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9.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 id="2147483714" r:id="rId3"/>
    <p:sldMasterId id="2147483730" r:id="rId4"/>
    <p:sldMasterId id="2147483746" r:id="rId5"/>
    <p:sldMasterId id="2147483772" r:id="rId6"/>
    <p:sldMasterId id="2147483798" r:id="rId7"/>
    <p:sldMasterId id="2147483818" r:id="rId8"/>
    <p:sldMasterId id="2147483828" r:id="rId9"/>
    <p:sldMasterId id="2147483838" r:id="rId10"/>
  </p:sldMasterIdLst>
  <p:notesMasterIdLst>
    <p:notesMasterId r:id="rId47"/>
  </p:notesMasterIdLst>
  <p:handoutMasterIdLst>
    <p:handoutMasterId r:id="rId48"/>
  </p:handoutMasterIdLst>
  <p:sldIdLst>
    <p:sldId id="15715668" r:id="rId11"/>
    <p:sldId id="15715853" r:id="rId12"/>
    <p:sldId id="15715854" r:id="rId13"/>
    <p:sldId id="16771283" r:id="rId14"/>
    <p:sldId id="15715993" r:id="rId15"/>
    <p:sldId id="16771309" r:id="rId16"/>
    <p:sldId id="16771298" r:id="rId17"/>
    <p:sldId id="15716033" r:id="rId18"/>
    <p:sldId id="16771284" r:id="rId19"/>
    <p:sldId id="15716027" r:id="rId20"/>
    <p:sldId id="16771305" r:id="rId21"/>
    <p:sldId id="16771289" r:id="rId22"/>
    <p:sldId id="15716031" r:id="rId23"/>
    <p:sldId id="16771287" r:id="rId24"/>
    <p:sldId id="15716037" r:id="rId25"/>
    <p:sldId id="16771291" r:id="rId26"/>
    <p:sldId id="16771292" r:id="rId27"/>
    <p:sldId id="16771293" r:id="rId28"/>
    <p:sldId id="15715972" r:id="rId29"/>
    <p:sldId id="15716025" r:id="rId30"/>
    <p:sldId id="15716028" r:id="rId31"/>
    <p:sldId id="15716036" r:id="rId32"/>
    <p:sldId id="15715985" r:id="rId33"/>
    <p:sldId id="15715986" r:id="rId34"/>
    <p:sldId id="16771294" r:id="rId35"/>
    <p:sldId id="16771310" r:id="rId36"/>
    <p:sldId id="16771311" r:id="rId37"/>
    <p:sldId id="16771312" r:id="rId38"/>
    <p:sldId id="16771295" r:id="rId39"/>
    <p:sldId id="16771307" r:id="rId40"/>
    <p:sldId id="16771308" r:id="rId41"/>
    <p:sldId id="16771306" r:id="rId42"/>
    <p:sldId id="15715861" r:id="rId43"/>
    <p:sldId id="16771296" r:id="rId44"/>
    <p:sldId id="16771297" r:id="rId45"/>
    <p:sldId id="15715667" r:id="rId46"/>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9492635-699F-E445-A7A9-C300069E1C9D}">
          <p14:sldIdLst>
            <p14:sldId id="15715668"/>
            <p14:sldId id="15715853"/>
            <p14:sldId id="15715854"/>
            <p14:sldId id="16771283"/>
            <p14:sldId id="15715993"/>
            <p14:sldId id="16771309"/>
            <p14:sldId id="16771298"/>
            <p14:sldId id="15716033"/>
            <p14:sldId id="16771284"/>
            <p14:sldId id="15716027"/>
            <p14:sldId id="16771305"/>
            <p14:sldId id="16771289"/>
            <p14:sldId id="15716031"/>
            <p14:sldId id="16771287"/>
            <p14:sldId id="15716037"/>
            <p14:sldId id="16771291"/>
            <p14:sldId id="16771292"/>
            <p14:sldId id="16771293"/>
            <p14:sldId id="15715972"/>
            <p14:sldId id="15716025"/>
            <p14:sldId id="15716028"/>
            <p14:sldId id="15716036"/>
            <p14:sldId id="15715985"/>
            <p14:sldId id="15715986"/>
            <p14:sldId id="16771294"/>
            <p14:sldId id="16771310"/>
            <p14:sldId id="16771311"/>
            <p14:sldId id="16771312"/>
            <p14:sldId id="16771295"/>
            <p14:sldId id="16771307"/>
            <p14:sldId id="16771308"/>
            <p14:sldId id="16771306"/>
            <p14:sldId id="15715861"/>
            <p14:sldId id="16771296"/>
            <p14:sldId id="16771297"/>
            <p14:sldId id="157156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rank" initials="F" lastIdx="2" clrIdx="0"/>
  <p:cmAuthor id="1" name="ufida" initials="u" lastIdx="1" clrIdx="0"/>
  <p:cmAuthor id="2" name="作者" initials="A" lastIdx="0" clrIdx="1"/>
  <p:cmAuthor id="309" name="未知用户38" initials="未" lastIdx="8" clrIdx="0"/>
  <p:cmAuthor id="3" name="kimkeeyoung" initials="k" lastIdx="1" clrIdx="1"/>
  <p:cmAuthor id="310" name="未知用户39" initials="未" lastIdx="1" clrIdx="0"/>
  <p:cmAuthor id="4" name="wenzhi bi" initials="w" lastIdx="1" clrIdx="2"/>
  <p:cmAuthor id="311" name="Admin" initials="A" lastIdx="1" clrIdx="2"/>
  <p:cmAuthor id="5" name="宋洁然" initials="宋" lastIdx="2" clrIdx="1"/>
  <p:cmAuthor id="312" name="Chun Chung YEH" initials="C" lastIdx="2" clrIdx="0"/>
  <p:cmAuthor id="6" name="ming qiu" initials="m" lastIdx="17" clrIdx="1"/>
  <p:cmAuthor id="7" name="Author" initials="A" lastIdx="1" clrIdx="0"/>
  <p:cmAuthor id="314" name="Vicky" initials="V" lastIdx="1" clrIdx="1"/>
  <p:cmAuthor id="8" name="Jiajia Wen (Bei Jing Di Mei Jia Yi Shu Ju)" initials="JW(JDMJYSJ" lastIdx="5" clrIdx="1"/>
  <p:cmAuthor id="315" name="刘云轩" initials="刘" lastIdx="1" clrIdx="0"/>
  <p:cmAuthor id="9" name="池 蓬伟" initials="池" lastIdx="1" clrIdx="4"/>
  <p:cmAuthor id="316" name="sharon" initials="s" lastIdx="1" clrIdx="84"/>
  <p:cmAuthor id="10" name="shiql" initials="shiql" lastIdx="2" clrIdx="9"/>
  <p:cmAuthor id="317" name="未知的使用者81" initials="未" lastIdx="1" clrIdx="0"/>
  <p:cmAuthor id="11" name="李辉" initials="李" lastIdx="1" clrIdx="0"/>
  <p:cmAuthor id="318" name="仝德志" initials="仝" lastIdx="1" clrIdx="0"/>
  <p:cmAuthor id="12" name="Peter Pan" initials="P" lastIdx="1" clrIdx="0"/>
  <p:cmAuthor id="13" name="40836" initials="4" lastIdx="1" clrIdx="12"/>
  <p:cmAuthor id="320" name="未知用户35" initials="未" lastIdx="1" clrIdx="0"/>
  <p:cmAuthor id="14" name="董耀辉" initials="董" lastIdx="1" clrIdx="12"/>
  <p:cmAuthor id="146566726" name="高飞" initials="高" lastIdx="0" clrIdx="0"/>
  <p:cmAuthor id="321" name="未知用户111" initials="未" lastIdx="1" clrIdx="1"/>
  <p:cmAuthor id="15" name="赵 福军" initials="赵" lastIdx="3" clrIdx="13"/>
  <p:cmAuthor id="146566727" name="hedaxiaopeng@126.com" initials="h" lastIdx="1" clrIdx="1"/>
  <p:cmAuthor id="322" name="alpha" initials="a" lastIdx="1" clrIdx="0"/>
  <p:cmAuthor id="16" name="浩 陈" initials="浩" lastIdx="1" clrIdx="14"/>
  <p:cmAuthor id="323" name="未知用户37" initials="未" lastIdx="1" clrIdx="0"/>
  <p:cmAuthor id="17" name="Qi Shuai Song" initials="Q" lastIdx="2" clrIdx="15"/>
  <p:cmAuthor id="18" name="未知用户8" initials="未" lastIdx="6" clrIdx="0"/>
  <p:cmAuthor id="19" name="未知用户9" initials="未" lastIdx="0" clrIdx="2"/>
  <p:cmAuthor id="326" name="未知的使用者75" initials="未" lastIdx="1" clrIdx="0"/>
  <p:cmAuthor id="20" name="未知用户7" initials="未" lastIdx="1" clrIdx="0"/>
  <p:cmAuthor id="327" name="未知的使用者77" initials="未" lastIdx="1" clrIdx="0"/>
  <p:cmAuthor id="21" name="Ron Katcher" initials="RK" lastIdx="9" clrIdx="20"/>
  <p:cmAuthor id="328" name="未知的使用者78" initials="未" lastIdx="5" clrIdx="1"/>
  <p:cmAuthor id="22" name="冯智强" initials="冯" lastIdx="2" clrIdx="14"/>
  <p:cmAuthor id="329" name="未知的使用者79" initials="未" lastIdx="0" clrIdx="1"/>
  <p:cmAuthor id="23" name="yubaoquan" initials="y" lastIdx="1" clrIdx="4"/>
  <p:cmAuthor id="330" name="未知的使用者80" initials="未" lastIdx="0" clrIdx="0"/>
  <p:cmAuthor id="24" name="未知用户2" initials="未" lastIdx="27" clrIdx="1"/>
  <p:cmAuthor id="331" name="未知的使用者82" initials="未" lastIdx="1" clrIdx="0"/>
  <p:cmAuthor id="25" name="hj" initials="h" lastIdx="2" clrIdx="2"/>
  <p:cmAuthor id="332" name="未知的使用者83" initials="未" lastIdx="1" clrIdx="0"/>
  <p:cmAuthor id="26" name="IKKI" initials="I" lastIdx="1" clrIdx="0"/>
  <p:cmAuthor id="333" name="未知的使用者84" initials="未" lastIdx="1" clrIdx="1"/>
  <p:cmAuthor id="27" name="Yao, Shuang" initials="Y" lastIdx="2" clrIdx="0"/>
  <p:cmAuthor id="334" name="未知的使用者85" initials="未" lastIdx="1" clrIdx="0"/>
  <p:cmAuthor id="28" name="liupeng" initials="l" lastIdx="2" clrIdx="27"/>
  <p:cmAuthor id="335" name="未知的使用者87" initials="未" lastIdx="1" clrIdx="0"/>
  <p:cmAuthor id="29" name="Windows 用户" initials="W用" lastIdx="1" clrIdx="28"/>
  <p:cmAuthor id="336" name="未知的使用者90" initials="未" lastIdx="8" clrIdx="0"/>
  <p:cmAuthor id="30" name="Chen, Kuan-Ting" initials="C" lastIdx="1" clrIdx="4"/>
  <p:cmAuthor id="337" name="未知的使用者91" initials="未" lastIdx="1" clrIdx="0"/>
  <p:cmAuthor id="31" name="zyrstz" initials="z" lastIdx="11" clrIdx="11"/>
  <p:cmAuthor id="338" name="CHRISYU" initials="C" lastIdx="1" clrIdx="0"/>
  <p:cmAuthor id="32" name="庞尔慧" initials="庞" lastIdx="91" clrIdx="12"/>
  <p:cmAuthor id="339" name="liucunri" initials="l" lastIdx="1" clrIdx="0"/>
  <p:cmAuthor id="33" name="XMY" initials="X" lastIdx="1" clrIdx="18"/>
  <p:cmAuthor id="340" name="Unknown User48" initials="U" lastIdx="8" clrIdx="0"/>
  <p:cmAuthor id="34" name="xmy" initials="x" lastIdx="4" clrIdx="19"/>
  <p:cmAuthor id="341" name="Unknown User52" initials="U" lastIdx="1" clrIdx="0"/>
  <p:cmAuthor id="35" name="未知的使用者1" initials="未" lastIdx="8" clrIdx="0"/>
  <p:cmAuthor id="342" name="Unknown User50" initials="U" lastIdx="1" clrIdx="0"/>
  <p:cmAuthor id="36" name="武敏" initials="武" lastIdx="2" clrIdx="8"/>
  <p:cmAuthor id="37" name="ZYSR-XY" initials="Z" lastIdx="6" clrIdx="10"/>
  <p:cmAuthor id="38" name="刘颖" initials="刘" lastIdx="7" clrIdx="0"/>
  <p:cmAuthor id="39" name="未知用户22" initials="未" lastIdx="1" clrIdx="0"/>
  <p:cmAuthor id="346" name="PC" initials="P" lastIdx="4" clrIdx="0"/>
  <p:cmAuthor id="40" name="未知用户23" initials="未" lastIdx="2" clrIdx="3"/>
  <p:cmAuthor id="41" name="未知用户24" initials="未" lastIdx="1" clrIdx="12"/>
  <p:cmAuthor id="348" name="未知的使用者169" initials="未" lastIdx="1" clrIdx="0"/>
  <p:cmAuthor id="42" name="未知用户25" initials="未" lastIdx="1" clrIdx="0"/>
  <p:cmAuthor id="349" name="未知的使用者183" initials="未" lastIdx="5" clrIdx="1"/>
  <p:cmAuthor id="43" name="song song" initials="s" lastIdx="1" clrIdx="0"/>
  <p:cmAuthor id="350" name="未知的使用者182" initials="未" lastIdx="1" clrIdx="1"/>
  <p:cmAuthor id="44" name="未知用户27" initials="未" lastIdx="2" clrIdx="2"/>
  <p:cmAuthor id="351" name="未知的使用者173" initials="未" lastIdx="1" clrIdx="0"/>
  <p:cmAuthor id="45" name="未知的使用者14" initials="未" lastIdx="2" clrIdx="0"/>
  <p:cmAuthor id="352" name="未知的使用者161" initials="未" lastIdx="1" clrIdx="0"/>
  <p:cmAuthor id="46" name=" " initials=" " lastIdx="1" clrIdx="16"/>
  <p:cmAuthor id="47" name="未知用户50" initials="未" lastIdx="1" clrIdx="0"/>
  <p:cmAuthor id="354" name="未知的使用者162" initials="未" lastIdx="1" clrIdx="0"/>
  <p:cmAuthor id="48" name="未知用户51" initials="未" lastIdx="1" clrIdx="0"/>
  <p:cmAuthor id="355" name="未知的使用者152" initials="未" lastIdx="1" clrIdx="0"/>
  <p:cmAuthor id="49" name="未知用户52" initials="未" lastIdx="1" clrIdx="0"/>
  <p:cmAuthor id="356" name="未知的使用者184" initials="未" lastIdx="8" clrIdx="0"/>
  <p:cmAuthor id="50" name="david bin" initials="d" lastIdx="3" clrIdx="0"/>
  <p:cmAuthor id="357" name="未知的使用者185" initials="未" lastIdx="10" clrIdx="0"/>
  <p:cmAuthor id="51" name="MLOONG" initials="M" lastIdx="1" clrIdx="0"/>
  <p:cmAuthor id="358" name="未知的使用者186" initials="未" lastIdx="1" clrIdx="0"/>
  <p:cmAuthor id="191251535" name="沈霄雷" initials="沈" lastIdx="833089" clrIdx="0"/>
  <p:cmAuthor id="359" name="未知的使用者175" initials="未" lastIdx="8" clrIdx="0"/>
  <p:cmAuthor id="52" name="未知用户17" initials="未" lastIdx="0" clrIdx="1"/>
  <p:cmAuthor id="53" name="未知用户5" initials="未" lastIdx="2" clrIdx="0"/>
  <p:cmAuthor id="360" name="未知的使用者176" initials="未" lastIdx="1" clrIdx="0"/>
  <p:cmAuthor id="54" name="未知用户6" initials="未" lastIdx="1" clrIdx="0"/>
  <p:cmAuthor id="361" name="未知的使用者187" initials="未" lastIdx="1" clrIdx="0"/>
  <p:cmAuthor id="55" name="未知用户10" initials="未" lastIdx="1" clrIdx="4"/>
  <p:cmAuthor id="362" name="未知的使用者178" initials="未" lastIdx="1" clrIdx="0"/>
  <p:cmAuthor id="56" name="未知用户15" initials="未" lastIdx="27" clrIdx="1"/>
  <p:cmAuthor id="363" name="未知的使用者179" initials="未" lastIdx="1" clrIdx="0"/>
  <p:cmAuthor id="57" name="未知用户20" initials="未" lastIdx="1" clrIdx="0"/>
  <p:cmAuthor id="210492765" name="施普希（菜菜）" initials="施" lastIdx="0" clrIdx="0"/>
  <p:cmAuthor id="364" name="未知的使用者180" initials="未" lastIdx="2" clrIdx="0"/>
  <p:cmAuthor id="58" name="未知用户21" initials="未" lastIdx="1" clrIdx="0"/>
  <p:cmAuthor id="210492766" name="曹 朝辉" initials="曹" lastIdx="1" clrIdx="14"/>
  <p:cmAuthor id="365" name="未知的使用者181" initials="未" lastIdx="7" clrIdx="1"/>
  <p:cmAuthor id="59" name="未知用户13" initials="未" lastIdx="1" clrIdx="0"/>
  <p:cmAuthor id="210492767" name="刘 巍" initials="刘" lastIdx="1" clrIdx="15"/>
  <p:cmAuthor id="366" name="未知的使用者170" initials="未" lastIdx="43" clrIdx="1"/>
  <p:cmAuthor id="60" name="Liu Dong" initials="L" lastIdx="1" clrIdx="0"/>
  <p:cmAuthor id="367" name="李 msn" initials="李" lastIdx="1" clrIdx="85"/>
  <p:cmAuthor id="61" name="Zhao Jing" initials="Z" lastIdx="1" clrIdx="2"/>
  <p:cmAuthor id="62" name="Xin Wang (IB)" initials="X" lastIdx="7" clrIdx="0"/>
  <p:cmAuthor id="63" name="YANQING BAO" initials="Y" lastIdx="3" clrIdx="0"/>
  <p:cmAuthor id="64" name="Haiyang Wang" initials="H" lastIdx="4" clrIdx="2"/>
  <p:cmAuthor id="65" name="Roet-Reinking, Nathalie" initials="R" lastIdx="1" clrIdx="0"/>
  <p:cmAuthor id="66" name="张金龙" initials="张" lastIdx="9" clrIdx="0"/>
  <p:cmAuthor id="67" name="祝惠蓉" initials="祝" lastIdx="3" clrIdx="8"/>
  <p:cmAuthor id="68" name="sunyiqun2016@163.com" initials="s" lastIdx="1" clrIdx="20"/>
  <p:cmAuthor id="69" name="宋海锐" initials="宋" lastIdx="6" clrIdx="68"/>
  <p:cmAuthor id="70" name="张 明晖" initials="张" lastIdx="1" clrIdx="69"/>
  <p:cmAuthor id="71" name="xiaver xiaver" initials="xx" lastIdx="1" clrIdx="70"/>
  <p:cmAuthor id="72" name="未知用户12" initials="未" lastIdx="8" clrIdx="0"/>
  <p:cmAuthor id="74" name="未知用户14" initials="未" lastIdx="1" clrIdx="0"/>
  <p:cmAuthor id="76" name="Jinghan Wu" initials="JW" lastIdx="2" clrIdx="25"/>
  <p:cmAuthor id="77" name="朱 敏" initials="朱" lastIdx="1" clrIdx="26"/>
  <p:cmAuthor id="78" name="未知的使用者126" initials="未" lastIdx="1" clrIdx="0"/>
  <p:cmAuthor id="79" name="YUMINGNJ" initials="Y" lastIdx="3" clrIdx="0"/>
  <p:cmAuthor id="80" name="mm" initials="m" lastIdx="1" clrIdx="0"/>
  <p:cmAuthor id="81" name="未知的使用者29" initials="未" lastIdx="1" clrIdx="0"/>
  <p:cmAuthor id="82" name="未知的使用者30" initials="未" lastIdx="5" clrIdx="1"/>
  <p:cmAuthor id="83" name="未知的使用者19" initials="未" lastIdx="0" clrIdx="1"/>
  <p:cmAuthor id="84" name="未知的使用者4" initials="未" lastIdx="1" clrIdx="0"/>
  <p:cmAuthor id="85" name="未知的使用者20" initials="未" lastIdx="1" clrIdx="0"/>
  <p:cmAuthor id="87" name="未知的使用者36" initials="未" lastIdx="0" clrIdx="1"/>
  <p:cmAuthor id="88" name="未知的使用者25" initials="未" lastIdx="1" clrIdx="0"/>
  <p:cmAuthor id="89" name="未知的使用者28" initials="未" lastIdx="1" clrIdx="0"/>
  <p:cmAuthor id="90" name="未知的使用者27" initials="未" lastIdx="0" clrIdx="1"/>
  <p:cmAuthor id="91" name="王鹏凯" initials="王" lastIdx="1" clrIdx="0"/>
  <p:cmAuthor id="92" name="未知的使用者11" initials="未" lastIdx="1" clrIdx="0"/>
  <p:cmAuthor id="93" name="Unknown User7" initials="U" lastIdx="1" clrIdx="0"/>
  <p:cmAuthor id="94" name="Unknown User8" initials="U" lastIdx="1" clrIdx="0"/>
  <p:cmAuthor id="95" name="未知的使用者8" initials="未" lastIdx="1" clrIdx="0"/>
  <p:cmAuthor id="96" name="Saku Uchikawa" initials="S" lastIdx="11" clrIdx="0"/>
  <p:cmAuthor id="97" name="張秀娟" initials="張" lastIdx="1" clrIdx="2"/>
  <p:cmAuthor id="98" name="August" initials="A" lastIdx="1" clrIdx="0"/>
  <p:cmAuthor id="99" name="Deanna Schuler (Bookey Consulting)" initials="D" lastIdx="2" clrIdx="0"/>
  <p:cmAuthor id="100" name="Wenwen" initials="W" lastIdx="1" clrIdx="1"/>
  <p:cmAuthor id="101" name="未知的使用者24" initials="未" lastIdx="8" clrIdx="0"/>
  <p:cmAuthor id="102" name="未知的使用者26" initials="未" lastIdx="1" clrIdx="0"/>
  <p:cmAuthor id="104" name="未知用户19" initials="未" lastIdx="1" clrIdx="0"/>
  <p:cmAuthor id="106" name="Jason Wang" initials="J" lastIdx="1" clrIdx="0"/>
  <p:cmAuthor id="107" name="未知的使用者34" initials="未" lastIdx="1" clrIdx="0"/>
  <p:cmAuthor id="108" name="LeeElva" initials="L" lastIdx="1" clrIdx="0"/>
  <p:cmAuthor id="111" name="未知的使用者22" initials="未" lastIdx="1" clrIdx="0"/>
  <p:cmAuthor id="112" name="未知用户57" initials="未" lastIdx="1" clrIdx="0"/>
  <p:cmAuthor id="113" name="未知用户58" initials="未" lastIdx="5" clrIdx="1"/>
  <p:cmAuthor id="114" name="未知用户59" initials="未" lastIdx="0" clrIdx="1"/>
  <p:cmAuthor id="115" name="yuexuejun" initials="y" lastIdx="3" clrIdx="0"/>
  <p:cmAuthor id="116" name="未知的使用者74" initials="未" lastIdx="8" clrIdx="0"/>
  <p:cmAuthor id="117" name="未知的使用者76" initials="未" lastIdx="1" clrIdx="0"/>
  <p:cmAuthor id="118" name="未知的使用者70" initials="未" lastIdx="1" clrIdx="0"/>
  <p:cmAuthor id="119" name="未知的使用者73" initials="未" lastIdx="1" clrIdx="0"/>
  <p:cmAuthor id="120" name="未知的使用者51" initials="未" lastIdx="10" clrIdx="0"/>
  <p:cmAuthor id="121" name="未知的使用者53" initials="未" lastIdx="1" clrIdx="0"/>
  <p:cmAuthor id="122" name="未知的使用者46" initials="未" lastIdx="1" clrIdx="1"/>
  <p:cmAuthor id="124" name="未知的使用者31" initials="未" lastIdx="1" clrIdx="0"/>
  <p:cmAuthor id="125" name="未知的使用者32" initials="未" lastIdx="1" clrIdx="0"/>
  <p:cmAuthor id="126" name="未知的使用者23" initials="未" lastIdx="1" clrIdx="0"/>
  <p:cmAuthor id="127" name="P00035_jeremy" initials="P" lastIdx="1" clrIdx="0"/>
  <p:cmAuthor id="129" name="djj" initials="d" lastIdx="2" clrIdx="0"/>
  <p:cmAuthor id="130" name="lianghb" initials="l" lastIdx="19" clrIdx="0"/>
  <p:cmAuthor id="131" name="linyd" initials="l" lastIdx="3" clrIdx="1"/>
  <p:cmAuthor id="132" name="muzi wei" initials="m" lastIdx="1" clrIdx="0"/>
  <p:cmAuthor id="134" name="未知用户56" initials="未" lastIdx="1" clrIdx="0"/>
  <p:cmAuthor id="135" name="未知用户55" initials="未" lastIdx="1" clrIdx="0"/>
  <p:cmAuthor id="136" name="未知的使用者67" initials="未" lastIdx="8" clrIdx="0"/>
  <p:cmAuthor id="137" name="未知的使用者68" initials="未" lastIdx="1" clrIdx="0"/>
  <p:cmAuthor id="138" name="未知的使用者69" initials="未" lastIdx="1" clrIdx="0"/>
  <p:cmAuthor id="139" name="未知的使用者60" initials="未" lastIdx="1" clrIdx="0"/>
  <p:cmAuthor id="140" name="未知的使用者54" initials="未" lastIdx="1" clrIdx="0"/>
  <p:cmAuthor id="141" name="未知的使用者43" initials="未" lastIdx="1" clrIdx="0"/>
  <p:cmAuthor id="142" name="未知的使用者40" initials="未" lastIdx="1" clrIdx="0"/>
  <p:cmAuthor id="143" name="未知的使用者55" initials="未" lastIdx="1" clrIdx="0"/>
  <p:cmAuthor id="144" name="未知的使用者52" initials="未" lastIdx="1" clrIdx="1"/>
  <p:cmAuthor id="145" name="未知的使用者72" initials="未" lastIdx="1" clrIdx="0"/>
  <p:cmAuthor id="146" name="未知的使用者71" initials="未" lastIdx="1" clrIdx="1"/>
  <p:cmAuthor id="147" name="P1063cindychen" initials="P" lastIdx="6" clrIdx="0"/>
  <p:cmAuthor id="148" name="LiuHui" initials="L" lastIdx="1" clrIdx="0"/>
  <p:cmAuthor id="149" name="AbuSina" initials="A" lastIdx="2" clrIdx="0"/>
  <p:cmAuthor id="150" name="yuanzh" initials="y" lastIdx="1" clrIdx="1"/>
  <p:cmAuthor id="151" name="曾红" initials="曾" lastIdx="0" clrIdx="0"/>
  <p:cmAuthor id="152" name="未知用户16" initials="未" lastIdx="1" clrIdx="0"/>
  <p:cmAuthor id="155" name="周宏達JerryChou" initials="周" lastIdx="6" clrIdx="2"/>
  <p:cmAuthor id="156" name="luxu" initials="l" lastIdx="22" clrIdx="0"/>
  <p:cmAuthor id="157" name="hl sun" initials="h" lastIdx="1" clrIdx="0"/>
  <p:cmAuthor id="158" name="不明使用者20" initials="不" lastIdx="1" clrIdx="0"/>
  <p:cmAuthor id="2000" name="TK_JRNbQrYZ" initials="authorId_262603714" lastIdx="0" clrIdx="0"/>
  <p:cmAuthor id="159" name="不明使用者21" initials="不" lastIdx="1" clrIdx="0"/>
  <p:cmAuthor id="2001" name="Microsoft Office User" initials="MOU" lastIdx="1" clrIdx="4"/>
  <p:cmAuthor id="160" name="不明使用者18" initials="不" lastIdx="0" clrIdx="1"/>
  <p:cmAuthor id="161" name="不明使用者19" initials="不" lastIdx="1" clrIdx="0"/>
  <p:cmAuthor id="163" name="未知用户93" initials="未" lastIdx="1" clrIdx="0"/>
  <p:cmAuthor id="164" name="未知用户90" initials="未" lastIdx="5" clrIdx="1"/>
  <p:cmAuthor id="165" name="未知用户91" initials="未" lastIdx="0" clrIdx="1"/>
  <p:cmAuthor id="166" name="未知用户92" initials="未" lastIdx="1" clrIdx="0"/>
  <p:cmAuthor id="167" name="未知用户74" initials="未" lastIdx="5" clrIdx="1"/>
  <p:cmAuthor id="168" name="未知用户75" initials="未" lastIdx="8" clrIdx="0"/>
  <p:cmAuthor id="169" name="未知用户76" initials="未" lastIdx="1" clrIdx="0"/>
  <p:cmAuthor id="170" name="未知用户77" initials="未" lastIdx="8" clrIdx="0"/>
  <p:cmAuthor id="171" name="未知用户78" initials="未" lastIdx="8" clrIdx="0"/>
  <p:cmAuthor id="172" name="未知用户79" initials="未" lastIdx="1" clrIdx="0"/>
  <p:cmAuthor id="173" name="未知用户80" initials="未" lastIdx="1" clrIdx="0"/>
  <p:cmAuthor id="174" name="未知用户81" initials="未" lastIdx="1" clrIdx="0"/>
  <p:cmAuthor id="175" name="未知的使用者95" initials="未" lastIdx="1" clrIdx="0"/>
  <p:cmAuthor id="176" name="未知的使用者92" initials="未" lastIdx="1" clrIdx="0"/>
  <p:cmAuthor id="177" name="未知的使用者93" initials="未" lastIdx="1" clrIdx="1"/>
  <p:cmAuthor id="178" name="未知的使用者94" initials="未" lastIdx="1" clrIdx="2"/>
  <p:cmAuthor id="179" name="Christina" initials="C" lastIdx="0" clrIdx="0"/>
  <p:cmAuthor id="180" name="jet" initials="j" lastIdx="1" clrIdx="0"/>
  <p:cmAuthor id="8535702" name="曾蓓/贝贝" initials="曾" lastIdx="0" clrIdx="0"/>
  <p:cmAuthor id="181" name="未知的使用者50" initials="未" lastIdx="1" clrIdx="0"/>
  <p:cmAuthor id="182" name="未知的使用者48" initials="未" lastIdx="1" clrIdx="0"/>
  <p:cmAuthor id="183" name="未知的使用者49" initials="未" lastIdx="1" clrIdx="0"/>
  <p:cmAuthor id="184" name="未知用户61" initials="未" lastIdx="8" clrIdx="0"/>
  <p:cmAuthor id="185" name="未知用户60" initials="未" lastIdx="1" clrIdx="0"/>
  <p:cmAuthor id="186" name="唐可欣" initials="唐" lastIdx="1" clrIdx="0"/>
  <p:cmAuthor id="188" name="未知用户28" initials="未" lastIdx="5" clrIdx="1"/>
  <p:cmAuthor id="190" name="未知的使用者37" initials="未" lastIdx="8" clrIdx="0"/>
  <p:cmAuthor id="191" name="Harry xu" initials="H" lastIdx="1" clrIdx="0"/>
  <p:cmAuthor id="192" name="Unknown User24" initials="U" lastIdx="1" clrIdx="0"/>
  <p:cmAuthor id="193" name="Unknown User25" initials="U" lastIdx="1" clrIdx="0"/>
  <p:cmAuthor id="194" name="Unknown User26" initials="U" lastIdx="1" clrIdx="1"/>
  <p:cmAuthor id="195" name="Unknown User27" initials="U" lastIdx="1" clrIdx="0"/>
  <p:cmAuthor id="196" name="Unknown User28" initials="U" lastIdx="3" clrIdx="1"/>
  <p:cmAuthor id="197" name="Unknown User11" initials="U" lastIdx="0" clrIdx="1"/>
  <p:cmAuthor id="198" name="Unknown User22" initials="U" lastIdx="1" clrIdx="0"/>
  <p:cmAuthor id="199" name="Unknown User23" initials="U" lastIdx="1" clrIdx="0"/>
  <p:cmAuthor id="200" name="未知的使用者112" initials="未" lastIdx="1" clrIdx="1"/>
  <p:cmAuthor id="201" name="未知的使用者107" initials="未" lastIdx="1" clrIdx="0"/>
  <p:cmAuthor id="202" name="未知的使用者108" initials="未" lastIdx="1" clrIdx="1"/>
  <p:cmAuthor id="203" name="未知的使用者98" initials="未" lastIdx="1" clrIdx="2"/>
  <p:cmAuthor id="204" name="未知的使用者145" initials="未" lastIdx="1" clrIdx="0"/>
  <p:cmAuthor id="205" name="未知的使用者146" initials="未" lastIdx="1" clrIdx="0"/>
  <p:cmAuthor id="206" name="未知的使用者147" initials="未" lastIdx="1" clrIdx="1"/>
  <p:cmAuthor id="207" name="未知的使用者144" initials="未" lastIdx="1" clrIdx="2"/>
  <p:cmAuthor id="208" name="未知的使用者133" initials="未" lastIdx="1" clrIdx="0"/>
  <p:cmAuthor id="209" name="未知的使用者134" initials="未" lastIdx="1" clrIdx="0"/>
  <p:cmAuthor id="210" name="未知的使用者135" initials="未" lastIdx="2" clrIdx="0"/>
  <p:cmAuthor id="211" name="未知的使用者136" initials="未" lastIdx="1" clrIdx="0"/>
  <p:cmAuthor id="212" name="未知的使用者137" initials="未" lastIdx="5" clrIdx="0"/>
  <p:cmAuthor id="213" name="未知的使用者138" initials="未" lastIdx="10" clrIdx="0"/>
  <p:cmAuthor id="214" name="未知的使用者139" initials="未" lastIdx="1" clrIdx="0"/>
  <p:cmAuthor id="215" name="未知的使用者140" initials="未" lastIdx="1" clrIdx="1"/>
  <p:cmAuthor id="218" name="未知的使用者57" initials="未" lastIdx="1" clrIdx="0"/>
  <p:cmAuthor id="220" name="未知的使用者66" initials="未" lastIdx="8" clrIdx="0"/>
  <p:cmAuthor id="221" name="未知的使用者65" initials="未" lastIdx="1" clrIdx="0"/>
  <p:cmAuthor id="222" name="maxine" initials="m" lastIdx="0" clrIdx="0"/>
  <p:cmAuthor id="225" name="未知的使用者105" initials="未" lastIdx="1" clrIdx="0"/>
  <p:cmAuthor id="226" name="未知的使用者106" initials="未" lastIdx="3" clrIdx="1"/>
  <p:cmAuthor id="229" name="未知的使用者86" initials="未" lastIdx="1" clrIdx="0"/>
  <p:cmAuthor id="230" name="未知的使用者103" initials="未" lastIdx="8" clrIdx="0"/>
  <p:cmAuthor id="231" name="未知的使用者104" initials="未" lastIdx="1" clrIdx="0"/>
  <p:cmAuthor id="233" name="未知的使用者116" initials="未" lastIdx="1" clrIdx="1"/>
  <p:cmAuthor id="234" name="未知的使用者42" initials="未" lastIdx="8" clrIdx="0"/>
  <p:cmAuthor id="235" name="未知的使用者44" initials="未" lastIdx="1" clrIdx="0"/>
  <p:cmAuthor id="238" name="未知的使用者38" initials="未" lastIdx="1" clrIdx="0"/>
  <p:cmAuthor id="239" name="未知的使用者45" initials="未" lastIdx="8" clrIdx="0"/>
  <p:cmAuthor id="241" name="未知的使用者127" initials="未" lastIdx="3" clrIdx="1"/>
  <p:cmAuthor id="242" name="未知的使用者128" initials="未" lastIdx="1" clrIdx="1"/>
  <p:cmAuthor id="245" name="Sara Chen" initials="S" lastIdx="1" clrIdx="0"/>
  <p:cmAuthor id="246" name="huang gerrard" initials="h" lastIdx="1" clrIdx="0"/>
  <p:cmAuthor id="247" name="未知用户170" initials="未" lastIdx="1" clrIdx="0"/>
  <p:cmAuthor id="248" name="未知用户171" initials="未" lastIdx="5" clrIdx="1"/>
  <p:cmAuthor id="249" name="未知用户172" initials="未" lastIdx="1" clrIdx="1"/>
  <p:cmAuthor id="250" name="未知用户173" initials="未" lastIdx="1" clrIdx="0"/>
  <p:cmAuthor id="251" name="未知用户149" initials="未" lastIdx="1" clrIdx="0"/>
  <p:cmAuthor id="252" name="未知用户150" initials="未" lastIdx="1" clrIdx="0"/>
  <p:cmAuthor id="253" name="未知用户151" initials="未" lastIdx="2" clrIdx="0"/>
  <p:cmAuthor id="254" name="未知用户152" initials="未" lastIdx="8" clrIdx="0"/>
  <p:cmAuthor id="255" name="未知用户153" initials="未" lastIdx="8" clrIdx="0"/>
  <p:cmAuthor id="256" name="未知用户154" initials="未" lastIdx="1" clrIdx="0"/>
  <p:cmAuthor id="257" name="未知用户155" initials="未" lastIdx="1" clrIdx="0"/>
  <p:cmAuthor id="258" name="未知用户41" initials="未" lastIdx="8" clrIdx="0"/>
  <p:cmAuthor id="259" name="未知用户44" initials="未" lastIdx="1" clrIdx="0"/>
  <p:cmAuthor id="260" name="未知用户45" initials="未" lastIdx="1" clrIdx="0"/>
  <p:cmAuthor id="261" name="未知用户156" initials="未" lastIdx="10" clrIdx="0"/>
  <p:cmAuthor id="262" name="未知用户64" initials="未" lastIdx="1" clrIdx="0"/>
  <p:cmAuthor id="263" name="未知用户65" initials="未" lastIdx="1" clrIdx="0"/>
  <p:cmAuthor id="264" name="未知用户68" initials="未" lastIdx="1" clrIdx="0"/>
  <p:cmAuthor id="265" name="未知用户69" initials="未" lastIdx="2" clrIdx="0"/>
  <p:cmAuthor id="266" name="未知用户70" initials="未" lastIdx="1" clrIdx="1"/>
  <p:cmAuthor id="267" name="未知用户71" initials="未" lastIdx="1" clrIdx="0"/>
  <p:cmAuthor id="268" name="未知用户72" initials="未" lastIdx="1" clrIdx="0"/>
  <p:cmAuthor id="269" name="未知用户73" initials="未" lastIdx="2" clrIdx="0"/>
  <p:cmAuthor id="273" name="MA15" initials="M" lastIdx="1" clrIdx="0"/>
  <p:cmAuthor id="274" name="未知用户47" initials="未" lastIdx="6" clrIdx="0"/>
  <p:cmAuthor id="275" name="未知用户53" initials="未" lastIdx="10" clrIdx="0"/>
  <p:cmAuthor id="276" name="未知用户96" initials="未" lastIdx="1" clrIdx="0"/>
  <p:cmAuthor id="277" name="未知用户48" initials="未" lastIdx="1" clrIdx="0"/>
  <p:cmAuthor id="278" name="未知用户97" initials="未" lastIdx="2" clrIdx="0"/>
  <p:cmAuthor id="279" name="未知用户40" initials="未" lastIdx="5" clrIdx="1"/>
  <p:cmAuthor id="280" name="未知用户43" initials="未" lastIdx="1" clrIdx="0"/>
  <p:cmAuthor id="281" name="未知用户98" initials="未" lastIdx="8" clrIdx="0"/>
  <p:cmAuthor id="282" name="未知用户100" initials="未" lastIdx="1" clrIdx="0"/>
  <p:cmAuthor id="283" name="未知用户101" initials="未" lastIdx="1" clrIdx="0"/>
  <p:cmAuthor id="284" name="未知用户26" initials="未" lastIdx="1" clrIdx="0"/>
  <p:cmAuthor id="285" name="未知用户29" initials="未" lastIdx="1" clrIdx="0"/>
  <p:cmAuthor id="286" name="未知用户32" initials="未" lastIdx="1" clrIdx="0"/>
  <p:cmAuthor id="287" name="未知用户33" initials="未" lastIdx="1" clrIdx="0"/>
  <p:cmAuthor id="288" name="未知用户34" initials="未" lastIdx="2" clrIdx="0"/>
  <p:cmAuthor id="289" name="未知用户42" initials="未" lastIdx="1" clrIdx="0"/>
  <p:cmAuthor id="290" name="未知的使用者39" initials="未"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D"/>
    <a:srgbClr val="4F81BE"/>
    <a:srgbClr val="4E81BD"/>
    <a:srgbClr val="366092"/>
    <a:srgbClr val="624A7A"/>
    <a:srgbClr val="EEECE1"/>
    <a:srgbClr val="DCE5F2"/>
    <a:srgbClr val="3E658E"/>
    <a:srgbClr val="B8DFE8"/>
    <a:srgbClr val="DEF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2" autoAdjust="0"/>
    <p:restoredTop sz="92200" autoAdjust="0"/>
  </p:normalViewPr>
  <p:slideViewPr>
    <p:cSldViewPr snapToGrid="0" snapToObjects="1">
      <p:cViewPr>
        <p:scale>
          <a:sx n="114" d="100"/>
          <a:sy n="114" d="100"/>
        </p:scale>
        <p:origin x="720" y="-224"/>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76" d="100"/>
          <a:sy n="76" d="100"/>
        </p:scale>
        <p:origin x="350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BF2C61-6572-7545-876D-3C16952A5851}" type="datetimeFigureOut">
              <a:rPr kumimoji="1" lang="zh-CN" altLang="en-US" smtClean="0"/>
              <a:t>2025/1/14</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E0DE72-18A8-A04D-A009-B2150FF608C8}"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01139-B7B0-D94D-B144-255DE9030A6D}" type="datetimeFigureOut">
              <a:rPr kumimoji="1" lang="zh-CN" altLang="en-US" smtClean="0"/>
              <a:t>2025/1/14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44269-6295-8B42-8677-37DB0EB413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6004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FB44269-6295-8B42-8677-37DB0EB41381}" type="slidenum">
              <a:rPr kumimoji="1" lang="zh-CN" altLang="en-US" smtClean="0"/>
              <a:t>8</a:t>
            </a:fld>
            <a:endParaRPr kumimoji="1" lang="zh-CN" altLang="en-US"/>
          </a:p>
        </p:txBody>
      </p:sp>
    </p:spTree>
    <p:extLst>
      <p:ext uri="{BB962C8B-B14F-4D97-AF65-F5344CB8AC3E}">
        <p14:creationId xmlns:p14="http://schemas.microsoft.com/office/powerpoint/2010/main" val="429392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AFB44269-6295-8B42-8677-37DB0EB41381}" type="slidenum">
              <a:rPr kumimoji="1" lang="zh-CN" altLang="en-US" smtClean="0"/>
              <a:t>22</a:t>
            </a:fld>
            <a:endParaRPr kumimoji="1" lang="zh-CN" altLang="en-US"/>
          </a:p>
        </p:txBody>
      </p:sp>
    </p:spTree>
    <p:extLst>
      <p:ext uri="{BB962C8B-B14F-4D97-AF65-F5344CB8AC3E}">
        <p14:creationId xmlns:p14="http://schemas.microsoft.com/office/powerpoint/2010/main" val="3631744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7.xml"/><Relationship Id="rId4" Type="http://schemas.openxmlformats.org/officeDocument/2006/relationships/image" Target="../media/image19.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3.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Master" Target="../slideMasters/slideMaster7.xml"/><Relationship Id="rId4" Type="http://schemas.openxmlformats.org/officeDocument/2006/relationships/image" Target="../media/image19.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3.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8.xml"/><Relationship Id="rId4" Type="http://schemas.openxmlformats.org/officeDocument/2006/relationships/image" Target="../media/image19.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eg"/><Relationship Id="rId1" Type="http://schemas.openxmlformats.org/officeDocument/2006/relationships/slideMaster" Target="../slideMasters/slideMaster8.xml"/><Relationship Id="rId4" Type="http://schemas.openxmlformats.org/officeDocument/2006/relationships/image" Target="../media/image19.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8.xml"/><Relationship Id="rId4" Type="http://schemas.openxmlformats.org/officeDocument/2006/relationships/image" Target="../media/image19.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3.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Master" Target="../slideMasters/slideMaster8.xml"/><Relationship Id="rId4" Type="http://schemas.openxmlformats.org/officeDocument/2006/relationships/image" Target="../media/image19.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9.xml"/><Relationship Id="rId4" Type="http://schemas.openxmlformats.org/officeDocument/2006/relationships/image" Target="../media/image3.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9.xml"/><Relationship Id="rId4" Type="http://schemas.openxmlformats.org/officeDocument/2006/relationships/image" Target="../media/image19.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eg"/><Relationship Id="rId1" Type="http://schemas.openxmlformats.org/officeDocument/2006/relationships/slideMaster" Target="../slideMasters/slideMaster9.xml"/><Relationship Id="rId4" Type="http://schemas.openxmlformats.org/officeDocument/2006/relationships/image" Target="../media/image19.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9.xml"/><Relationship Id="rId4" Type="http://schemas.openxmlformats.org/officeDocument/2006/relationships/image" Target="../media/image19.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Master" Target="../slideMasters/slideMaster9.xml"/><Relationship Id="rId4" Type="http://schemas.openxmlformats.org/officeDocument/2006/relationships/image" Target="../media/image19.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10.xml"/><Relationship Id="rId4" Type="http://schemas.openxmlformats.org/officeDocument/2006/relationships/image" Target="../media/image3.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0.xml"/><Relationship Id="rId4" Type="http://schemas.openxmlformats.org/officeDocument/2006/relationships/image" Target="../media/image19.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eg"/><Relationship Id="rId1" Type="http://schemas.openxmlformats.org/officeDocument/2006/relationships/slideMaster" Target="../slideMasters/slideMaster10.xml"/><Relationship Id="rId4" Type="http://schemas.openxmlformats.org/officeDocument/2006/relationships/image" Target="../media/image19.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10.xml"/><Relationship Id="rId4" Type="http://schemas.openxmlformats.org/officeDocument/2006/relationships/image" Target="../media/image1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Master" Target="../slideMasters/slideMaster10.xml"/><Relationship Id="rId4" Type="http://schemas.openxmlformats.org/officeDocument/2006/relationships/image" Target="../media/image19.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2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19.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19.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28.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6.xml"/><Relationship Id="rId4" Type="http://schemas.openxmlformats.org/officeDocument/2006/relationships/image" Target="../media/image19.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1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9.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1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7.xml"/><Relationship Id="rId4" Type="http://schemas.openxmlformats.org/officeDocument/2006/relationships/image" Target="../media/image3.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19.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19.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2602257"/>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3432457"/>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010760"/>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5433027"/>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srcRect/>
          <a:stretch>
            <a:fillRect/>
          </a:stretch>
        </p:blipFill>
        <p:spPr>
          <a:xfrm>
            <a:off x="0" y="0"/>
            <a:ext cx="12192001" cy="6858000"/>
          </a:xfrm>
          <a:prstGeom prst="rect">
            <a:avLst/>
          </a:prstGeom>
        </p:spPr>
      </p:pic>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Picture 2" descr="E:\专门下载\klg\klg素材库\素材\图片\科技背景\摄图网_400165625.jpg"/>
          <p:cNvPicPr>
            <a:picLocks noChangeAspect="1" noChangeArrowheads="1"/>
          </p:cNvPicPr>
          <p:nvPr userDrawn="1"/>
        </p:nvPicPr>
        <p:blipFill>
          <a:blip r:embed="rId2" cstate="print">
            <a:alphaModFix amt="40000"/>
          </a:blip>
          <a:srcRect/>
          <a:stretch>
            <a:fillRect/>
          </a:stretch>
        </p:blipFill>
        <p:spPr bwMode="auto">
          <a:xfrm>
            <a:off x="-2065" y="0"/>
            <a:ext cx="1219406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0" y="0"/>
            <a:ext cx="12192000" cy="6858000"/>
          </a:xfrm>
          <a:prstGeom prst="rect">
            <a:avLst/>
          </a:prstGeom>
          <a:gradFill>
            <a:gsLst>
              <a:gs pos="18000">
                <a:schemeClr val="bg1"/>
              </a:gs>
              <a:gs pos="88000">
                <a:schemeClr val="bg1">
                  <a:alpha val="64000"/>
                </a:schemeClr>
              </a:gs>
              <a:gs pos="63990">
                <a:srgbClr val="FFFFFF">
                  <a:alpha val="59000"/>
                </a:srgbClr>
              </a:gs>
              <a:gs pos="38000">
                <a:schemeClr val="bg1">
                  <a:lumMod val="100000"/>
                  <a:alpha val="4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cxnSp>
        <p:nvCxnSpPr>
          <p:cNvPr id="11"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2602257"/>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3432457"/>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010760"/>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5433027"/>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a:off x="1357043" y="1709001"/>
            <a:ext cx="1401652" cy="769441"/>
          </a:xfrm>
          <a:prstGeom prst="rect">
            <a:avLst/>
          </a:prstGeom>
        </p:spPr>
        <p:txBody>
          <a:bodyPr wrap="square" anchor="ctr">
            <a:spAutoFit/>
          </a:bodyPr>
          <a:lstStyle/>
          <a:p>
            <a:r>
              <a:rPr lang="zh-CN" altLang="en-US" sz="4400" b="1"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目录</a:t>
            </a:r>
          </a:p>
        </p:txBody>
      </p:sp>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cxnSp>
        <p:nvCxnSpPr>
          <p:cNvPr id="16" name="直接连接符 15"/>
          <p:cNvCxnSpPr/>
          <p:nvPr userDrawn="1"/>
        </p:nvCxnSpPr>
        <p:spPr>
          <a:xfrm>
            <a:off x="838200" y="1434585"/>
            <a:ext cx="0" cy="8956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869198" y="1286359"/>
            <a:ext cx="3348994" cy="707886"/>
          </a:xfrm>
          <a:prstGeom prst="rect">
            <a:avLst/>
          </a:prstGeom>
          <a:noFill/>
        </p:spPr>
        <p:txBody>
          <a:bodyPr wrap="none" rtlCol="0">
            <a:spAutoFit/>
          </a:bodyPr>
          <a:lstStyle/>
          <a:p>
            <a:r>
              <a:rPr lang="en-US" altLang="zh-CN" sz="4000" b="1" dirty="0">
                <a:solidFill>
                  <a:schemeClr val="bg1">
                    <a:lumMod val="95000"/>
                  </a:schemeClr>
                </a:solidFill>
                <a:latin typeface="Arial Black" panose="020B0A04020102020204" pitchFamily="34" charset="0"/>
                <a:cs typeface="Arial" panose="020B0604020202020204" pitchFamily="34" charset="0"/>
              </a:rPr>
              <a:t>CONTENTS</a:t>
            </a:r>
            <a:endParaRPr lang="zh-CN" altLang="en-US" sz="4000" b="1" dirty="0">
              <a:solidFill>
                <a:schemeClr val="bg1">
                  <a:lumMod val="95000"/>
                </a:schemeClr>
              </a:solidFill>
              <a:latin typeface="Arial Black" panose="020B0A04020102020204" pitchFamily="34" charset="0"/>
              <a:cs typeface="Arial" panose="020B0604020202020204" pitchFamily="34" charset="0"/>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userDrawn="1">
            <p:ph type="title" hasCustomPrompt="1"/>
          </p:nvPr>
        </p:nvSpPr>
        <p:spPr>
          <a:xfrm>
            <a:off x="4565541" y="2773147"/>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dirty="0"/>
              <a:t>单击此处编辑章节标题样式</a:t>
            </a:r>
          </a:p>
        </p:txBody>
      </p:sp>
      <p:sp>
        <p:nvSpPr>
          <p:cNvPr id="16" name="文本占位符 2"/>
          <p:cNvSpPr>
            <a:spLocks noGrp="1"/>
          </p:cNvSpPr>
          <p:nvPr userDrawn="1">
            <p:ph type="body" idx="1"/>
          </p:nvPr>
        </p:nvSpPr>
        <p:spPr>
          <a:xfrm>
            <a:off x="4565541" y="3600673"/>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dirty="0"/>
              <a:t>单击此处编辑母版文本样式</a:t>
            </a:r>
          </a:p>
        </p:txBody>
      </p:sp>
      <p:pic>
        <p:nvPicPr>
          <p:cNvPr id="17"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grpSp>
        <p:nvGrpSpPr>
          <p:cNvPr id="11" name="组合 10"/>
          <p:cNvGrpSpPr/>
          <p:nvPr userDrawn="1"/>
        </p:nvGrpSpPr>
        <p:grpSpPr>
          <a:xfrm>
            <a:off x="4038600" y="4373703"/>
            <a:ext cx="8153400" cy="87086"/>
            <a:chOff x="4038600" y="4528686"/>
            <a:chExt cx="8153400" cy="87086"/>
          </a:xfrm>
        </p:grpSpPr>
        <p:cxnSp>
          <p:nvCxnSpPr>
            <p:cNvPr id="8" name="直接连接符 7"/>
            <p:cNvCxnSpPr/>
            <p:nvPr userDrawn="1"/>
          </p:nvCxnSpPr>
          <p:spPr>
            <a:xfrm>
              <a:off x="4038600" y="4572000"/>
              <a:ext cx="8153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4038600" y="4528686"/>
              <a:ext cx="87086" cy="87086"/>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1_标题和内容_居左">
    <p:spTree>
      <p:nvGrpSpPr>
        <p:cNvPr id="1" name=""/>
        <p:cNvGrpSpPr/>
        <p:nvPr/>
      </p:nvGrpSpPr>
      <p:grpSpPr>
        <a:xfrm>
          <a:off x="0" y="0"/>
          <a:ext cx="0" cy="0"/>
          <a:chOff x="0" y="0"/>
          <a:chExt cx="0" cy="0"/>
        </a:xfrm>
      </p:grpSpPr>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8"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25" name="矩形 24"/>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11" name="矩形 10"/>
          <p:cNvSpPr/>
          <p:nvPr userDrawn="1"/>
        </p:nvSpPr>
        <p:spPr>
          <a:xfrm>
            <a:off x="-1" y="49"/>
            <a:ext cx="12192000" cy="6858000"/>
          </a:xfrm>
          <a:prstGeom prst="rect">
            <a:avLst/>
          </a:prstGeom>
          <a:blipFill dpi="0" rotWithShape="1">
            <a:blip r:embed="rId2" cstate="print">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Picture 2" descr="E:\专门下载\klg\klg素材库\素材\图片\科技背景\摄图网_400165625.jpg"/>
          <p:cNvPicPr>
            <a:picLocks noChangeAspect="1" noChangeArrowheads="1"/>
          </p:cNvPicPr>
          <p:nvPr userDrawn="1"/>
        </p:nvPicPr>
        <p:blipFill>
          <a:blip r:embed="rId2" cstate="print">
            <a:alphaModFix amt="40000"/>
          </a:blip>
          <a:srcRect/>
          <a:stretch>
            <a:fillRect/>
          </a:stretch>
        </p:blipFill>
        <p:spPr bwMode="auto">
          <a:xfrm>
            <a:off x="-2065" y="0"/>
            <a:ext cx="1219406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0" y="0"/>
            <a:ext cx="12192000" cy="6858000"/>
          </a:xfrm>
          <a:prstGeom prst="rect">
            <a:avLst/>
          </a:prstGeom>
          <a:gradFill>
            <a:gsLst>
              <a:gs pos="18000">
                <a:schemeClr val="bg1"/>
              </a:gs>
              <a:gs pos="88000">
                <a:schemeClr val="bg1">
                  <a:alpha val="64000"/>
                </a:schemeClr>
              </a:gs>
              <a:gs pos="63990">
                <a:srgbClr val="FFFFFF">
                  <a:alpha val="59000"/>
                </a:srgbClr>
              </a:gs>
              <a:gs pos="38000">
                <a:schemeClr val="bg1">
                  <a:lumMod val="100000"/>
                  <a:alpha val="4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cxnSp>
        <p:nvCxnSpPr>
          <p:cNvPr id="11"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2602257"/>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3432457"/>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010760"/>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5433027"/>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a:off x="1357043" y="1709001"/>
            <a:ext cx="1401652" cy="769441"/>
          </a:xfrm>
          <a:prstGeom prst="rect">
            <a:avLst/>
          </a:prstGeom>
        </p:spPr>
        <p:txBody>
          <a:bodyPr wrap="square" anchor="ctr">
            <a:spAutoFit/>
          </a:bodyPr>
          <a:lstStyle/>
          <a:p>
            <a:r>
              <a:rPr lang="zh-CN" altLang="en-US" sz="4400" b="1"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目录</a:t>
            </a:r>
          </a:p>
        </p:txBody>
      </p:sp>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cxnSp>
        <p:nvCxnSpPr>
          <p:cNvPr id="16" name="直接连接符 15"/>
          <p:cNvCxnSpPr/>
          <p:nvPr userDrawn="1"/>
        </p:nvCxnSpPr>
        <p:spPr>
          <a:xfrm>
            <a:off x="838200" y="1434585"/>
            <a:ext cx="0" cy="8956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869198" y="1286359"/>
            <a:ext cx="3348994" cy="707886"/>
          </a:xfrm>
          <a:prstGeom prst="rect">
            <a:avLst/>
          </a:prstGeom>
          <a:noFill/>
        </p:spPr>
        <p:txBody>
          <a:bodyPr wrap="none" rtlCol="0">
            <a:spAutoFit/>
          </a:bodyPr>
          <a:lstStyle/>
          <a:p>
            <a:r>
              <a:rPr lang="en-US" altLang="zh-CN" sz="4000" b="1" dirty="0">
                <a:solidFill>
                  <a:schemeClr val="bg1">
                    <a:lumMod val="95000"/>
                  </a:schemeClr>
                </a:solidFill>
                <a:latin typeface="Arial Black" panose="020B0A04020102020204" pitchFamily="34" charset="0"/>
                <a:cs typeface="Arial" panose="020B0604020202020204" pitchFamily="34" charset="0"/>
              </a:rPr>
              <a:t>CONTENTS</a:t>
            </a:r>
            <a:endParaRPr lang="zh-CN" altLang="en-US" sz="4000" b="1" dirty="0">
              <a:solidFill>
                <a:schemeClr val="bg1">
                  <a:lumMod val="95000"/>
                </a:schemeClr>
              </a:solidFill>
              <a:latin typeface="Arial Black" panose="020B0A04020102020204" pitchFamily="34" charset="0"/>
              <a:cs typeface="Arial" panose="020B0604020202020204"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userDrawn="1">
            <p:ph type="title" hasCustomPrompt="1"/>
          </p:nvPr>
        </p:nvSpPr>
        <p:spPr>
          <a:xfrm>
            <a:off x="4565541" y="2773147"/>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dirty="0"/>
              <a:t>单击此处编辑章节标题样式</a:t>
            </a:r>
          </a:p>
        </p:txBody>
      </p:sp>
      <p:sp>
        <p:nvSpPr>
          <p:cNvPr id="16" name="文本占位符 2"/>
          <p:cNvSpPr>
            <a:spLocks noGrp="1"/>
          </p:cNvSpPr>
          <p:nvPr userDrawn="1">
            <p:ph type="body" idx="1"/>
          </p:nvPr>
        </p:nvSpPr>
        <p:spPr>
          <a:xfrm>
            <a:off x="4565541" y="3600673"/>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dirty="0"/>
              <a:t>单击此处编辑母版文本样式</a:t>
            </a:r>
          </a:p>
        </p:txBody>
      </p:sp>
      <p:pic>
        <p:nvPicPr>
          <p:cNvPr id="17"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grpSp>
        <p:nvGrpSpPr>
          <p:cNvPr id="11" name="组合 10"/>
          <p:cNvGrpSpPr/>
          <p:nvPr userDrawn="1"/>
        </p:nvGrpSpPr>
        <p:grpSpPr>
          <a:xfrm>
            <a:off x="4038600" y="4373703"/>
            <a:ext cx="8153400" cy="87086"/>
            <a:chOff x="4038600" y="4528686"/>
            <a:chExt cx="8153400" cy="87086"/>
          </a:xfrm>
        </p:grpSpPr>
        <p:cxnSp>
          <p:nvCxnSpPr>
            <p:cNvPr id="8" name="直接连接符 7"/>
            <p:cNvCxnSpPr/>
            <p:nvPr userDrawn="1"/>
          </p:nvCxnSpPr>
          <p:spPr>
            <a:xfrm>
              <a:off x="4038600" y="4572000"/>
              <a:ext cx="8153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4038600" y="4528686"/>
              <a:ext cx="87086" cy="87086"/>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1_标题和内容_居左">
    <p:spTree>
      <p:nvGrpSpPr>
        <p:cNvPr id="1" name=""/>
        <p:cNvGrpSpPr/>
        <p:nvPr/>
      </p:nvGrpSpPr>
      <p:grpSpPr>
        <a:xfrm>
          <a:off x="0" y="0"/>
          <a:ext cx="0" cy="0"/>
          <a:chOff x="0" y="0"/>
          <a:chExt cx="0" cy="0"/>
        </a:xfrm>
      </p:grpSpPr>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8"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25" name="矩形 24"/>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pic>
        <p:nvPicPr>
          <p:cNvPr id="12" name="图片 11" descr="C:\Users\Administrator\Desktop\效果图\高质量_29-70-16-28.jpg高质量_29-70-16-28"/>
          <p:cNvPicPr>
            <a:picLocks noChangeAspect="1"/>
          </p:cNvPicPr>
          <p:nvPr userDrawn="1"/>
        </p:nvPicPr>
        <p:blipFill rotWithShape="1">
          <a:blip r:embed="rId2"/>
          <a:srcRect l="13286" r="13286"/>
          <a:stretch>
            <a:fillRect/>
          </a:stretch>
        </p:blipFill>
        <p:spPr>
          <a:xfrm>
            <a:off x="-634" y="635"/>
            <a:ext cx="12192634" cy="6857365"/>
          </a:xfrm>
          <a:prstGeom prst="rect">
            <a:avLst/>
          </a:prstGeom>
        </p:spPr>
      </p:pic>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Picture 2" descr="E:\专门下载\klg\klg素材库\素材\图片\科技背景\摄图网_400165625.jpg"/>
          <p:cNvPicPr>
            <a:picLocks noChangeAspect="1" noChangeArrowheads="1"/>
          </p:cNvPicPr>
          <p:nvPr userDrawn="1"/>
        </p:nvPicPr>
        <p:blipFill>
          <a:blip r:embed="rId2" cstate="print">
            <a:alphaModFix amt="40000"/>
          </a:blip>
          <a:srcRect/>
          <a:stretch>
            <a:fillRect/>
          </a:stretch>
        </p:blipFill>
        <p:spPr bwMode="auto">
          <a:xfrm>
            <a:off x="-2065" y="0"/>
            <a:ext cx="1219406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0" y="0"/>
            <a:ext cx="12192000" cy="6858000"/>
          </a:xfrm>
          <a:prstGeom prst="rect">
            <a:avLst/>
          </a:prstGeom>
          <a:gradFill>
            <a:gsLst>
              <a:gs pos="18000">
                <a:schemeClr val="bg1"/>
              </a:gs>
              <a:gs pos="88000">
                <a:schemeClr val="bg1">
                  <a:alpha val="64000"/>
                </a:schemeClr>
              </a:gs>
              <a:gs pos="63990">
                <a:srgbClr val="FFFFFF">
                  <a:alpha val="59000"/>
                </a:srgbClr>
              </a:gs>
              <a:gs pos="38000">
                <a:schemeClr val="bg1">
                  <a:lumMod val="100000"/>
                  <a:alpha val="4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cxnSp>
        <p:nvCxnSpPr>
          <p:cNvPr id="11"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2602257"/>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3432457"/>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010760"/>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5433027"/>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a:off x="1357043" y="1709001"/>
            <a:ext cx="1401652" cy="769441"/>
          </a:xfrm>
          <a:prstGeom prst="rect">
            <a:avLst/>
          </a:prstGeom>
        </p:spPr>
        <p:txBody>
          <a:bodyPr wrap="square" anchor="ctr">
            <a:spAutoFit/>
          </a:bodyPr>
          <a:lstStyle/>
          <a:p>
            <a:r>
              <a:rPr lang="zh-CN" altLang="en-US" sz="4400" b="1"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目录</a:t>
            </a:r>
          </a:p>
        </p:txBody>
      </p:sp>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cxnSp>
        <p:nvCxnSpPr>
          <p:cNvPr id="16" name="直接连接符 15"/>
          <p:cNvCxnSpPr/>
          <p:nvPr userDrawn="1"/>
        </p:nvCxnSpPr>
        <p:spPr>
          <a:xfrm>
            <a:off x="838200" y="1434585"/>
            <a:ext cx="0" cy="8956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869198" y="1286359"/>
            <a:ext cx="3348994" cy="707886"/>
          </a:xfrm>
          <a:prstGeom prst="rect">
            <a:avLst/>
          </a:prstGeom>
          <a:noFill/>
        </p:spPr>
        <p:txBody>
          <a:bodyPr wrap="none" rtlCol="0">
            <a:spAutoFit/>
          </a:bodyPr>
          <a:lstStyle/>
          <a:p>
            <a:r>
              <a:rPr lang="en-US" altLang="zh-CN" sz="4000" b="1" dirty="0">
                <a:solidFill>
                  <a:schemeClr val="bg1">
                    <a:lumMod val="95000"/>
                  </a:schemeClr>
                </a:solidFill>
                <a:latin typeface="Arial Black" panose="020B0A04020102020204" pitchFamily="34" charset="0"/>
                <a:cs typeface="Arial" panose="020B0604020202020204" pitchFamily="34" charset="0"/>
              </a:rPr>
              <a:t>CONTENTS</a:t>
            </a:r>
            <a:endParaRPr lang="zh-CN" altLang="en-US" sz="4000" b="1" dirty="0">
              <a:solidFill>
                <a:schemeClr val="bg1">
                  <a:lumMod val="95000"/>
                </a:schemeClr>
              </a:solidFill>
              <a:latin typeface="Arial Black" panose="020B0A04020102020204" pitchFamily="34" charset="0"/>
              <a:cs typeface="Arial" panose="020B0604020202020204" pitchFamily="34" charset="0"/>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userDrawn="1">
            <p:ph type="title" hasCustomPrompt="1"/>
          </p:nvPr>
        </p:nvSpPr>
        <p:spPr>
          <a:xfrm>
            <a:off x="4565541" y="2773147"/>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dirty="0"/>
              <a:t>单击此处编辑章节标题样式</a:t>
            </a:r>
          </a:p>
        </p:txBody>
      </p:sp>
      <p:sp>
        <p:nvSpPr>
          <p:cNvPr id="16" name="文本占位符 2"/>
          <p:cNvSpPr>
            <a:spLocks noGrp="1"/>
          </p:cNvSpPr>
          <p:nvPr userDrawn="1">
            <p:ph type="body" idx="1"/>
          </p:nvPr>
        </p:nvSpPr>
        <p:spPr>
          <a:xfrm>
            <a:off x="4565541" y="3600673"/>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dirty="0"/>
              <a:t>单击此处编辑母版文本样式</a:t>
            </a:r>
          </a:p>
        </p:txBody>
      </p:sp>
      <p:pic>
        <p:nvPicPr>
          <p:cNvPr id="17"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grpSp>
        <p:nvGrpSpPr>
          <p:cNvPr id="11" name="组合 10"/>
          <p:cNvGrpSpPr/>
          <p:nvPr userDrawn="1"/>
        </p:nvGrpSpPr>
        <p:grpSpPr>
          <a:xfrm>
            <a:off x="4038600" y="4373703"/>
            <a:ext cx="8153400" cy="87086"/>
            <a:chOff x="4038600" y="4528686"/>
            <a:chExt cx="8153400" cy="87086"/>
          </a:xfrm>
        </p:grpSpPr>
        <p:cxnSp>
          <p:nvCxnSpPr>
            <p:cNvPr id="8" name="直接连接符 7"/>
            <p:cNvCxnSpPr/>
            <p:nvPr userDrawn="1"/>
          </p:nvCxnSpPr>
          <p:spPr>
            <a:xfrm>
              <a:off x="4038600" y="4572000"/>
              <a:ext cx="8153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4038600" y="4528686"/>
              <a:ext cx="87086" cy="87086"/>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1_标题和内容_居左">
    <p:spTree>
      <p:nvGrpSpPr>
        <p:cNvPr id="1" name=""/>
        <p:cNvGrpSpPr/>
        <p:nvPr/>
      </p:nvGrpSpPr>
      <p:grpSpPr>
        <a:xfrm>
          <a:off x="0" y="0"/>
          <a:ext cx="0" cy="0"/>
          <a:chOff x="0" y="0"/>
          <a:chExt cx="0" cy="0"/>
        </a:xfrm>
      </p:grpSpPr>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8"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25" name="矩形 24"/>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Picture 2" descr="E:\专门下载\klg\klg素材库\素材\图片\科技背景\摄图网_400165625.jpg"/>
          <p:cNvPicPr>
            <a:picLocks noChangeAspect="1" noChangeArrowheads="1"/>
          </p:cNvPicPr>
          <p:nvPr userDrawn="1"/>
        </p:nvPicPr>
        <p:blipFill>
          <a:blip r:embed="rId2" cstate="print">
            <a:alphaModFix amt="40000"/>
          </a:blip>
          <a:srcRect/>
          <a:stretch>
            <a:fillRect/>
          </a:stretch>
        </p:blipFill>
        <p:spPr bwMode="auto">
          <a:xfrm>
            <a:off x="-2065" y="0"/>
            <a:ext cx="1219406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0" y="0"/>
            <a:ext cx="12192000" cy="6858000"/>
          </a:xfrm>
          <a:prstGeom prst="rect">
            <a:avLst/>
          </a:prstGeom>
          <a:gradFill>
            <a:gsLst>
              <a:gs pos="18000">
                <a:schemeClr val="bg1"/>
              </a:gs>
              <a:gs pos="88000">
                <a:schemeClr val="bg1">
                  <a:alpha val="64000"/>
                </a:schemeClr>
              </a:gs>
              <a:gs pos="63990">
                <a:srgbClr val="FFFFFF">
                  <a:alpha val="59000"/>
                </a:srgbClr>
              </a:gs>
              <a:gs pos="38000">
                <a:schemeClr val="bg1">
                  <a:lumMod val="100000"/>
                  <a:alpha val="4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cxnSp>
        <p:nvCxnSpPr>
          <p:cNvPr id="11"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15" name="图片 14" descr="雪山的风景&#10;&#10;描述已自动生成"/>
          <p:cNvPicPr>
            <a:picLocks noChangeAspect="1"/>
          </p:cNvPicPr>
          <p:nvPr userDrawn="1"/>
        </p:nvPicPr>
        <p:blipFill>
          <a:blip r:embed="rId2">
            <a:alphaModFix amt="70000"/>
            <a:extLst>
              <a:ext uri="{28A0092B-C50C-407E-A947-70E740481C1C}">
                <a14:useLocalDpi xmlns:a14="http://schemas.microsoft.com/office/drawing/2010/main" val="0"/>
              </a:ext>
            </a:extLst>
          </a:blip>
          <a:srcRect l="8276" t="690" r="8966"/>
          <a:stretch>
            <a:fillRect/>
          </a:stretch>
        </p:blipFill>
        <p:spPr>
          <a:xfrm>
            <a:off x="-12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5" name="圆角矩形 4"/>
          <p:cNvSpPr/>
          <p:nvPr userDrawn="1"/>
        </p:nvSpPr>
        <p:spPr>
          <a:xfrm>
            <a:off x="833958"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a:off x="1832573"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userDrawn="1"/>
        </p:nvSpPr>
        <p:spPr>
          <a:xfrm>
            <a:off x="2842666"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userDrawn="1"/>
        </p:nvSpPr>
        <p:spPr>
          <a:xfrm>
            <a:off x="3852760"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userDrawn="1"/>
        </p:nvSpPr>
        <p:spPr>
          <a:xfrm>
            <a:off x="4862855"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userDrawn="1"/>
        </p:nvSpPr>
        <p:spPr>
          <a:xfrm>
            <a:off x="833958"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a:off x="1832573"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a:off x="2842666"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userDrawn="1"/>
        </p:nvSpPr>
        <p:spPr>
          <a:xfrm>
            <a:off x="3852760"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a:off x="4862855"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a:off x="833958"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userDrawn="1"/>
        </p:nvSpPr>
        <p:spPr>
          <a:xfrm>
            <a:off x="1832573"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userDrawn="1"/>
        </p:nvSpPr>
        <p:spPr>
          <a:xfrm>
            <a:off x="2842666"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userDrawn="1"/>
        </p:nvSpPr>
        <p:spPr>
          <a:xfrm>
            <a:off x="3852760"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4862855"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userDrawn="1"/>
        </p:nvSpPr>
        <p:spPr>
          <a:xfrm>
            <a:off x="833958"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userDrawn="1"/>
        </p:nvSpPr>
        <p:spPr>
          <a:xfrm>
            <a:off x="1832573"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2842666"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3852760"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4862855"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userDrawn="1"/>
        </p:nvSpPr>
        <p:spPr>
          <a:xfrm>
            <a:off x="6469822"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userDrawn="1"/>
        </p:nvSpPr>
        <p:spPr>
          <a:xfrm>
            <a:off x="7468437"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userDrawn="1"/>
        </p:nvSpPr>
        <p:spPr>
          <a:xfrm>
            <a:off x="8478530"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userDrawn="1"/>
        </p:nvSpPr>
        <p:spPr>
          <a:xfrm>
            <a:off x="9488624"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userDrawn="1"/>
        </p:nvSpPr>
        <p:spPr>
          <a:xfrm>
            <a:off x="10498718" y="179364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userDrawn="1"/>
        </p:nvSpPr>
        <p:spPr>
          <a:xfrm>
            <a:off x="6469822"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userDrawn="1"/>
        </p:nvSpPr>
        <p:spPr>
          <a:xfrm>
            <a:off x="7468437"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userDrawn="1"/>
        </p:nvSpPr>
        <p:spPr>
          <a:xfrm>
            <a:off x="8478530"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userDrawn="1"/>
        </p:nvSpPr>
        <p:spPr>
          <a:xfrm>
            <a:off x="9488624"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userDrawn="1"/>
        </p:nvSpPr>
        <p:spPr>
          <a:xfrm>
            <a:off x="10498718" y="2803742"/>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userDrawn="1"/>
        </p:nvSpPr>
        <p:spPr>
          <a:xfrm>
            <a:off x="6469822"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userDrawn="1"/>
        </p:nvSpPr>
        <p:spPr>
          <a:xfrm>
            <a:off x="7468437"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userDrawn="1"/>
        </p:nvSpPr>
        <p:spPr>
          <a:xfrm>
            <a:off x="8478530"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userDrawn="1"/>
        </p:nvSpPr>
        <p:spPr>
          <a:xfrm>
            <a:off x="9488624"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userDrawn="1"/>
        </p:nvSpPr>
        <p:spPr>
          <a:xfrm>
            <a:off x="10498718" y="3813835"/>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userDrawn="1"/>
        </p:nvSpPr>
        <p:spPr>
          <a:xfrm>
            <a:off x="6469822"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userDrawn="1"/>
        </p:nvSpPr>
        <p:spPr>
          <a:xfrm>
            <a:off x="7468437"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userDrawn="1"/>
        </p:nvSpPr>
        <p:spPr>
          <a:xfrm>
            <a:off x="8478530"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userDrawn="1"/>
        </p:nvSpPr>
        <p:spPr>
          <a:xfrm>
            <a:off x="9488624"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userDrawn="1"/>
        </p:nvSpPr>
        <p:spPr>
          <a:xfrm>
            <a:off x="10498718" y="4823929"/>
            <a:ext cx="862327" cy="862327"/>
          </a:xfrm>
          <a:prstGeom prst="roundRect">
            <a:avLst>
              <a:gd name="adj" fmla="val 10012"/>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grpSp>
        <p:nvGrpSpPr>
          <p:cNvPr id="46" name="组合 45"/>
          <p:cNvGrpSpPr/>
          <p:nvPr userDrawn="1"/>
        </p:nvGrpSpPr>
        <p:grpSpPr>
          <a:xfrm>
            <a:off x="10949312" y="365085"/>
            <a:ext cx="654542" cy="431684"/>
            <a:chOff x="4241801" y="2206626"/>
            <a:chExt cx="3702050" cy="2441575"/>
          </a:xfrm>
        </p:grpSpPr>
        <p:sp>
          <p:nvSpPr>
            <p:cNvPr id="47"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组合 3"/>
          <p:cNvGrpSpPr/>
          <p:nvPr userDrawn="1"/>
        </p:nvGrpSpPr>
        <p:grpSpPr>
          <a:xfrm>
            <a:off x="10949312" y="365085"/>
            <a:ext cx="654542" cy="431684"/>
            <a:chOff x="4241801" y="2206626"/>
            <a:chExt cx="3702050" cy="2441575"/>
          </a:xfrm>
        </p:grpSpPr>
        <p:sp>
          <p:nvSpPr>
            <p:cNvPr id="5"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封面">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7" name="组合 16"/>
          <p:cNvGrpSpPr/>
          <p:nvPr userDrawn="1"/>
        </p:nvGrpSpPr>
        <p:grpSpPr>
          <a:xfrm>
            <a:off x="10949312" y="365085"/>
            <a:ext cx="654542" cy="431684"/>
            <a:chOff x="4241801" y="2206626"/>
            <a:chExt cx="3702050" cy="2441575"/>
          </a:xfrm>
        </p:grpSpPr>
        <p:sp>
          <p:nvSpPr>
            <p:cNvPr id="18"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标题 1"/>
          <p:cNvSpPr>
            <a:spLocks noGrp="1"/>
          </p:cNvSpPr>
          <p:nvPr>
            <p:ph type="ctrTitle" hasCustomPrompt="1"/>
          </p:nvPr>
        </p:nvSpPr>
        <p:spPr>
          <a:xfrm>
            <a:off x="1619400" y="1536585"/>
            <a:ext cx="8953200" cy="904863"/>
          </a:xfrm>
        </p:spPr>
        <p:txBody>
          <a:bodyPr wrap="square">
            <a:spAutoFit/>
          </a:bodyPr>
          <a:lstStyle>
            <a:lvl1pPr algn="ctr">
              <a:defRPr lang="zh-CN" altLang="en-US" b="1" spc="300">
                <a:solidFill>
                  <a:schemeClr val="tx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2024</a:t>
            </a:r>
            <a:r>
              <a:rPr kumimoji="1" lang="zh-CN" altLang="en-US" dirty="0"/>
              <a:t>演示主题</a:t>
            </a:r>
          </a:p>
        </p:txBody>
      </p:sp>
      <p:sp>
        <p:nvSpPr>
          <p:cNvPr id="16" name="副标题 2"/>
          <p:cNvSpPr>
            <a:spLocks noGrp="1"/>
          </p:cNvSpPr>
          <p:nvPr>
            <p:ph type="subTitle" idx="1" hasCustomPrompt="1"/>
          </p:nvPr>
        </p:nvSpPr>
        <p:spPr>
          <a:xfrm>
            <a:off x="1619400" y="2401217"/>
            <a:ext cx="8953200" cy="480131"/>
          </a:xfrm>
          <a:noFill/>
        </p:spPr>
        <p:txBody>
          <a:bodyPr wrap="square" rtlCol="0">
            <a:spAutoFit/>
          </a:bodyPr>
          <a:lstStyle>
            <a:lvl1pPr marL="0" indent="0" algn="ctr">
              <a:buNone/>
              <a:defRPr lang="zh-CN" altLang="en-US"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5400" y="3376648"/>
            <a:ext cx="2761200" cy="369332"/>
          </a:xfrm>
        </p:spPr>
        <p:txBody>
          <a:bodyPr wrap="square" anchor="ctr">
            <a:spAutoFit/>
          </a:bodyPr>
          <a:lstStyle>
            <a:lvl1pPr marL="0" indent="0" algn="l">
              <a:buNone/>
              <a:defRPr lang="zh-CN" altLang="en-US" sz="2000" b="1" spc="300" smtClean="0">
                <a:solidFill>
                  <a:schemeClr val="bg2">
                    <a:lumMod val="50000"/>
                  </a:schemeClr>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14" name="文本占位符 21"/>
          <p:cNvSpPr>
            <a:spLocks noGrp="1"/>
          </p:cNvSpPr>
          <p:nvPr>
            <p:ph type="body" sz="quarter" idx="14" hasCustomPrompt="1"/>
          </p:nvPr>
        </p:nvSpPr>
        <p:spPr>
          <a:xfrm>
            <a:off x="4715400" y="6039564"/>
            <a:ext cx="2761200" cy="286232"/>
          </a:xfrm>
        </p:spPr>
        <p:txBody>
          <a:bodyPr wrap="square" anchor="ctr">
            <a:spAutoFit/>
          </a:bodyPr>
          <a:lstStyle>
            <a:lvl1pPr marL="0" indent="0" algn="l">
              <a:buNone/>
              <a:defRPr lang="zh-CN" altLang="en-US" sz="1400" b="0" spc="300" smtClean="0">
                <a:solidFill>
                  <a:schemeClr val="bg2">
                    <a:lumMod val="50000"/>
                  </a:schemeClr>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en-US" altLang="zh-CN" dirty="0"/>
              <a:t>XX</a:t>
            </a:r>
            <a:r>
              <a:rPr kumimoji="1" lang="zh-CN" altLang="en-US" dirty="0"/>
              <a:t>年</a:t>
            </a:r>
            <a:r>
              <a:rPr kumimoji="1" lang="en-US" altLang="zh-CN" dirty="0"/>
              <a:t>XX</a:t>
            </a:r>
            <a:r>
              <a:rPr kumimoji="1" lang="zh-CN" altLang="en-US" dirty="0"/>
              <a:t>月</a:t>
            </a:r>
            <a:r>
              <a:rPr kumimoji="1" lang="en-US" altLang="zh-CN" dirty="0"/>
              <a:t>XX</a:t>
            </a:r>
            <a:r>
              <a:rPr kumimoji="1" lang="zh-CN" altLang="en-US" dirty="0"/>
              <a:t>日</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封底">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0" y="0"/>
            <a:ext cx="12192000" cy="6858000"/>
          </a:xfrm>
          <a:prstGeom prst="rect">
            <a:avLst/>
          </a:prstGeom>
          <a:gradFill>
            <a:gsLst>
              <a:gs pos="38000">
                <a:schemeClr val="bg1">
                  <a:alpha val="0"/>
                </a:schemeClr>
              </a:gs>
              <a:gs pos="100000">
                <a:schemeClr val="bg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10949312" y="365085"/>
            <a:ext cx="654542" cy="431684"/>
            <a:chOff x="4241801" y="2206626"/>
            <a:chExt cx="3702050" cy="2441575"/>
          </a:xfrm>
        </p:grpSpPr>
        <p:sp>
          <p:nvSpPr>
            <p:cNvPr id="5"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标题和内容_正中">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标题 1"/>
          <p:cNvSpPr>
            <a:spLocks noGrp="1"/>
          </p:cNvSpPr>
          <p:nvPr>
            <p:ph type="ctrTitle" hasCustomPrompt="1"/>
          </p:nvPr>
        </p:nvSpPr>
        <p:spPr>
          <a:xfrm>
            <a:off x="1623600" y="1791353"/>
            <a:ext cx="8953200" cy="904863"/>
          </a:xfrm>
        </p:spPr>
        <p:txBody>
          <a:bodyPr wrap="square">
            <a:spAutoFit/>
          </a:bodyPr>
          <a:lstStyle>
            <a:lvl1pPr algn="ctr">
              <a:defRPr lang="zh-CN" altLang="en-US" b="1" spc="300">
                <a:solidFill>
                  <a:srgbClr val="E60012"/>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2655985"/>
            <a:ext cx="8953200" cy="480131"/>
          </a:xfrm>
          <a:noFill/>
        </p:spPr>
        <p:txBody>
          <a:bodyPr wrap="square" rtlCol="0">
            <a:spAutoFit/>
          </a:bodyPr>
          <a:lstStyle>
            <a:lvl1pPr marL="0" indent="0" algn="ctr">
              <a:buNone/>
              <a:defRPr lang="zh-CN" altLang="en-US" spc="300">
                <a:solidFill>
                  <a:srgbClr val="72717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716332"/>
            <a:ext cx="2761200" cy="369332"/>
          </a:xfrm>
        </p:spPr>
        <p:txBody>
          <a:bodyPr wrap="square" anchor="ctr">
            <a:spAutoFit/>
          </a:bodyPr>
          <a:lstStyle>
            <a:lvl1pPr marL="0" indent="0">
              <a:buNone/>
              <a:defRPr lang="zh-CN" altLang="en-US" sz="2000" b="1" spc="300" smtClean="0">
                <a:solidFill>
                  <a:srgbClr val="72717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grpSp>
        <p:nvGrpSpPr>
          <p:cNvPr id="12" name="组合 11"/>
          <p:cNvGrpSpPr/>
          <p:nvPr userDrawn="1"/>
        </p:nvGrpSpPr>
        <p:grpSpPr>
          <a:xfrm>
            <a:off x="10949312" y="365085"/>
            <a:ext cx="654542" cy="431684"/>
            <a:chOff x="4241801" y="2206626"/>
            <a:chExt cx="3702050" cy="2441575"/>
          </a:xfrm>
        </p:grpSpPr>
        <p:sp>
          <p:nvSpPr>
            <p:cNvPr id="13"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文本占位符 21"/>
          <p:cNvSpPr>
            <a:spLocks noGrp="1"/>
          </p:cNvSpPr>
          <p:nvPr>
            <p:ph type="body" sz="quarter" idx="14" hasCustomPrompt="1"/>
          </p:nvPr>
        </p:nvSpPr>
        <p:spPr>
          <a:xfrm>
            <a:off x="4712400" y="6210120"/>
            <a:ext cx="2761200" cy="286232"/>
          </a:xfrm>
        </p:spPr>
        <p:txBody>
          <a:bodyPr wrap="square" anchor="ctr">
            <a:spAutoFit/>
          </a:bodyPr>
          <a:lstStyle>
            <a:lvl1pPr marL="0" indent="0">
              <a:buNone/>
              <a:defRPr lang="zh-CN" altLang="en-US" sz="1400" b="0" spc="300" smtClean="0">
                <a:solidFill>
                  <a:schemeClr val="tx2"/>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en-US" altLang="zh-CN" dirty="0"/>
              <a:t>XXX</a:t>
            </a:r>
            <a:r>
              <a:rPr kumimoji="1" lang="zh-CN" altLang="en-US" dirty="0"/>
              <a:t>年</a:t>
            </a:r>
            <a:r>
              <a:rPr kumimoji="1" lang="en-US" altLang="zh-CN" dirty="0"/>
              <a:t>XX</a:t>
            </a:r>
            <a:r>
              <a:rPr kumimoji="1" lang="zh-CN" altLang="en-US" dirty="0"/>
              <a:t>月</a:t>
            </a:r>
            <a:r>
              <a:rPr kumimoji="1" lang="en-US" altLang="zh-CN" dirty="0"/>
              <a:t>XX</a:t>
            </a:r>
            <a:r>
              <a:rPr kumimoji="1" lang="zh-CN" altLang="en-US" dirty="0"/>
              <a:t>日</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a:off x="1357043" y="1709001"/>
            <a:ext cx="1401652" cy="769441"/>
          </a:xfrm>
          <a:prstGeom prst="rect">
            <a:avLst/>
          </a:prstGeom>
        </p:spPr>
        <p:txBody>
          <a:bodyPr wrap="square" anchor="ctr">
            <a:spAutoFit/>
          </a:bodyPr>
          <a:lstStyle/>
          <a:p>
            <a:r>
              <a:rPr lang="zh-CN" altLang="en-US" sz="4400" b="1"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目录</a:t>
            </a:r>
          </a:p>
        </p:txBody>
      </p:sp>
      <p:cxnSp>
        <p:nvCxnSpPr>
          <p:cNvPr id="16" name="直接连接符 15"/>
          <p:cNvCxnSpPr/>
          <p:nvPr userDrawn="1"/>
        </p:nvCxnSpPr>
        <p:spPr>
          <a:xfrm>
            <a:off x="838200" y="1434585"/>
            <a:ext cx="0" cy="8956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869198" y="1286359"/>
            <a:ext cx="3348994" cy="707886"/>
          </a:xfrm>
          <a:prstGeom prst="rect">
            <a:avLst/>
          </a:prstGeom>
          <a:noFill/>
        </p:spPr>
        <p:txBody>
          <a:bodyPr wrap="none" rtlCol="0">
            <a:spAutoFit/>
          </a:bodyPr>
          <a:lstStyle/>
          <a:p>
            <a:r>
              <a:rPr lang="en-US" altLang="zh-CN" sz="4000" b="1" dirty="0">
                <a:solidFill>
                  <a:schemeClr val="bg1">
                    <a:lumMod val="95000"/>
                  </a:schemeClr>
                </a:solidFill>
                <a:latin typeface="Arial Black" panose="020B0A04020102020204" pitchFamily="34" charset="0"/>
                <a:cs typeface="Arial" panose="020B0604020202020204" pitchFamily="34" charset="0"/>
              </a:rPr>
              <a:t>CONTENTS</a:t>
            </a:r>
            <a:endParaRPr lang="zh-CN" altLang="en-US" sz="4000" b="1" dirty="0">
              <a:solidFill>
                <a:schemeClr val="bg1">
                  <a:lumMod val="95000"/>
                </a:schemeClr>
              </a:solidFill>
              <a:latin typeface="Arial Black" panose="020B0A04020102020204" pitchFamily="34" charset="0"/>
              <a:cs typeface="Arial" panose="020B0604020202020204" pitchFamily="34" charset="0"/>
            </a:endParaRPr>
          </a:p>
        </p:txBody>
      </p:sp>
      <p:grpSp>
        <p:nvGrpSpPr>
          <p:cNvPr id="13" name="组合 12"/>
          <p:cNvGrpSpPr/>
          <p:nvPr userDrawn="1"/>
        </p:nvGrpSpPr>
        <p:grpSpPr>
          <a:xfrm>
            <a:off x="10949312" y="365085"/>
            <a:ext cx="654542" cy="431684"/>
            <a:chOff x="4241801" y="2206626"/>
            <a:chExt cx="3702050" cy="2441575"/>
          </a:xfrm>
        </p:grpSpPr>
        <p:sp>
          <p:nvSpPr>
            <p:cNvPr id="14"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文本占位符 5"/>
          <p:cNvSpPr>
            <a:spLocks noGrp="1"/>
          </p:cNvSpPr>
          <p:nvPr>
            <p:ph type="body" sz="quarter" idx="13" hasCustomPrompt="1"/>
          </p:nvPr>
        </p:nvSpPr>
        <p:spPr>
          <a:xfrm>
            <a:off x="3856476" y="2478442"/>
            <a:ext cx="7840223" cy="603086"/>
          </a:xfrm>
        </p:spPr>
        <p:txBody>
          <a:bodyPr lIns="91440" tIns="45720" rIns="91440" bIns="45720" anchor="ctr">
            <a:normAutofit/>
          </a:bodyPr>
          <a:lstStyle>
            <a:lvl1pPr marL="0" indent="0">
              <a:lnSpc>
                <a:spcPct val="100000"/>
              </a:lnSpc>
              <a:spcBef>
                <a:spcPts val="0"/>
              </a:spcBef>
              <a:buClr>
                <a:schemeClr val="tx1"/>
              </a:buClr>
              <a:buSzPct val="110000"/>
              <a:buFont typeface="+mj-lt"/>
              <a:buNone/>
              <a:defRPr sz="2000">
                <a:solidFill>
                  <a:schemeClr val="bg2">
                    <a:lumMod val="25000"/>
                  </a:schemeClr>
                </a:solidFill>
              </a:defRPr>
            </a:lvl1pPr>
            <a:lvl2pPr marL="914400" indent="-457200">
              <a:buClr>
                <a:schemeClr val="tx1"/>
              </a:buClr>
              <a:buFont typeface="+mj-lt"/>
              <a:buAutoNum type="arabicPeriod"/>
              <a:defRPr/>
            </a:lvl2pPr>
            <a:lvl3pPr marL="1371600" indent="-457200">
              <a:buClr>
                <a:schemeClr val="tx1"/>
              </a:buClr>
              <a:buFont typeface="+mj-lt"/>
              <a:buAutoNum type="arabicPeriod"/>
              <a:defRPr/>
            </a:lvl3pPr>
            <a:lvl4pPr marL="1714500" indent="-342900">
              <a:buClr>
                <a:schemeClr val="tx1"/>
              </a:buClr>
              <a:buFont typeface="+mj-lt"/>
              <a:buAutoNum type="arabicPeriod"/>
              <a:defRPr/>
            </a:lvl4pPr>
            <a:lvl5pPr marL="2171700" indent="-342900">
              <a:buClr>
                <a:schemeClr val="tx1"/>
              </a:buClr>
              <a:buFont typeface="+mj-lt"/>
              <a:buAutoNum type="arabicPeriod"/>
              <a:defRPr/>
            </a:lvl5pPr>
          </a:lstStyle>
          <a:p>
            <a:pPr lvl="0"/>
            <a:r>
              <a:rPr lang="zh-CN" altLang="en-US"/>
              <a:t>编辑母版文本样式</a:t>
            </a:r>
          </a:p>
        </p:txBody>
      </p:sp>
      <p:sp>
        <p:nvSpPr>
          <p:cNvPr id="20" name="文本占位符 28"/>
          <p:cNvSpPr>
            <a:spLocks noGrp="1"/>
          </p:cNvSpPr>
          <p:nvPr>
            <p:ph type="body" sz="quarter" idx="14" hasCustomPrompt="1"/>
          </p:nvPr>
        </p:nvSpPr>
        <p:spPr>
          <a:xfrm>
            <a:off x="3261165" y="2486215"/>
            <a:ext cx="595312" cy="595313"/>
          </a:xfrm>
        </p:spPr>
        <p:txBody>
          <a:bodyPr anchor="ctr">
            <a:normAutofit/>
          </a:bodyPr>
          <a:lstStyle>
            <a:lvl1pPr marL="0" indent="0" algn="ctr">
              <a:buNone/>
              <a:defRPr sz="2800" b="1">
                <a:solidFill>
                  <a:schemeClr val="tx1"/>
                </a:solidFill>
              </a:defRPr>
            </a:lvl1pPr>
          </a:lstStyle>
          <a:p>
            <a:pPr lvl="0"/>
            <a:r>
              <a:rPr lang="en-US" altLang="zh-CN" dirty="0"/>
              <a:t>#</a:t>
            </a:r>
            <a:endParaRPr lang="zh-CN" altLang="en-US" dirty="0"/>
          </a:p>
        </p:txBody>
      </p:sp>
      <p:sp>
        <p:nvSpPr>
          <p:cNvPr id="21" name="文本占位符 5"/>
          <p:cNvSpPr>
            <a:spLocks noGrp="1"/>
          </p:cNvSpPr>
          <p:nvPr>
            <p:ph type="body" sz="quarter" idx="15" hasCustomPrompt="1"/>
          </p:nvPr>
        </p:nvSpPr>
        <p:spPr>
          <a:xfrm>
            <a:off x="3856477" y="3282512"/>
            <a:ext cx="7840223" cy="603086"/>
          </a:xfrm>
        </p:spPr>
        <p:txBody>
          <a:bodyPr lIns="91440" tIns="45720" rIns="91440" bIns="45720" anchor="ctr">
            <a:normAutofit/>
          </a:bodyPr>
          <a:lstStyle>
            <a:lvl1pPr marL="0" indent="0">
              <a:lnSpc>
                <a:spcPct val="100000"/>
              </a:lnSpc>
              <a:spcBef>
                <a:spcPts val="0"/>
              </a:spcBef>
              <a:buClr>
                <a:schemeClr val="tx1"/>
              </a:buClr>
              <a:buSzPct val="110000"/>
              <a:buFont typeface="+mj-lt"/>
              <a:buNone/>
              <a:defRPr sz="2000">
                <a:solidFill>
                  <a:schemeClr val="bg2">
                    <a:lumMod val="25000"/>
                  </a:schemeClr>
                </a:solidFill>
              </a:defRPr>
            </a:lvl1pPr>
            <a:lvl2pPr marL="914400" indent="-457200">
              <a:buClr>
                <a:schemeClr val="tx1"/>
              </a:buClr>
              <a:buFont typeface="+mj-lt"/>
              <a:buAutoNum type="arabicPeriod"/>
              <a:defRPr/>
            </a:lvl2pPr>
            <a:lvl3pPr marL="1371600" indent="-457200">
              <a:buClr>
                <a:schemeClr val="tx1"/>
              </a:buClr>
              <a:buFont typeface="+mj-lt"/>
              <a:buAutoNum type="arabicPeriod"/>
              <a:defRPr/>
            </a:lvl3pPr>
            <a:lvl4pPr marL="1714500" indent="-342900">
              <a:buClr>
                <a:schemeClr val="tx1"/>
              </a:buClr>
              <a:buFont typeface="+mj-lt"/>
              <a:buAutoNum type="arabicPeriod"/>
              <a:defRPr/>
            </a:lvl4pPr>
            <a:lvl5pPr marL="2171700" indent="-342900">
              <a:buClr>
                <a:schemeClr val="tx1"/>
              </a:buClr>
              <a:buFont typeface="+mj-lt"/>
              <a:buAutoNum type="arabicPeriod"/>
              <a:defRPr/>
            </a:lvl5pPr>
          </a:lstStyle>
          <a:p>
            <a:pPr lvl="0"/>
            <a:r>
              <a:rPr lang="zh-CN" altLang="en-US"/>
              <a:t>编辑母版文本样式</a:t>
            </a:r>
          </a:p>
        </p:txBody>
      </p:sp>
      <p:sp>
        <p:nvSpPr>
          <p:cNvPr id="22" name="文本占位符 28"/>
          <p:cNvSpPr>
            <a:spLocks noGrp="1"/>
          </p:cNvSpPr>
          <p:nvPr>
            <p:ph type="body" sz="quarter" idx="16" hasCustomPrompt="1"/>
          </p:nvPr>
        </p:nvSpPr>
        <p:spPr>
          <a:xfrm>
            <a:off x="3261166" y="3290285"/>
            <a:ext cx="595312" cy="595313"/>
          </a:xfrm>
        </p:spPr>
        <p:txBody>
          <a:bodyPr anchor="ctr">
            <a:normAutofit/>
          </a:bodyPr>
          <a:lstStyle>
            <a:lvl1pPr marL="0" indent="0" algn="ctr">
              <a:buNone/>
              <a:defRPr sz="2800" b="1">
                <a:solidFill>
                  <a:schemeClr val="tx1"/>
                </a:solidFill>
              </a:defRPr>
            </a:lvl1pPr>
          </a:lstStyle>
          <a:p>
            <a:pPr lvl="0"/>
            <a:r>
              <a:rPr lang="en-US" altLang="zh-CN" dirty="0"/>
              <a:t>#</a:t>
            </a:r>
            <a:endParaRPr lang="zh-CN" altLang="en-US" dirty="0"/>
          </a:p>
        </p:txBody>
      </p:sp>
      <p:sp>
        <p:nvSpPr>
          <p:cNvPr id="23" name="文本占位符 5"/>
          <p:cNvSpPr>
            <a:spLocks noGrp="1"/>
          </p:cNvSpPr>
          <p:nvPr>
            <p:ph type="body" sz="quarter" idx="17" hasCustomPrompt="1"/>
          </p:nvPr>
        </p:nvSpPr>
        <p:spPr>
          <a:xfrm>
            <a:off x="3856477" y="4094355"/>
            <a:ext cx="7840223" cy="603086"/>
          </a:xfrm>
        </p:spPr>
        <p:txBody>
          <a:bodyPr lIns="91440" tIns="45720" rIns="91440" bIns="45720" anchor="ctr">
            <a:normAutofit/>
          </a:bodyPr>
          <a:lstStyle>
            <a:lvl1pPr marL="0" indent="0">
              <a:lnSpc>
                <a:spcPct val="100000"/>
              </a:lnSpc>
              <a:spcBef>
                <a:spcPts val="0"/>
              </a:spcBef>
              <a:buClr>
                <a:schemeClr val="tx1"/>
              </a:buClr>
              <a:buSzPct val="110000"/>
              <a:buFont typeface="+mj-lt"/>
              <a:buNone/>
              <a:defRPr sz="2000">
                <a:solidFill>
                  <a:schemeClr val="bg2">
                    <a:lumMod val="25000"/>
                  </a:schemeClr>
                </a:solidFill>
              </a:defRPr>
            </a:lvl1pPr>
            <a:lvl2pPr marL="914400" indent="-457200">
              <a:buClr>
                <a:schemeClr val="tx1"/>
              </a:buClr>
              <a:buFont typeface="+mj-lt"/>
              <a:buAutoNum type="arabicPeriod"/>
              <a:defRPr/>
            </a:lvl2pPr>
            <a:lvl3pPr marL="1371600" indent="-457200">
              <a:buClr>
                <a:schemeClr val="tx1"/>
              </a:buClr>
              <a:buFont typeface="+mj-lt"/>
              <a:buAutoNum type="arabicPeriod"/>
              <a:defRPr/>
            </a:lvl3pPr>
            <a:lvl4pPr marL="1714500" indent="-342900">
              <a:buClr>
                <a:schemeClr val="tx1"/>
              </a:buClr>
              <a:buFont typeface="+mj-lt"/>
              <a:buAutoNum type="arabicPeriod"/>
              <a:defRPr/>
            </a:lvl4pPr>
            <a:lvl5pPr marL="2171700" indent="-342900">
              <a:buClr>
                <a:schemeClr val="tx1"/>
              </a:buClr>
              <a:buFont typeface="+mj-lt"/>
              <a:buAutoNum type="arabicPeriod"/>
              <a:defRPr/>
            </a:lvl5pPr>
          </a:lstStyle>
          <a:p>
            <a:pPr lvl="0"/>
            <a:r>
              <a:rPr lang="zh-CN" altLang="en-US"/>
              <a:t>编辑母版文本样式</a:t>
            </a:r>
          </a:p>
        </p:txBody>
      </p:sp>
      <p:sp>
        <p:nvSpPr>
          <p:cNvPr id="24" name="文本占位符 28"/>
          <p:cNvSpPr>
            <a:spLocks noGrp="1"/>
          </p:cNvSpPr>
          <p:nvPr>
            <p:ph type="body" sz="quarter" idx="18" hasCustomPrompt="1"/>
          </p:nvPr>
        </p:nvSpPr>
        <p:spPr>
          <a:xfrm>
            <a:off x="3261166" y="4102128"/>
            <a:ext cx="595312" cy="595313"/>
          </a:xfrm>
        </p:spPr>
        <p:txBody>
          <a:bodyPr anchor="ctr">
            <a:normAutofit/>
          </a:bodyPr>
          <a:lstStyle>
            <a:lvl1pPr marL="0" indent="0" algn="ctr">
              <a:buNone/>
              <a:defRPr sz="2800" b="1">
                <a:solidFill>
                  <a:schemeClr val="tx1"/>
                </a:solidFill>
              </a:defRPr>
            </a:lvl1pPr>
          </a:lstStyle>
          <a:p>
            <a:pPr lvl="0"/>
            <a:r>
              <a:rPr lang="en-US" altLang="zh-CN" dirty="0"/>
              <a:t>#</a:t>
            </a:r>
            <a:endParaRPr lang="zh-CN" altLang="en-US" dirty="0"/>
          </a:p>
        </p:txBody>
      </p:sp>
      <p:sp>
        <p:nvSpPr>
          <p:cNvPr id="25" name="文本占位符 5"/>
          <p:cNvSpPr>
            <a:spLocks noGrp="1"/>
          </p:cNvSpPr>
          <p:nvPr>
            <p:ph type="body" sz="quarter" idx="19" hasCustomPrompt="1"/>
          </p:nvPr>
        </p:nvSpPr>
        <p:spPr>
          <a:xfrm>
            <a:off x="3856478" y="4898425"/>
            <a:ext cx="7840223" cy="603086"/>
          </a:xfrm>
        </p:spPr>
        <p:txBody>
          <a:bodyPr lIns="91440" tIns="45720" rIns="91440" bIns="45720" anchor="ctr">
            <a:normAutofit/>
          </a:bodyPr>
          <a:lstStyle>
            <a:lvl1pPr marL="0" indent="0">
              <a:lnSpc>
                <a:spcPct val="100000"/>
              </a:lnSpc>
              <a:spcBef>
                <a:spcPts val="0"/>
              </a:spcBef>
              <a:buClr>
                <a:schemeClr val="tx1"/>
              </a:buClr>
              <a:buSzPct val="110000"/>
              <a:buFont typeface="+mj-lt"/>
              <a:buNone/>
              <a:defRPr sz="2000">
                <a:solidFill>
                  <a:schemeClr val="bg2">
                    <a:lumMod val="25000"/>
                  </a:schemeClr>
                </a:solidFill>
              </a:defRPr>
            </a:lvl1pPr>
            <a:lvl2pPr marL="914400" indent="-457200">
              <a:buClr>
                <a:schemeClr val="tx1"/>
              </a:buClr>
              <a:buFont typeface="+mj-lt"/>
              <a:buAutoNum type="arabicPeriod"/>
              <a:defRPr/>
            </a:lvl2pPr>
            <a:lvl3pPr marL="1371600" indent="-457200">
              <a:buClr>
                <a:schemeClr val="tx1"/>
              </a:buClr>
              <a:buFont typeface="+mj-lt"/>
              <a:buAutoNum type="arabicPeriod"/>
              <a:defRPr/>
            </a:lvl3pPr>
            <a:lvl4pPr marL="1714500" indent="-342900">
              <a:buClr>
                <a:schemeClr val="tx1"/>
              </a:buClr>
              <a:buFont typeface="+mj-lt"/>
              <a:buAutoNum type="arabicPeriod"/>
              <a:defRPr/>
            </a:lvl4pPr>
            <a:lvl5pPr marL="2171700" indent="-342900">
              <a:buClr>
                <a:schemeClr val="tx1"/>
              </a:buClr>
              <a:buFont typeface="+mj-lt"/>
              <a:buAutoNum type="arabicPeriod"/>
              <a:defRPr/>
            </a:lvl5pPr>
          </a:lstStyle>
          <a:p>
            <a:pPr lvl="0"/>
            <a:r>
              <a:rPr lang="zh-CN" altLang="en-US"/>
              <a:t>编辑母版文本样式</a:t>
            </a:r>
          </a:p>
        </p:txBody>
      </p:sp>
      <p:sp>
        <p:nvSpPr>
          <p:cNvPr id="26" name="文本占位符 28"/>
          <p:cNvSpPr>
            <a:spLocks noGrp="1"/>
          </p:cNvSpPr>
          <p:nvPr>
            <p:ph type="body" sz="quarter" idx="20" hasCustomPrompt="1"/>
          </p:nvPr>
        </p:nvSpPr>
        <p:spPr>
          <a:xfrm>
            <a:off x="3261167" y="4906198"/>
            <a:ext cx="595312" cy="595313"/>
          </a:xfrm>
        </p:spPr>
        <p:txBody>
          <a:bodyPr anchor="ctr">
            <a:normAutofit/>
          </a:bodyPr>
          <a:lstStyle>
            <a:lvl1pPr marL="0" indent="0" algn="ctr">
              <a:buNone/>
              <a:defRPr sz="2800" b="1">
                <a:solidFill>
                  <a:schemeClr val="tx1"/>
                </a:solidFill>
              </a:defRPr>
            </a:lvl1pPr>
          </a:lstStyle>
          <a:p>
            <a:pPr lvl="0"/>
            <a:r>
              <a:rPr lang="en-US" altLang="zh-CN" dirty="0"/>
              <a:t>#</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标题 1"/>
          <p:cNvSpPr>
            <a:spLocks noGrp="1"/>
          </p:cNvSpPr>
          <p:nvPr userDrawn="1">
            <p:ph type="title" hasCustomPrompt="1"/>
          </p:nvPr>
        </p:nvSpPr>
        <p:spPr>
          <a:xfrm>
            <a:off x="3994851" y="2773147"/>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dirty="0"/>
              <a:t>单击此处编辑章节标题样式</a:t>
            </a:r>
          </a:p>
        </p:txBody>
      </p:sp>
      <p:sp>
        <p:nvSpPr>
          <p:cNvPr id="16" name="文本占位符 2"/>
          <p:cNvSpPr>
            <a:spLocks noGrp="1"/>
          </p:cNvSpPr>
          <p:nvPr userDrawn="1">
            <p:ph type="body" idx="1"/>
          </p:nvPr>
        </p:nvSpPr>
        <p:spPr>
          <a:xfrm>
            <a:off x="3994851" y="3600673"/>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dirty="0"/>
              <a:t>单击此处编辑母版文本样式</a:t>
            </a:r>
          </a:p>
        </p:txBody>
      </p:sp>
      <p:grpSp>
        <p:nvGrpSpPr>
          <p:cNvPr id="11" name="组合 10"/>
          <p:cNvGrpSpPr/>
          <p:nvPr userDrawn="1"/>
        </p:nvGrpSpPr>
        <p:grpSpPr>
          <a:xfrm>
            <a:off x="4038600" y="4373703"/>
            <a:ext cx="8153400" cy="87086"/>
            <a:chOff x="4038600" y="4528686"/>
            <a:chExt cx="8153400" cy="87086"/>
          </a:xfrm>
        </p:grpSpPr>
        <p:cxnSp>
          <p:nvCxnSpPr>
            <p:cNvPr id="8" name="直接连接符 7"/>
            <p:cNvCxnSpPr/>
            <p:nvPr userDrawn="1"/>
          </p:nvCxnSpPr>
          <p:spPr>
            <a:xfrm>
              <a:off x="4038600" y="4572000"/>
              <a:ext cx="8153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4038600" y="4528686"/>
              <a:ext cx="87086" cy="870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10949312" y="365085"/>
            <a:ext cx="654542" cy="431684"/>
            <a:chOff x="4241801" y="2206626"/>
            <a:chExt cx="3702050" cy="2441575"/>
          </a:xfrm>
        </p:grpSpPr>
        <p:sp>
          <p:nvSpPr>
            <p:cNvPr id="13"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gradFill>
            <a:gsLst>
              <a:gs pos="0">
                <a:schemeClr val="bg1">
                  <a:alpha val="10000"/>
                </a:schemeClr>
              </a:gs>
              <a:gs pos="100000">
                <a:schemeClr val="bg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srcRect/>
          <a:stretch>
            <a:fillRect/>
          </a:stretch>
        </p:blipFill>
        <p:spPr>
          <a:xfrm>
            <a:off x="0" y="0"/>
            <a:ext cx="12192001" cy="6858000"/>
          </a:xfrm>
          <a:prstGeom prst="rect">
            <a:avLst/>
          </a:prstGeom>
        </p:spPr>
      </p:pic>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标题 1"/>
          <p:cNvSpPr>
            <a:spLocks noGrp="1"/>
          </p:cNvSpPr>
          <p:nvPr>
            <p:ph type="title"/>
          </p:nvPr>
        </p:nvSpPr>
        <p:spPr>
          <a:xfrm>
            <a:off x="632045" y="488935"/>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11" name="矩形 10"/>
          <p:cNvSpPr/>
          <p:nvPr userDrawn="1"/>
        </p:nvSpPr>
        <p:spPr>
          <a:xfrm>
            <a:off x="-1" y="49"/>
            <a:ext cx="12192000" cy="6858000"/>
          </a:xfrm>
          <a:prstGeom prst="rect">
            <a:avLst/>
          </a:prstGeom>
          <a:blipFill dpi="0" rotWithShape="1">
            <a:blip r:embed="rId2" cstate="print">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15" name="图片 14" descr="雪山的风景&#10;&#10;描述已自动生成"/>
          <p:cNvPicPr>
            <a:picLocks noChangeAspect="1"/>
          </p:cNvPicPr>
          <p:nvPr userDrawn="1"/>
        </p:nvPicPr>
        <p:blipFill>
          <a:blip r:embed="rId2">
            <a:alphaModFix amt="70000"/>
            <a:extLst>
              <a:ext uri="{28A0092B-C50C-407E-A947-70E740481C1C}">
                <a14:useLocalDpi xmlns:a14="http://schemas.microsoft.com/office/drawing/2010/main" val="0"/>
              </a:ext>
            </a:extLst>
          </a:blip>
          <a:srcRect l="8276" t="690" r="8966"/>
          <a:stretch>
            <a:fillRect/>
          </a:stretch>
        </p:blipFill>
        <p:spPr>
          <a:xfrm>
            <a:off x="-12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标题 1"/>
          <p:cNvSpPr>
            <a:spLocks noGrp="1"/>
          </p:cNvSpPr>
          <p:nvPr>
            <p:ph type="title"/>
          </p:nvPr>
        </p:nvSpPr>
        <p:spPr>
          <a:xfrm>
            <a:off x="632045" y="488935"/>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题和内容_居左">
    <p:spTree>
      <p:nvGrpSpPr>
        <p:cNvPr id="1" name=""/>
        <p:cNvGrpSpPr/>
        <p:nvPr/>
      </p:nvGrpSpPr>
      <p:grpSpPr>
        <a:xfrm>
          <a:off x="0" y="0"/>
          <a:ext cx="0" cy="0"/>
          <a:chOff x="0" y="0"/>
          <a:chExt cx="0" cy="0"/>
        </a:xfrm>
      </p:grpSpPr>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632045"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cxnSp>
        <p:nvCxnSpPr>
          <p:cNvPr id="8"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10949312" y="365085"/>
            <a:ext cx="654542" cy="431684"/>
            <a:chOff x="4241801" y="2206626"/>
            <a:chExt cx="3702050" cy="2441575"/>
          </a:xfrm>
        </p:grpSpPr>
        <p:sp>
          <p:nvSpPr>
            <p:cNvPr id="13"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357043" y="1709001"/>
            <a:ext cx="1401652" cy="769441"/>
          </a:xfrm>
          <a:prstGeom prst="rect">
            <a:avLst/>
          </a:prstGeom>
        </p:spPr>
        <p:txBody>
          <a:bodyPr wrap="square" anchor="ctr">
            <a:spAutoFit/>
          </a:bodyPr>
          <a:lstStyle/>
          <a:p>
            <a:r>
              <a:rPr lang="zh-CN" altLang="en-US" sz="4400" b="1" dirty="0">
                <a:solidFill>
                  <a:schemeClr val="bg1">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目录</a:t>
            </a:r>
          </a:p>
        </p:txBody>
      </p:sp>
      <p:cxnSp>
        <p:nvCxnSpPr>
          <p:cNvPr id="16" name="直接连接符 15"/>
          <p:cNvCxnSpPr/>
          <p:nvPr userDrawn="1"/>
        </p:nvCxnSpPr>
        <p:spPr>
          <a:xfrm>
            <a:off x="838200" y="1434585"/>
            <a:ext cx="0" cy="8956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869198" y="1286359"/>
            <a:ext cx="3348994" cy="707886"/>
          </a:xfrm>
          <a:prstGeom prst="rect">
            <a:avLst/>
          </a:prstGeom>
          <a:noFill/>
        </p:spPr>
        <p:txBody>
          <a:bodyPr wrap="none" rtlCol="0">
            <a:spAutoFit/>
          </a:bodyPr>
          <a:lstStyle/>
          <a:p>
            <a:r>
              <a:rPr lang="en-US" altLang="zh-CN" sz="4000" b="1" dirty="0">
                <a:solidFill>
                  <a:schemeClr val="bg1">
                    <a:lumMod val="50000"/>
                    <a:alpha val="20000"/>
                  </a:schemeClr>
                </a:solidFill>
                <a:latin typeface="Arial Black" panose="020B0A04020102020204" pitchFamily="34" charset="0"/>
                <a:cs typeface="Arial" panose="020B0604020202020204" pitchFamily="34" charset="0"/>
              </a:rPr>
              <a:t>CONTENTS</a:t>
            </a:r>
            <a:endParaRPr lang="zh-CN" altLang="en-US" sz="4000" b="1" dirty="0">
              <a:solidFill>
                <a:schemeClr val="bg1">
                  <a:lumMod val="50000"/>
                  <a:alpha val="20000"/>
                </a:schemeClr>
              </a:solidFill>
              <a:latin typeface="Arial Black" panose="020B0A04020102020204" pitchFamily="34" charset="0"/>
              <a:cs typeface="Arial" panose="020B0604020202020204" pitchFamily="34" charset="0"/>
            </a:endParaRPr>
          </a:p>
        </p:txBody>
      </p:sp>
      <p:grpSp>
        <p:nvGrpSpPr>
          <p:cNvPr id="13" name="组合 12"/>
          <p:cNvGrpSpPr/>
          <p:nvPr userDrawn="1"/>
        </p:nvGrpSpPr>
        <p:grpSpPr>
          <a:xfrm>
            <a:off x="10949312" y="365085"/>
            <a:ext cx="654542" cy="431684"/>
            <a:chOff x="4241801" y="2206626"/>
            <a:chExt cx="3702050" cy="2441575"/>
          </a:xfrm>
        </p:grpSpPr>
        <p:sp>
          <p:nvSpPr>
            <p:cNvPr id="14"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文本占位符 5"/>
          <p:cNvSpPr>
            <a:spLocks noGrp="1"/>
          </p:cNvSpPr>
          <p:nvPr>
            <p:ph type="body" sz="quarter" idx="13" hasCustomPrompt="1"/>
          </p:nvPr>
        </p:nvSpPr>
        <p:spPr>
          <a:xfrm>
            <a:off x="3856476" y="2478442"/>
            <a:ext cx="7840223" cy="603086"/>
          </a:xfrm>
        </p:spPr>
        <p:txBody>
          <a:bodyPr lIns="91440" tIns="45720" rIns="91440" bIns="45720" anchor="ctr">
            <a:normAutofit/>
          </a:bodyPr>
          <a:lstStyle>
            <a:lvl1pPr marL="0" indent="0">
              <a:lnSpc>
                <a:spcPct val="100000"/>
              </a:lnSpc>
              <a:spcBef>
                <a:spcPts val="0"/>
              </a:spcBef>
              <a:buClr>
                <a:schemeClr val="tx1"/>
              </a:buClr>
              <a:buSzPct val="110000"/>
              <a:buFont typeface="+mj-lt"/>
              <a:buNone/>
              <a:defRPr sz="2000">
                <a:solidFill>
                  <a:schemeClr val="bg2">
                    <a:lumMod val="25000"/>
                  </a:schemeClr>
                </a:solidFill>
              </a:defRPr>
            </a:lvl1pPr>
            <a:lvl2pPr marL="914400" indent="-457200">
              <a:buClr>
                <a:schemeClr val="tx1"/>
              </a:buClr>
              <a:buFont typeface="+mj-lt"/>
              <a:buAutoNum type="arabicPeriod"/>
              <a:defRPr/>
            </a:lvl2pPr>
            <a:lvl3pPr marL="1371600" indent="-457200">
              <a:buClr>
                <a:schemeClr val="tx1"/>
              </a:buClr>
              <a:buFont typeface="+mj-lt"/>
              <a:buAutoNum type="arabicPeriod"/>
              <a:defRPr/>
            </a:lvl3pPr>
            <a:lvl4pPr marL="1714500" indent="-342900">
              <a:buClr>
                <a:schemeClr val="tx1"/>
              </a:buClr>
              <a:buFont typeface="+mj-lt"/>
              <a:buAutoNum type="arabicPeriod"/>
              <a:defRPr/>
            </a:lvl4pPr>
            <a:lvl5pPr marL="2171700" indent="-342900">
              <a:buClr>
                <a:schemeClr val="tx1"/>
              </a:buClr>
              <a:buFont typeface="+mj-lt"/>
              <a:buAutoNum type="arabicPeriod"/>
              <a:defRPr/>
            </a:lvl5pPr>
          </a:lstStyle>
          <a:p>
            <a:pPr lvl="0"/>
            <a:r>
              <a:rPr lang="zh-CN" altLang="en-US"/>
              <a:t>编辑母版文本样式</a:t>
            </a:r>
          </a:p>
        </p:txBody>
      </p:sp>
      <p:sp>
        <p:nvSpPr>
          <p:cNvPr id="20" name="文本占位符 28"/>
          <p:cNvSpPr>
            <a:spLocks noGrp="1"/>
          </p:cNvSpPr>
          <p:nvPr>
            <p:ph type="body" sz="quarter" idx="14" hasCustomPrompt="1"/>
          </p:nvPr>
        </p:nvSpPr>
        <p:spPr>
          <a:xfrm>
            <a:off x="3261165" y="2486215"/>
            <a:ext cx="595312" cy="595313"/>
          </a:xfrm>
        </p:spPr>
        <p:txBody>
          <a:bodyPr anchor="ctr">
            <a:normAutofit/>
          </a:bodyPr>
          <a:lstStyle>
            <a:lvl1pPr marL="0" indent="0" algn="ctr">
              <a:buNone/>
              <a:defRPr sz="2800" b="1">
                <a:solidFill>
                  <a:schemeClr val="tx1"/>
                </a:solidFill>
              </a:defRPr>
            </a:lvl1pPr>
          </a:lstStyle>
          <a:p>
            <a:pPr lvl="0"/>
            <a:r>
              <a:rPr lang="en-US" altLang="zh-CN" dirty="0"/>
              <a:t>#</a:t>
            </a:r>
            <a:endParaRPr lang="zh-CN" altLang="en-US" dirty="0"/>
          </a:p>
        </p:txBody>
      </p:sp>
      <p:sp>
        <p:nvSpPr>
          <p:cNvPr id="21" name="文本占位符 5"/>
          <p:cNvSpPr>
            <a:spLocks noGrp="1"/>
          </p:cNvSpPr>
          <p:nvPr>
            <p:ph type="body" sz="quarter" idx="15" hasCustomPrompt="1"/>
          </p:nvPr>
        </p:nvSpPr>
        <p:spPr>
          <a:xfrm>
            <a:off x="3856477" y="3282512"/>
            <a:ext cx="7840223" cy="603086"/>
          </a:xfrm>
        </p:spPr>
        <p:txBody>
          <a:bodyPr lIns="91440" tIns="45720" rIns="91440" bIns="45720" anchor="ctr">
            <a:normAutofit/>
          </a:bodyPr>
          <a:lstStyle>
            <a:lvl1pPr marL="0" indent="0">
              <a:lnSpc>
                <a:spcPct val="100000"/>
              </a:lnSpc>
              <a:spcBef>
                <a:spcPts val="0"/>
              </a:spcBef>
              <a:buClr>
                <a:schemeClr val="tx1"/>
              </a:buClr>
              <a:buSzPct val="110000"/>
              <a:buFont typeface="+mj-lt"/>
              <a:buNone/>
              <a:defRPr sz="2000">
                <a:solidFill>
                  <a:schemeClr val="bg2">
                    <a:lumMod val="25000"/>
                  </a:schemeClr>
                </a:solidFill>
              </a:defRPr>
            </a:lvl1pPr>
            <a:lvl2pPr marL="914400" indent="-457200">
              <a:buClr>
                <a:schemeClr val="tx1"/>
              </a:buClr>
              <a:buFont typeface="+mj-lt"/>
              <a:buAutoNum type="arabicPeriod"/>
              <a:defRPr/>
            </a:lvl2pPr>
            <a:lvl3pPr marL="1371600" indent="-457200">
              <a:buClr>
                <a:schemeClr val="tx1"/>
              </a:buClr>
              <a:buFont typeface="+mj-lt"/>
              <a:buAutoNum type="arabicPeriod"/>
              <a:defRPr/>
            </a:lvl3pPr>
            <a:lvl4pPr marL="1714500" indent="-342900">
              <a:buClr>
                <a:schemeClr val="tx1"/>
              </a:buClr>
              <a:buFont typeface="+mj-lt"/>
              <a:buAutoNum type="arabicPeriod"/>
              <a:defRPr/>
            </a:lvl4pPr>
            <a:lvl5pPr marL="2171700" indent="-342900">
              <a:buClr>
                <a:schemeClr val="tx1"/>
              </a:buClr>
              <a:buFont typeface="+mj-lt"/>
              <a:buAutoNum type="arabicPeriod"/>
              <a:defRPr/>
            </a:lvl5pPr>
          </a:lstStyle>
          <a:p>
            <a:pPr lvl="0"/>
            <a:r>
              <a:rPr lang="zh-CN" altLang="en-US"/>
              <a:t>编辑母版文本样式</a:t>
            </a:r>
          </a:p>
        </p:txBody>
      </p:sp>
      <p:sp>
        <p:nvSpPr>
          <p:cNvPr id="22" name="文本占位符 28"/>
          <p:cNvSpPr>
            <a:spLocks noGrp="1"/>
          </p:cNvSpPr>
          <p:nvPr>
            <p:ph type="body" sz="quarter" idx="16" hasCustomPrompt="1"/>
          </p:nvPr>
        </p:nvSpPr>
        <p:spPr>
          <a:xfrm>
            <a:off x="3261166" y="3290285"/>
            <a:ext cx="595312" cy="595313"/>
          </a:xfrm>
        </p:spPr>
        <p:txBody>
          <a:bodyPr anchor="ctr">
            <a:normAutofit/>
          </a:bodyPr>
          <a:lstStyle>
            <a:lvl1pPr marL="0" indent="0" algn="ctr">
              <a:buNone/>
              <a:defRPr sz="2800" b="1">
                <a:solidFill>
                  <a:schemeClr val="tx1"/>
                </a:solidFill>
              </a:defRPr>
            </a:lvl1pPr>
          </a:lstStyle>
          <a:p>
            <a:pPr lvl="0"/>
            <a:r>
              <a:rPr lang="en-US" altLang="zh-CN" dirty="0"/>
              <a:t>#</a:t>
            </a:r>
            <a:endParaRPr lang="zh-CN" altLang="en-US" dirty="0"/>
          </a:p>
        </p:txBody>
      </p:sp>
      <p:sp>
        <p:nvSpPr>
          <p:cNvPr id="23" name="文本占位符 5"/>
          <p:cNvSpPr>
            <a:spLocks noGrp="1"/>
          </p:cNvSpPr>
          <p:nvPr>
            <p:ph type="body" sz="quarter" idx="17" hasCustomPrompt="1"/>
          </p:nvPr>
        </p:nvSpPr>
        <p:spPr>
          <a:xfrm>
            <a:off x="3856477" y="4094355"/>
            <a:ext cx="7840223" cy="603086"/>
          </a:xfrm>
        </p:spPr>
        <p:txBody>
          <a:bodyPr lIns="91440" tIns="45720" rIns="91440" bIns="45720" anchor="ctr">
            <a:normAutofit/>
          </a:bodyPr>
          <a:lstStyle>
            <a:lvl1pPr marL="0" indent="0">
              <a:lnSpc>
                <a:spcPct val="100000"/>
              </a:lnSpc>
              <a:spcBef>
                <a:spcPts val="0"/>
              </a:spcBef>
              <a:buClr>
                <a:schemeClr val="tx1"/>
              </a:buClr>
              <a:buSzPct val="110000"/>
              <a:buFont typeface="+mj-lt"/>
              <a:buNone/>
              <a:defRPr sz="2000">
                <a:solidFill>
                  <a:schemeClr val="bg2">
                    <a:lumMod val="25000"/>
                  </a:schemeClr>
                </a:solidFill>
              </a:defRPr>
            </a:lvl1pPr>
            <a:lvl2pPr marL="914400" indent="-457200">
              <a:buClr>
                <a:schemeClr val="tx1"/>
              </a:buClr>
              <a:buFont typeface="+mj-lt"/>
              <a:buAutoNum type="arabicPeriod"/>
              <a:defRPr/>
            </a:lvl2pPr>
            <a:lvl3pPr marL="1371600" indent="-457200">
              <a:buClr>
                <a:schemeClr val="tx1"/>
              </a:buClr>
              <a:buFont typeface="+mj-lt"/>
              <a:buAutoNum type="arabicPeriod"/>
              <a:defRPr/>
            </a:lvl3pPr>
            <a:lvl4pPr marL="1714500" indent="-342900">
              <a:buClr>
                <a:schemeClr val="tx1"/>
              </a:buClr>
              <a:buFont typeface="+mj-lt"/>
              <a:buAutoNum type="arabicPeriod"/>
              <a:defRPr/>
            </a:lvl4pPr>
            <a:lvl5pPr marL="2171700" indent="-342900">
              <a:buClr>
                <a:schemeClr val="tx1"/>
              </a:buClr>
              <a:buFont typeface="+mj-lt"/>
              <a:buAutoNum type="arabicPeriod"/>
              <a:defRPr/>
            </a:lvl5pPr>
          </a:lstStyle>
          <a:p>
            <a:pPr lvl="0"/>
            <a:r>
              <a:rPr lang="zh-CN" altLang="en-US"/>
              <a:t>编辑母版文本样式</a:t>
            </a:r>
          </a:p>
        </p:txBody>
      </p:sp>
      <p:sp>
        <p:nvSpPr>
          <p:cNvPr id="24" name="文本占位符 28"/>
          <p:cNvSpPr>
            <a:spLocks noGrp="1"/>
          </p:cNvSpPr>
          <p:nvPr>
            <p:ph type="body" sz="quarter" idx="18" hasCustomPrompt="1"/>
          </p:nvPr>
        </p:nvSpPr>
        <p:spPr>
          <a:xfrm>
            <a:off x="3261166" y="4102128"/>
            <a:ext cx="595312" cy="595313"/>
          </a:xfrm>
        </p:spPr>
        <p:txBody>
          <a:bodyPr anchor="ctr">
            <a:normAutofit/>
          </a:bodyPr>
          <a:lstStyle>
            <a:lvl1pPr marL="0" indent="0" algn="ctr">
              <a:buNone/>
              <a:defRPr sz="2800" b="1">
                <a:solidFill>
                  <a:schemeClr val="tx1"/>
                </a:solidFill>
              </a:defRPr>
            </a:lvl1pPr>
          </a:lstStyle>
          <a:p>
            <a:pPr lvl="0"/>
            <a:r>
              <a:rPr lang="en-US" altLang="zh-CN" dirty="0"/>
              <a:t>#</a:t>
            </a:r>
            <a:endParaRPr lang="zh-CN" altLang="en-US" dirty="0"/>
          </a:p>
        </p:txBody>
      </p:sp>
      <p:sp>
        <p:nvSpPr>
          <p:cNvPr id="25" name="文本占位符 5"/>
          <p:cNvSpPr>
            <a:spLocks noGrp="1"/>
          </p:cNvSpPr>
          <p:nvPr>
            <p:ph type="body" sz="quarter" idx="19" hasCustomPrompt="1"/>
          </p:nvPr>
        </p:nvSpPr>
        <p:spPr>
          <a:xfrm>
            <a:off x="3856478" y="4898425"/>
            <a:ext cx="7840223" cy="603086"/>
          </a:xfrm>
        </p:spPr>
        <p:txBody>
          <a:bodyPr lIns="91440" tIns="45720" rIns="91440" bIns="45720" anchor="ctr">
            <a:normAutofit/>
          </a:bodyPr>
          <a:lstStyle>
            <a:lvl1pPr marL="0" indent="0">
              <a:lnSpc>
                <a:spcPct val="100000"/>
              </a:lnSpc>
              <a:spcBef>
                <a:spcPts val="0"/>
              </a:spcBef>
              <a:buClr>
                <a:schemeClr val="tx1"/>
              </a:buClr>
              <a:buSzPct val="110000"/>
              <a:buFont typeface="+mj-lt"/>
              <a:buNone/>
              <a:defRPr sz="2000">
                <a:solidFill>
                  <a:schemeClr val="bg2">
                    <a:lumMod val="25000"/>
                  </a:schemeClr>
                </a:solidFill>
              </a:defRPr>
            </a:lvl1pPr>
            <a:lvl2pPr marL="914400" indent="-457200">
              <a:buClr>
                <a:schemeClr val="tx1"/>
              </a:buClr>
              <a:buFont typeface="+mj-lt"/>
              <a:buAutoNum type="arabicPeriod"/>
              <a:defRPr/>
            </a:lvl2pPr>
            <a:lvl3pPr marL="1371600" indent="-457200">
              <a:buClr>
                <a:schemeClr val="tx1"/>
              </a:buClr>
              <a:buFont typeface="+mj-lt"/>
              <a:buAutoNum type="arabicPeriod"/>
              <a:defRPr/>
            </a:lvl3pPr>
            <a:lvl4pPr marL="1714500" indent="-342900">
              <a:buClr>
                <a:schemeClr val="tx1"/>
              </a:buClr>
              <a:buFont typeface="+mj-lt"/>
              <a:buAutoNum type="arabicPeriod"/>
              <a:defRPr/>
            </a:lvl4pPr>
            <a:lvl5pPr marL="2171700" indent="-342900">
              <a:buClr>
                <a:schemeClr val="tx1"/>
              </a:buClr>
              <a:buFont typeface="+mj-lt"/>
              <a:buAutoNum type="arabicPeriod"/>
              <a:defRPr/>
            </a:lvl5pPr>
          </a:lstStyle>
          <a:p>
            <a:pPr lvl="0"/>
            <a:r>
              <a:rPr lang="zh-CN" altLang="en-US"/>
              <a:t>编辑母版文本样式</a:t>
            </a:r>
          </a:p>
        </p:txBody>
      </p:sp>
      <p:sp>
        <p:nvSpPr>
          <p:cNvPr id="26" name="文本占位符 28"/>
          <p:cNvSpPr>
            <a:spLocks noGrp="1"/>
          </p:cNvSpPr>
          <p:nvPr>
            <p:ph type="body" sz="quarter" idx="20" hasCustomPrompt="1"/>
          </p:nvPr>
        </p:nvSpPr>
        <p:spPr>
          <a:xfrm>
            <a:off x="3261167" y="4906198"/>
            <a:ext cx="595312" cy="595313"/>
          </a:xfrm>
        </p:spPr>
        <p:txBody>
          <a:bodyPr anchor="ctr">
            <a:normAutofit/>
          </a:bodyPr>
          <a:lstStyle>
            <a:lvl1pPr marL="0" indent="0" algn="ctr">
              <a:buNone/>
              <a:defRPr sz="2800" b="1">
                <a:solidFill>
                  <a:schemeClr val="tx1"/>
                </a:solidFill>
              </a:defRPr>
            </a:lvl1pPr>
          </a:lstStyle>
          <a:p>
            <a:pPr lvl="0"/>
            <a:r>
              <a:rPr lang="en-US" altLang="zh-CN" dirty="0"/>
              <a:t>#</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dirty="0"/>
              <a:t>单击此处编辑母版标题样式</a:t>
            </a:r>
          </a:p>
        </p:txBody>
      </p:sp>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2" name="组合 11"/>
          <p:cNvGrpSpPr/>
          <p:nvPr userDrawn="1"/>
        </p:nvGrpSpPr>
        <p:grpSpPr>
          <a:xfrm>
            <a:off x="10949312" y="365085"/>
            <a:ext cx="654542" cy="431684"/>
            <a:chOff x="4241801" y="2206626"/>
            <a:chExt cx="3702050" cy="2441575"/>
          </a:xfrm>
        </p:grpSpPr>
        <p:sp>
          <p:nvSpPr>
            <p:cNvPr id="13"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grpSp>
        <p:nvGrpSpPr>
          <p:cNvPr id="9" name="组合 8"/>
          <p:cNvGrpSpPr/>
          <p:nvPr userDrawn="1"/>
        </p:nvGrpSpPr>
        <p:grpSpPr>
          <a:xfrm>
            <a:off x="10949312" y="365085"/>
            <a:ext cx="654542" cy="431684"/>
            <a:chOff x="4241801" y="2206626"/>
            <a:chExt cx="3702050" cy="2441575"/>
          </a:xfrm>
        </p:grpSpPr>
        <p:sp>
          <p:nvSpPr>
            <p:cNvPr id="10"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46" name="矩形 45"/>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4" name="组合 3"/>
          <p:cNvGrpSpPr/>
          <p:nvPr userDrawn="1"/>
        </p:nvGrpSpPr>
        <p:grpSpPr>
          <a:xfrm>
            <a:off x="10949312" y="365085"/>
            <a:ext cx="654542" cy="431684"/>
            <a:chOff x="4241801" y="2206626"/>
            <a:chExt cx="3702050" cy="2441575"/>
          </a:xfrm>
        </p:grpSpPr>
        <p:sp>
          <p:nvSpPr>
            <p:cNvPr id="5"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组合 3"/>
          <p:cNvGrpSpPr/>
          <p:nvPr userDrawn="1"/>
        </p:nvGrpSpPr>
        <p:grpSpPr>
          <a:xfrm>
            <a:off x="10949312" y="365085"/>
            <a:ext cx="654542" cy="431684"/>
            <a:chOff x="4241801" y="2206626"/>
            <a:chExt cx="3702050" cy="2441575"/>
          </a:xfrm>
        </p:grpSpPr>
        <p:sp>
          <p:nvSpPr>
            <p:cNvPr id="5"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标题和内容_正中">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版式_1">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10557132" y="42530"/>
            <a:ext cx="1469512" cy="1102048"/>
          </a:xfrm>
          <a:prstGeom prst="rect">
            <a:avLst/>
          </a:prstGeom>
        </p:spPr>
      </p:pic>
      <p:cxnSp>
        <p:nvCxnSpPr>
          <p:cNvPr id="4" name="直接连接符 3"/>
          <p:cNvCxnSpPr/>
          <p:nvPr userDrawn="1"/>
        </p:nvCxnSpPr>
        <p:spPr>
          <a:xfrm>
            <a:off x="620423"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11649076" y="882795"/>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标题 10"/>
          <p:cNvSpPr>
            <a:spLocks noGrp="1"/>
          </p:cNvSpPr>
          <p:nvPr>
            <p:ph type="title"/>
          </p:nvPr>
        </p:nvSpPr>
        <p:spPr>
          <a:xfrm>
            <a:off x="619200" y="417600"/>
            <a:ext cx="9216000" cy="460800"/>
          </a:xfrm>
          <a:prstGeom prst="rect">
            <a:avLst/>
          </a:prstGeom>
          <a:noFill/>
          <a:ln w="9525">
            <a:noFill/>
            <a:miter lim="800000"/>
          </a:ln>
        </p:spPr>
        <p:txBody>
          <a:bodyPr wrap="none" lIns="0" anchor="ctr">
            <a:noAutofit/>
          </a:bodyPr>
          <a:lstStyle>
            <a:lvl1pPr>
              <a:defRPr lang="zh-CN" altLang="en-US" sz="2400" b="1" dirty="0">
                <a:solidFill>
                  <a:srgbClr val="E60012"/>
                </a:solidFill>
                <a:latin typeface="+mj-ea"/>
                <a:cs typeface="阿里巴巴普惠体 R" panose="00020600040101010101" pitchFamily="18" charset="-122"/>
              </a:defRPr>
            </a:lvl1pPr>
          </a:lstStyle>
          <a:p>
            <a:pPr marL="0" lvl="0" indent="0" eaLnBrk="1" latinLnBrk="0" hangingPunct="1">
              <a:buFont typeface="Arial" panose="020B0604020202020204" pitchFamily="34" charset="0"/>
              <a:buNone/>
            </a:pPr>
            <a:r>
              <a:rPr lang="zh-CN" altLang="en-US" dirty="0"/>
              <a:t>单击此处编辑母版标题样式</a:t>
            </a:r>
          </a:p>
        </p:txBody>
      </p:sp>
      <p:sp>
        <p:nvSpPr>
          <p:cNvPr id="7" name="文本占位符 6"/>
          <p:cNvSpPr>
            <a:spLocks noGrp="1"/>
          </p:cNvSpPr>
          <p:nvPr>
            <p:ph type="body" sz="quarter" idx="10"/>
          </p:nvPr>
        </p:nvSpPr>
        <p:spPr>
          <a:xfrm>
            <a:off x="619200" y="1385888"/>
            <a:ext cx="11029876" cy="4957761"/>
          </a:xfrm>
          <a:prstGeom prst="rect">
            <a:avLst/>
          </a:prstGeom>
        </p:spPr>
        <p:txBody>
          <a:bodyPr/>
          <a:lstStyle>
            <a:lvl1pPr>
              <a:lnSpc>
                <a:spcPct val="120000"/>
              </a:lnSpc>
              <a:defRPr/>
            </a:lvl1pPr>
            <a:lvl2pPr>
              <a:lnSpc>
                <a:spcPct val="120000"/>
              </a:lnSpc>
              <a:defRPr/>
            </a:lvl2pPr>
            <a:lvl3pPr>
              <a:lnSpc>
                <a:spcPct val="120000"/>
              </a:lnSpc>
              <a:defRPr/>
            </a:lvl3pPr>
          </a:lstStyle>
          <a:p>
            <a:pPr lvl="0"/>
            <a:r>
              <a:rPr kumimoji="1" lang="zh-CN" altLang="en-US" dirty="0"/>
              <a:t>单击此处编辑母版文本样式</a:t>
            </a:r>
          </a:p>
          <a:p>
            <a:pPr lvl="1"/>
            <a:r>
              <a:rPr kumimoji="1" lang="zh-CN" altLang="en-US" dirty="0"/>
              <a:t>二级</a:t>
            </a:r>
          </a:p>
          <a:p>
            <a:pPr lvl="2"/>
            <a:r>
              <a:rPr kumimoji="1" lang="zh-CN" altLang="en-US" dirty="0"/>
              <a:t>三级</a:t>
            </a:r>
          </a:p>
        </p:txBody>
      </p:sp>
      <p:sp>
        <p:nvSpPr>
          <p:cNvPr id="9" name="矩形 8"/>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2_标题和内容_居左">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cxnSp>
        <p:nvCxnSpPr>
          <p:cNvPr id="11" name="直线连接符 10"/>
          <p:cNvCxnSpPr/>
          <p:nvPr userDrawn="1"/>
        </p:nvCxnSpPr>
        <p:spPr>
          <a:xfrm>
            <a:off x="801016" y="922424"/>
            <a:ext cx="10595685" cy="0"/>
          </a:xfrm>
          <a:prstGeom prst="line">
            <a:avLst/>
          </a:prstGeom>
          <a:ln cap="rnd">
            <a:solidFill>
              <a:srgbClr val="727271"/>
            </a:solidFill>
            <a:round/>
            <a:headEnd type="none"/>
            <a:tailEnd type="oval" w="sm" len="sm"/>
          </a:ln>
        </p:spPr>
        <p:style>
          <a:lnRef idx="1">
            <a:schemeClr val="accent1"/>
          </a:lnRef>
          <a:fillRef idx="0">
            <a:schemeClr val="accent1"/>
          </a:fillRef>
          <a:effectRef idx="0">
            <a:schemeClr val="accent1"/>
          </a:effectRef>
          <a:fontRef idx="minor">
            <a:schemeClr val="tx1"/>
          </a:fontRef>
        </p:style>
      </p:cxnSp>
      <p:pic>
        <p:nvPicPr>
          <p:cNvPr id="12" name="图形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rcRect/>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1934601"/>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2764801"/>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3559334"/>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3981601"/>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6" name="图片 5" descr="目录.jpg"/>
          <p:cNvPicPr>
            <a:picLocks noChangeAspect="1"/>
          </p:cNvPicPr>
          <p:nvPr userDrawn="1"/>
        </p:nvPicPr>
        <p:blipFill rotWithShape="1">
          <a:blip r:embed="rId2">
            <a:extLst>
              <a:ext uri="{28A0092B-C50C-407E-A947-70E740481C1C}">
                <a14:useLocalDpi xmlns:a14="http://schemas.microsoft.com/office/drawing/2010/main" val="0"/>
              </a:ext>
            </a:extLst>
          </a:blip>
          <a:srcRect l="13388" t="2772"/>
          <a:stretch>
            <a:fillRect/>
          </a:stretch>
        </p:blipFill>
        <p:spPr>
          <a:xfrm>
            <a:off x="-1" y="1"/>
            <a:ext cx="10559753" cy="6673794"/>
          </a:xfrm>
          <a:prstGeom prst="rect">
            <a:avLst/>
          </a:prstGeom>
        </p:spPr>
      </p:pic>
      <p:sp>
        <p:nvSpPr>
          <p:cNvPr id="7" name="矩形 6"/>
          <p:cNvSpPr/>
          <p:nvPr userDrawn="1"/>
        </p:nvSpPr>
        <p:spPr>
          <a:xfrm>
            <a:off x="2333440" y="750515"/>
            <a:ext cx="734651" cy="1446550"/>
          </a:xfrm>
          <a:prstGeom prst="rect">
            <a:avLst/>
          </a:prstGeom>
        </p:spPr>
        <p:txBody>
          <a:bodyPr wrap="square" anchor="ctr">
            <a:spAutoFit/>
          </a:bodyPr>
          <a:lstStyle/>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a:t>
            </a:r>
            <a:endParaRPr lang="en-US" altLang="zh-CN"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录</a:t>
            </a:r>
          </a:p>
        </p:txBody>
      </p:sp>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userDrawn="1">
            <p:ph type="title" hasCustomPrompt="1"/>
          </p:nvPr>
        </p:nvSpPr>
        <p:spPr>
          <a:xfrm>
            <a:off x="2728200" y="2773147"/>
            <a:ext cx="6735600" cy="567850"/>
          </a:xfrm>
          <a:noFill/>
        </p:spPr>
        <p:txBody>
          <a:bodyPr wrap="square" lIns="68584" tIns="34291" rIns="68584" bIns="34291" rtlCol="0">
            <a:spAutoFit/>
          </a:bodyPr>
          <a:lstStyle>
            <a:lvl1pPr algn="ct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dirty="0"/>
              <a:t>单击此处编辑章节标题样式</a:t>
            </a:r>
          </a:p>
        </p:txBody>
      </p:sp>
      <p:sp>
        <p:nvSpPr>
          <p:cNvPr id="16" name="文本占位符 2"/>
          <p:cNvSpPr>
            <a:spLocks noGrp="1"/>
          </p:cNvSpPr>
          <p:nvPr userDrawn="1">
            <p:ph type="body" idx="1"/>
          </p:nvPr>
        </p:nvSpPr>
        <p:spPr>
          <a:xfrm>
            <a:off x="2726400" y="3600673"/>
            <a:ext cx="6739200" cy="290851"/>
          </a:xfrm>
          <a:noFill/>
        </p:spPr>
        <p:txBody>
          <a:bodyPr wrap="square" lIns="68584" tIns="34291" rIns="68584" bIns="34291" rtlCol="0">
            <a:spAutoFit/>
          </a:bodyPr>
          <a:lstStyle>
            <a:lvl1pPr marL="0" indent="0" algn="ctr">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dirty="0"/>
              <a:t>单击此处编辑母版文本样式</a:t>
            </a:r>
          </a:p>
        </p:txBody>
      </p:sp>
      <p:grpSp>
        <p:nvGrpSpPr>
          <p:cNvPr id="12" name="组合 11"/>
          <p:cNvGrpSpPr/>
          <p:nvPr userDrawn="1"/>
        </p:nvGrpSpPr>
        <p:grpSpPr>
          <a:xfrm>
            <a:off x="10949312" y="365085"/>
            <a:ext cx="654542" cy="431684"/>
            <a:chOff x="4241801" y="2206626"/>
            <a:chExt cx="3702050" cy="2441575"/>
          </a:xfrm>
        </p:grpSpPr>
        <p:sp>
          <p:nvSpPr>
            <p:cNvPr id="13"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 name="组合 6"/>
          <p:cNvGrpSpPr/>
          <p:nvPr userDrawn="1"/>
        </p:nvGrpSpPr>
        <p:grpSpPr>
          <a:xfrm>
            <a:off x="3296569" y="4449903"/>
            <a:ext cx="5598862" cy="87086"/>
            <a:chOff x="3296569" y="4449903"/>
            <a:chExt cx="5598862" cy="87086"/>
          </a:xfrm>
        </p:grpSpPr>
        <p:cxnSp>
          <p:nvCxnSpPr>
            <p:cNvPr id="8" name="直接连接符 7"/>
            <p:cNvCxnSpPr/>
            <p:nvPr userDrawn="1"/>
          </p:nvCxnSpPr>
          <p:spPr>
            <a:xfrm>
              <a:off x="3311559" y="4493446"/>
              <a:ext cx="55688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8808345" y="4449903"/>
              <a:ext cx="87086" cy="870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3296569" y="4449903"/>
              <a:ext cx="87086" cy="870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grpSp>
        <p:nvGrpSpPr>
          <p:cNvPr id="6" name="组合 5"/>
          <p:cNvGrpSpPr/>
          <p:nvPr userDrawn="1"/>
        </p:nvGrpSpPr>
        <p:grpSpPr>
          <a:xfrm>
            <a:off x="-1" y="1943653"/>
            <a:ext cx="12193200" cy="2419945"/>
            <a:chOff x="170694" y="177982"/>
            <a:chExt cx="3936003" cy="781165"/>
          </a:xfrm>
        </p:grpSpPr>
        <p:sp>
          <p:nvSpPr>
            <p:cNvPr id="7" name="等腰三角形 43"/>
            <p:cNvSpPr/>
            <p:nvPr/>
          </p:nvSpPr>
          <p:spPr>
            <a:xfrm>
              <a:off x="1233863" y="177982"/>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等腰三角形 44"/>
            <p:cNvSpPr/>
            <p:nvPr/>
          </p:nvSpPr>
          <p:spPr>
            <a:xfrm flipV="1">
              <a:off x="200258" y="602633"/>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p:cNvSpPr/>
            <p:nvPr/>
          </p:nvSpPr>
          <p:spPr>
            <a:xfrm>
              <a:off x="170694" y="261768"/>
              <a:ext cx="3936003" cy="611981"/>
            </a:xfrm>
            <a:prstGeom prst="rect">
              <a:avLst/>
            </a:prstGeom>
            <a:solidFill>
              <a:schemeClr val="bg1">
                <a:lumMod val="85000"/>
              </a:schemeClr>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p:cNvSpPr/>
            <p:nvPr/>
          </p:nvSpPr>
          <p:spPr>
            <a:xfrm>
              <a:off x="376965" y="178257"/>
              <a:ext cx="1036076" cy="779005"/>
            </a:xfrm>
            <a:prstGeom prst="parallelogram">
              <a:avLst>
                <a:gd name="adj" fmla="val 48207"/>
              </a:avLst>
            </a:prstGeom>
            <a:solidFill>
              <a:srgbClr val="E60012"/>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文本框 11"/>
          <p:cNvSpPr txBox="1"/>
          <p:nvPr userDrawn="1"/>
        </p:nvSpPr>
        <p:spPr>
          <a:xfrm>
            <a:off x="2170935" y="1971951"/>
            <a:ext cx="1000210" cy="461665"/>
          </a:xfrm>
          <a:prstGeom prst="rect">
            <a:avLst/>
          </a:prstGeom>
          <a:noFill/>
        </p:spPr>
        <p:txBody>
          <a:bodyPr wrap="none" rtlCol="0">
            <a:spAutoFit/>
          </a:bodyPr>
          <a:lstStyle/>
          <a:p>
            <a:r>
              <a:rPr kumimoji="1" lang="en-US" altLang="zh-CN" sz="2400" b="1" dirty="0">
                <a:solidFill>
                  <a:schemeClr val="bg1"/>
                </a:solidFill>
                <a:latin typeface="Arial" panose="020B0604020202020204" pitchFamily="34" charset="0"/>
                <a:cs typeface="Arial" panose="020B0604020202020204" pitchFamily="34" charset="0"/>
              </a:rPr>
              <a:t>PART</a:t>
            </a:r>
            <a:endParaRPr kumimoji="1" lang="zh-CN" altLang="en-US" sz="2400" b="1" dirty="0">
              <a:solidFill>
                <a:schemeClr val="bg1"/>
              </a:solidFill>
              <a:latin typeface="Arial" panose="020B0604020202020204" pitchFamily="34" charset="0"/>
              <a:cs typeface="Arial" panose="020B0604020202020204" pitchFamily="34" charset="0"/>
            </a:endParaRPr>
          </a:p>
        </p:txBody>
      </p:sp>
      <p:sp>
        <p:nvSpPr>
          <p:cNvPr id="15" name="标题 1"/>
          <p:cNvSpPr>
            <a:spLocks noGrp="1"/>
          </p:cNvSpPr>
          <p:nvPr>
            <p:ph type="title"/>
          </p:nvPr>
        </p:nvSpPr>
        <p:spPr>
          <a:xfrm>
            <a:off x="3970800" y="2509676"/>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a:t>单击此处编辑母版标题样式</a:t>
            </a:r>
            <a:endParaRPr kumimoji="1" lang="zh-CN" altLang="en-US" dirty="0"/>
          </a:p>
        </p:txBody>
      </p:sp>
      <p:sp>
        <p:nvSpPr>
          <p:cNvPr id="16" name="文本占位符 2"/>
          <p:cNvSpPr>
            <a:spLocks noGrp="1"/>
          </p:cNvSpPr>
          <p:nvPr>
            <p:ph type="body" idx="1"/>
          </p:nvPr>
        </p:nvSpPr>
        <p:spPr>
          <a:xfrm>
            <a:off x="3970800" y="3337202"/>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a:t>单击此处编辑母版文本样式</a:t>
            </a:r>
          </a:p>
        </p:txBody>
      </p:sp>
      <p:pic>
        <p:nvPicPr>
          <p:cNvPr id="17" name="图形 1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标题和内容_居左">
    <p:spTree>
      <p:nvGrpSpPr>
        <p:cNvPr id="1" name=""/>
        <p:cNvGrpSpPr/>
        <p:nvPr/>
      </p:nvGrpSpPr>
      <p:grpSpPr>
        <a:xfrm>
          <a:off x="0" y="0"/>
          <a:ext cx="0" cy="0"/>
          <a:chOff x="0" y="0"/>
          <a:chExt cx="0" cy="0"/>
        </a:xfrm>
      </p:grpSpPr>
      <p:sp>
        <p:nvSpPr>
          <p:cNvPr id="11" name="矩形 10"/>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8"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12" name="矩形 11"/>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10" name="矩形 9"/>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1486800" y="1576800"/>
            <a:ext cx="9216000" cy="831600"/>
          </a:xfrm>
          <a:noFill/>
          <a:ln w="9525">
            <a:noFill/>
            <a:miter lim="800000"/>
          </a:ln>
        </p:spPr>
        <p:txBody>
          <a:bodyPr wrap="none" lIns="0" anchor="ctr">
            <a:noAutofit/>
          </a:bodyPr>
          <a:lstStyle>
            <a:lvl1pPr algn="ctr">
              <a:defRPr kumimoji="0" lang="zh-CN" altLang="en-US" sz="40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
        <p:nvSpPr>
          <p:cNvPr id="9" name="内容占位符 2"/>
          <p:cNvSpPr>
            <a:spLocks noGrp="1"/>
          </p:cNvSpPr>
          <p:nvPr>
            <p:ph idx="1"/>
          </p:nvPr>
        </p:nvSpPr>
        <p:spPr>
          <a:xfrm>
            <a:off x="1486800" y="2844001"/>
            <a:ext cx="9216000" cy="3332538"/>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6" name="矩形 5"/>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日期占位符 1"/>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5" name="图形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目录页">
    <p:spTree>
      <p:nvGrpSpPr>
        <p:cNvPr id="1" name=""/>
        <p:cNvGrpSpPr/>
        <p:nvPr/>
      </p:nvGrpSpPr>
      <p:grpSpPr>
        <a:xfrm>
          <a:off x="0" y="0"/>
          <a:ext cx="0" cy="0"/>
          <a:chOff x="0" y="0"/>
          <a:chExt cx="0" cy="0"/>
        </a:xfrm>
      </p:grpSpPr>
      <p:pic>
        <p:nvPicPr>
          <p:cNvPr id="6" name="图片 5" descr="目录.jpg"/>
          <p:cNvPicPr>
            <a:picLocks noChangeAspect="1"/>
          </p:cNvPicPr>
          <p:nvPr userDrawn="1"/>
        </p:nvPicPr>
        <p:blipFill rotWithShape="1">
          <a:blip r:embed="rId2">
            <a:extLst>
              <a:ext uri="{28A0092B-C50C-407E-A947-70E740481C1C}">
                <a14:useLocalDpi xmlns:a14="http://schemas.microsoft.com/office/drawing/2010/main" val="0"/>
              </a:ext>
            </a:extLst>
          </a:blip>
          <a:srcRect l="13388" t="2772"/>
          <a:stretch>
            <a:fillRect/>
          </a:stretch>
        </p:blipFill>
        <p:spPr>
          <a:xfrm>
            <a:off x="-1" y="1"/>
            <a:ext cx="10559753" cy="6673794"/>
          </a:xfrm>
          <a:prstGeom prst="rect">
            <a:avLst/>
          </a:prstGeom>
        </p:spPr>
      </p:pic>
      <p:sp>
        <p:nvSpPr>
          <p:cNvPr id="7" name="矩形 6"/>
          <p:cNvSpPr/>
          <p:nvPr userDrawn="1"/>
        </p:nvSpPr>
        <p:spPr>
          <a:xfrm>
            <a:off x="2333440" y="750515"/>
            <a:ext cx="734651" cy="1446550"/>
          </a:xfrm>
          <a:prstGeom prst="rect">
            <a:avLst/>
          </a:prstGeom>
        </p:spPr>
        <p:txBody>
          <a:bodyPr wrap="square" anchor="ctr">
            <a:spAutoFit/>
          </a:bodyPr>
          <a:lstStyle/>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a:t>
            </a:r>
            <a:endParaRPr lang="en-US" altLang="zh-CN"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录</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6242400"/>
            <a:ext cx="655200" cy="431395"/>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章节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grpSp>
        <p:nvGrpSpPr>
          <p:cNvPr id="6" name="组合 5"/>
          <p:cNvGrpSpPr/>
          <p:nvPr userDrawn="1"/>
        </p:nvGrpSpPr>
        <p:grpSpPr>
          <a:xfrm>
            <a:off x="-1" y="1943653"/>
            <a:ext cx="12193200" cy="2419945"/>
            <a:chOff x="170694" y="177982"/>
            <a:chExt cx="3936003" cy="781165"/>
          </a:xfrm>
        </p:grpSpPr>
        <p:sp>
          <p:nvSpPr>
            <p:cNvPr id="7" name="等腰三角形 43"/>
            <p:cNvSpPr/>
            <p:nvPr/>
          </p:nvSpPr>
          <p:spPr>
            <a:xfrm>
              <a:off x="1233863" y="177982"/>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等腰三角形 44"/>
            <p:cNvSpPr/>
            <p:nvPr/>
          </p:nvSpPr>
          <p:spPr>
            <a:xfrm flipV="1">
              <a:off x="200258" y="602633"/>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p:cNvSpPr/>
            <p:nvPr/>
          </p:nvSpPr>
          <p:spPr>
            <a:xfrm>
              <a:off x="170694" y="261768"/>
              <a:ext cx="3936003" cy="611981"/>
            </a:xfrm>
            <a:prstGeom prst="rect">
              <a:avLst/>
            </a:prstGeom>
            <a:solidFill>
              <a:schemeClr val="bg1">
                <a:lumMod val="85000"/>
              </a:schemeClr>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p:cNvSpPr/>
            <p:nvPr/>
          </p:nvSpPr>
          <p:spPr>
            <a:xfrm>
              <a:off x="376965" y="178257"/>
              <a:ext cx="1036076" cy="779005"/>
            </a:xfrm>
            <a:prstGeom prst="parallelogram">
              <a:avLst>
                <a:gd name="adj" fmla="val 48207"/>
              </a:avLst>
            </a:prstGeom>
            <a:solidFill>
              <a:srgbClr val="E60012"/>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文本框 11"/>
          <p:cNvSpPr txBox="1"/>
          <p:nvPr userDrawn="1"/>
        </p:nvSpPr>
        <p:spPr>
          <a:xfrm>
            <a:off x="2170935" y="1971951"/>
            <a:ext cx="1000210" cy="461665"/>
          </a:xfrm>
          <a:prstGeom prst="rect">
            <a:avLst/>
          </a:prstGeom>
          <a:noFill/>
        </p:spPr>
        <p:txBody>
          <a:bodyPr wrap="none" rtlCol="0">
            <a:spAutoFit/>
          </a:bodyPr>
          <a:lstStyle/>
          <a:p>
            <a:r>
              <a:rPr kumimoji="1" lang="en-US" altLang="zh-CN" sz="2400" b="1" dirty="0">
                <a:solidFill>
                  <a:schemeClr val="bg1"/>
                </a:solidFill>
                <a:latin typeface="Arial" panose="020B0604020202020204" pitchFamily="34" charset="0"/>
                <a:cs typeface="Arial" panose="020B0604020202020204" pitchFamily="34" charset="0"/>
              </a:rPr>
              <a:t>PART</a:t>
            </a:r>
            <a:endParaRPr kumimoji="1" lang="zh-CN" altLang="en-US" sz="2400" b="1" dirty="0">
              <a:solidFill>
                <a:schemeClr val="bg1"/>
              </a:solidFill>
              <a:latin typeface="Arial" panose="020B0604020202020204" pitchFamily="34" charset="0"/>
              <a:cs typeface="Arial" panose="020B0604020202020204" pitchFamily="34" charset="0"/>
            </a:endParaRPr>
          </a:p>
        </p:txBody>
      </p:sp>
      <p:sp>
        <p:nvSpPr>
          <p:cNvPr id="15" name="标题 1"/>
          <p:cNvSpPr>
            <a:spLocks noGrp="1"/>
          </p:cNvSpPr>
          <p:nvPr>
            <p:ph type="title"/>
          </p:nvPr>
        </p:nvSpPr>
        <p:spPr>
          <a:xfrm>
            <a:off x="3970800" y="2509676"/>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a:t>单击此处编辑母版标题样式</a:t>
            </a:r>
            <a:endParaRPr kumimoji="1" lang="zh-CN" altLang="en-US" dirty="0"/>
          </a:p>
        </p:txBody>
      </p:sp>
      <p:sp>
        <p:nvSpPr>
          <p:cNvPr id="16" name="文本占位符 2"/>
          <p:cNvSpPr>
            <a:spLocks noGrp="1"/>
          </p:cNvSpPr>
          <p:nvPr>
            <p:ph type="body" idx="1"/>
          </p:nvPr>
        </p:nvSpPr>
        <p:spPr>
          <a:xfrm>
            <a:off x="3970800" y="3337202"/>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a:t>单击此处编辑母版文本样式</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2_标题和内容_居左">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cxnSp>
        <p:nvCxnSpPr>
          <p:cNvPr id="11" name="直线连接符 10"/>
          <p:cNvCxnSpPr/>
          <p:nvPr userDrawn="1"/>
        </p:nvCxnSpPr>
        <p:spPr>
          <a:xfrm>
            <a:off x="801016" y="922424"/>
            <a:ext cx="10595685" cy="0"/>
          </a:xfrm>
          <a:prstGeom prst="line">
            <a:avLst/>
          </a:prstGeom>
          <a:ln cap="rnd">
            <a:solidFill>
              <a:srgbClr val="727271"/>
            </a:solidFill>
            <a:round/>
            <a:headEnd type="none"/>
            <a:tailEnd type="oval" w="sm" len="sm"/>
          </a:ln>
        </p:spPr>
        <p:style>
          <a:lnRef idx="1">
            <a:schemeClr val="accent1"/>
          </a:lnRef>
          <a:fillRef idx="0">
            <a:schemeClr val="accent1"/>
          </a:fillRef>
          <a:effectRef idx="0">
            <a:schemeClr val="accent1"/>
          </a:effectRef>
          <a:fontRef idx="minor">
            <a:schemeClr val="tx1"/>
          </a:fontRef>
        </p:style>
      </p:cxnSp>
      <p:pic>
        <p:nvPicPr>
          <p:cNvPr id="12" name="图形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11"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12" name="图形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cxnSp>
        <p:nvCxnSpPr>
          <p:cNvPr id="13" name="直线连接符 12"/>
          <p:cNvCxnSpPr/>
          <p:nvPr userDrawn="1"/>
        </p:nvCxnSpPr>
        <p:spPr>
          <a:xfrm>
            <a:off x="801016" y="922424"/>
            <a:ext cx="10594800" cy="0"/>
          </a:xfrm>
          <a:prstGeom prst="line">
            <a:avLst/>
          </a:prstGeom>
          <a:ln cap="rnd">
            <a:solidFill>
              <a:srgbClr val="727271"/>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1576800"/>
            <a:ext cx="9216000" cy="831600"/>
          </a:xfrm>
          <a:noFill/>
          <a:ln w="9525">
            <a:noFill/>
            <a:miter lim="800000"/>
          </a:ln>
        </p:spPr>
        <p:txBody>
          <a:bodyPr wrap="none" lIns="0" anchor="ctr">
            <a:noAutofit/>
          </a:bodyPr>
          <a:lstStyle>
            <a:lvl1pPr algn="ctr">
              <a:defRPr kumimoji="0" lang="zh-CN" altLang="en-US" sz="40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9" name="内容占位符 2"/>
          <p:cNvSpPr>
            <a:spLocks noGrp="1"/>
          </p:cNvSpPr>
          <p:nvPr>
            <p:ph idx="1"/>
          </p:nvPr>
        </p:nvSpPr>
        <p:spPr>
          <a:xfrm>
            <a:off x="1486800" y="2844001"/>
            <a:ext cx="9216000" cy="3332538"/>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_居左">
    <p:spTree>
      <p:nvGrpSpPr>
        <p:cNvPr id="1" name=""/>
        <p:cNvGrpSpPr/>
        <p:nvPr/>
      </p:nvGrpSpPr>
      <p:grpSpPr>
        <a:xfrm>
          <a:off x="0" y="0"/>
          <a:ext cx="0" cy="0"/>
          <a:chOff x="0" y="0"/>
          <a:chExt cx="0" cy="0"/>
        </a:xfrm>
      </p:grpSpPr>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482600" y="36045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cxnSp>
        <p:nvCxnSpPr>
          <p:cNvPr id="8" name="直接连接符 3"/>
          <p:cNvCxnSpPr/>
          <p:nvPr userDrawn="1"/>
        </p:nvCxnSpPr>
        <p:spPr>
          <a:xfrm>
            <a:off x="515649"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829925"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544302"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10949312" y="365085"/>
            <a:ext cx="654542" cy="431684"/>
            <a:chOff x="4241801" y="2206626"/>
            <a:chExt cx="3702050" cy="2441575"/>
          </a:xfrm>
        </p:grpSpPr>
        <p:sp>
          <p:nvSpPr>
            <p:cNvPr id="13"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2_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pic>
        <p:nvPicPr>
          <p:cNvPr id="14" name="图形 1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rcRect/>
          <a:stretch>
            <a:fillRect/>
          </a:stretch>
        </p:blipFill>
        <p:spPr>
          <a:xfrm>
            <a:off x="0" y="0"/>
            <a:ext cx="12192000" cy="6858000"/>
          </a:xfrm>
          <a:prstGeom prst="rect">
            <a:avLst/>
          </a:prstGeom>
        </p:spPr>
      </p:pic>
      <p:pic>
        <p:nvPicPr>
          <p:cNvPr id="7" name="图形 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4145AE4D-456E-4754-9DB4-3D104A18BE5B}" type="datetime2">
              <a:rPr kumimoji="1" lang="zh-CN" altLang="en-US" smtClean="0"/>
              <a:t>2025年1月14日 Tuesday</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2602257"/>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3432457"/>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010760"/>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5433027"/>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内页模板">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E79BCC98-9CA3-464A-B5E1-4374E0E800DC}"/>
              </a:ext>
            </a:extLst>
          </p:cNvPr>
          <p:cNvGrpSpPr/>
          <p:nvPr userDrawn="1"/>
        </p:nvGrpSpPr>
        <p:grpSpPr>
          <a:xfrm>
            <a:off x="406684" y="818382"/>
            <a:ext cx="11378632" cy="5825384"/>
            <a:chOff x="940596" y="1700228"/>
            <a:chExt cx="6850085" cy="3506956"/>
          </a:xfrm>
          <a:solidFill>
            <a:srgbClr val="E8E8E8">
              <a:alpha val="40000"/>
            </a:srgbClr>
          </a:solidFill>
        </p:grpSpPr>
        <p:sp>
          <p:nvSpPr>
            <p:cNvPr id="28" name="Freeform 250">
              <a:extLst>
                <a:ext uri="{FF2B5EF4-FFF2-40B4-BE49-F238E27FC236}">
                  <a16:creationId xmlns:a16="http://schemas.microsoft.com/office/drawing/2014/main" id="{0A9C33EB-9897-45DB-8855-273ED25B456F}"/>
                </a:ext>
              </a:extLst>
            </p:cNvPr>
            <p:cNvSpPr>
              <a:spLocks/>
            </p:cNvSpPr>
            <p:nvPr/>
          </p:nvSpPr>
          <p:spPr bwMode="auto">
            <a:xfrm>
              <a:off x="6781532" y="3590547"/>
              <a:ext cx="26956" cy="7956"/>
            </a:xfrm>
            <a:custGeom>
              <a:avLst/>
              <a:gdLst>
                <a:gd name="T0" fmla="*/ 0 w 54"/>
                <a:gd name="T1" fmla="*/ 0 h 19"/>
                <a:gd name="T2" fmla="*/ 0 w 54"/>
                <a:gd name="T3" fmla="*/ 0 h 19"/>
                <a:gd name="T4" fmla="*/ 1 w 54"/>
                <a:gd name="T5" fmla="*/ 0 h 19"/>
                <a:gd name="T6" fmla="*/ 0 w 54"/>
                <a:gd name="T7" fmla="*/ 0 h 19"/>
                <a:gd name="T8" fmla="*/ 0 60000 65536"/>
                <a:gd name="T9" fmla="*/ 0 60000 65536"/>
                <a:gd name="T10" fmla="*/ 0 60000 65536"/>
                <a:gd name="T11" fmla="*/ 0 60000 65536"/>
                <a:gd name="T12" fmla="*/ 0 w 54"/>
                <a:gd name="T13" fmla="*/ 0 h 19"/>
                <a:gd name="T14" fmla="*/ 54 w 54"/>
                <a:gd name="T15" fmla="*/ 19 h 19"/>
              </a:gdLst>
              <a:ahLst/>
              <a:cxnLst>
                <a:cxn ang="T8">
                  <a:pos x="T0" y="T1"/>
                </a:cxn>
                <a:cxn ang="T9">
                  <a:pos x="T2" y="T3"/>
                </a:cxn>
                <a:cxn ang="T10">
                  <a:pos x="T4" y="T5"/>
                </a:cxn>
                <a:cxn ang="T11">
                  <a:pos x="T6" y="T7"/>
                </a:cxn>
              </a:cxnLst>
              <a:rect l="T12" t="T13" r="T14" b="T15"/>
              <a:pathLst>
                <a:path w="54" h="19">
                  <a:moveTo>
                    <a:pt x="0" y="0"/>
                  </a:moveTo>
                  <a:lnTo>
                    <a:pt x="3" y="19"/>
                  </a:lnTo>
                  <a:lnTo>
                    <a:pt x="54" y="10"/>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9" name="Freeform 251">
              <a:extLst>
                <a:ext uri="{FF2B5EF4-FFF2-40B4-BE49-F238E27FC236}">
                  <a16:creationId xmlns:a16="http://schemas.microsoft.com/office/drawing/2014/main" id="{7B8E4ED2-DEF0-4D04-A397-4D69E1462977}"/>
                </a:ext>
              </a:extLst>
            </p:cNvPr>
            <p:cNvSpPr>
              <a:spLocks/>
            </p:cNvSpPr>
            <p:nvPr/>
          </p:nvSpPr>
          <p:spPr bwMode="auto">
            <a:xfrm>
              <a:off x="6668655" y="4405230"/>
              <a:ext cx="360531" cy="709665"/>
            </a:xfrm>
            <a:custGeom>
              <a:avLst/>
              <a:gdLst>
                <a:gd name="T0" fmla="*/ 0 w 750"/>
                <a:gd name="T1" fmla="*/ 33 h 1564"/>
                <a:gd name="T2" fmla="*/ 0 w 750"/>
                <a:gd name="T3" fmla="*/ 34 h 1564"/>
                <a:gd name="T4" fmla="*/ 1 w 750"/>
                <a:gd name="T5" fmla="*/ 34 h 1564"/>
                <a:gd name="T6" fmla="*/ 1 w 750"/>
                <a:gd name="T7" fmla="*/ 36 h 1564"/>
                <a:gd name="T8" fmla="*/ 4 w 750"/>
                <a:gd name="T9" fmla="*/ 36 h 1564"/>
                <a:gd name="T10" fmla="*/ 3 w 750"/>
                <a:gd name="T11" fmla="*/ 35 h 1564"/>
                <a:gd name="T12" fmla="*/ 4 w 750"/>
                <a:gd name="T13" fmla="*/ 33 h 1564"/>
                <a:gd name="T14" fmla="*/ 5 w 750"/>
                <a:gd name="T15" fmla="*/ 33 h 1564"/>
                <a:gd name="T16" fmla="*/ 7 w 750"/>
                <a:gd name="T17" fmla="*/ 30 h 1564"/>
                <a:gd name="T18" fmla="*/ 5 w 750"/>
                <a:gd name="T19" fmla="*/ 28 h 1564"/>
                <a:gd name="T20" fmla="*/ 7 w 750"/>
                <a:gd name="T21" fmla="*/ 27 h 1564"/>
                <a:gd name="T22" fmla="*/ 7 w 750"/>
                <a:gd name="T23" fmla="*/ 25 h 1564"/>
                <a:gd name="T24" fmla="*/ 8 w 750"/>
                <a:gd name="T25" fmla="*/ 24 h 1564"/>
                <a:gd name="T26" fmla="*/ 7 w 750"/>
                <a:gd name="T27" fmla="*/ 24 h 1564"/>
                <a:gd name="T28" fmla="*/ 9 w 750"/>
                <a:gd name="T29" fmla="*/ 24 h 1564"/>
                <a:gd name="T30" fmla="*/ 9 w 750"/>
                <a:gd name="T31" fmla="*/ 23 h 1564"/>
                <a:gd name="T32" fmla="*/ 8 w 750"/>
                <a:gd name="T33" fmla="*/ 24 h 1564"/>
                <a:gd name="T34" fmla="*/ 7 w 750"/>
                <a:gd name="T35" fmla="*/ 23 h 1564"/>
                <a:gd name="T36" fmla="*/ 7 w 750"/>
                <a:gd name="T37" fmla="*/ 22 h 1564"/>
                <a:gd name="T38" fmla="*/ 10 w 750"/>
                <a:gd name="T39" fmla="*/ 22 h 1564"/>
                <a:gd name="T40" fmla="*/ 10 w 750"/>
                <a:gd name="T41" fmla="*/ 19 h 1564"/>
                <a:gd name="T42" fmla="*/ 14 w 750"/>
                <a:gd name="T43" fmla="*/ 19 h 1564"/>
                <a:gd name="T44" fmla="*/ 15 w 750"/>
                <a:gd name="T45" fmla="*/ 17 h 1564"/>
                <a:gd name="T46" fmla="*/ 13 w 750"/>
                <a:gd name="T47" fmla="*/ 13 h 1564"/>
                <a:gd name="T48" fmla="*/ 14 w 750"/>
                <a:gd name="T49" fmla="*/ 9 h 1564"/>
                <a:gd name="T50" fmla="*/ 17 w 750"/>
                <a:gd name="T51" fmla="*/ 6 h 1564"/>
                <a:gd name="T52" fmla="*/ 17 w 750"/>
                <a:gd name="T53" fmla="*/ 4 h 1564"/>
                <a:gd name="T54" fmla="*/ 17 w 750"/>
                <a:gd name="T55" fmla="*/ 4 h 1564"/>
                <a:gd name="T56" fmla="*/ 16 w 750"/>
                <a:gd name="T57" fmla="*/ 6 h 1564"/>
                <a:gd name="T58" fmla="*/ 13 w 750"/>
                <a:gd name="T59" fmla="*/ 6 h 1564"/>
                <a:gd name="T60" fmla="*/ 14 w 750"/>
                <a:gd name="T61" fmla="*/ 4 h 1564"/>
                <a:gd name="T62" fmla="*/ 10 w 750"/>
                <a:gd name="T63" fmla="*/ 1 h 1564"/>
                <a:gd name="T64" fmla="*/ 8 w 750"/>
                <a:gd name="T65" fmla="*/ 0 h 1564"/>
                <a:gd name="T66" fmla="*/ 8 w 750"/>
                <a:gd name="T67" fmla="*/ 1 h 1564"/>
                <a:gd name="T68" fmla="*/ 7 w 750"/>
                <a:gd name="T69" fmla="*/ 0 h 1564"/>
                <a:gd name="T70" fmla="*/ 5 w 750"/>
                <a:gd name="T71" fmla="*/ 1 h 1564"/>
                <a:gd name="T72" fmla="*/ 5 w 750"/>
                <a:gd name="T73" fmla="*/ 3 h 1564"/>
                <a:gd name="T74" fmla="*/ 4 w 750"/>
                <a:gd name="T75" fmla="*/ 3 h 1564"/>
                <a:gd name="T76" fmla="*/ 4 w 750"/>
                <a:gd name="T77" fmla="*/ 5 h 1564"/>
                <a:gd name="T78" fmla="*/ 3 w 750"/>
                <a:gd name="T79" fmla="*/ 7 h 1564"/>
                <a:gd name="T80" fmla="*/ 3 w 750"/>
                <a:gd name="T81" fmla="*/ 11 h 1564"/>
                <a:gd name="T82" fmla="*/ 3 w 750"/>
                <a:gd name="T83" fmla="*/ 14 h 1564"/>
                <a:gd name="T84" fmla="*/ 2 w 750"/>
                <a:gd name="T85" fmla="*/ 17 h 1564"/>
                <a:gd name="T86" fmla="*/ 1 w 750"/>
                <a:gd name="T87" fmla="*/ 24 h 1564"/>
                <a:gd name="T88" fmla="*/ 2 w 750"/>
                <a:gd name="T89" fmla="*/ 26 h 1564"/>
                <a:gd name="T90" fmla="*/ 1 w 750"/>
                <a:gd name="T91" fmla="*/ 27 h 1564"/>
                <a:gd name="T92" fmla="*/ 1 w 750"/>
                <a:gd name="T93" fmla="*/ 29 h 1564"/>
                <a:gd name="T94" fmla="*/ 0 w 750"/>
                <a:gd name="T95" fmla="*/ 33 h 15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0"/>
                <a:gd name="T145" fmla="*/ 0 h 1564"/>
                <a:gd name="T146" fmla="*/ 750 w 750"/>
                <a:gd name="T147" fmla="*/ 1564 h 15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0" h="1564">
                  <a:moveTo>
                    <a:pt x="0" y="1446"/>
                  </a:moveTo>
                  <a:lnTo>
                    <a:pt x="7" y="1480"/>
                  </a:lnTo>
                  <a:lnTo>
                    <a:pt x="38" y="1467"/>
                  </a:lnTo>
                  <a:lnTo>
                    <a:pt x="52" y="1546"/>
                  </a:lnTo>
                  <a:lnTo>
                    <a:pt x="188" y="1564"/>
                  </a:lnTo>
                  <a:lnTo>
                    <a:pt x="152" y="1523"/>
                  </a:lnTo>
                  <a:lnTo>
                    <a:pt x="181" y="1418"/>
                  </a:lnTo>
                  <a:lnTo>
                    <a:pt x="206" y="1438"/>
                  </a:lnTo>
                  <a:lnTo>
                    <a:pt x="290" y="1288"/>
                  </a:lnTo>
                  <a:lnTo>
                    <a:pt x="226" y="1205"/>
                  </a:lnTo>
                  <a:lnTo>
                    <a:pt x="299" y="1154"/>
                  </a:lnTo>
                  <a:lnTo>
                    <a:pt x="311" y="1077"/>
                  </a:lnTo>
                  <a:lnTo>
                    <a:pt x="345" y="1044"/>
                  </a:lnTo>
                  <a:lnTo>
                    <a:pt x="317" y="1030"/>
                  </a:lnTo>
                  <a:lnTo>
                    <a:pt x="374" y="1030"/>
                  </a:lnTo>
                  <a:lnTo>
                    <a:pt x="368" y="992"/>
                  </a:lnTo>
                  <a:lnTo>
                    <a:pt x="341" y="1019"/>
                  </a:lnTo>
                  <a:lnTo>
                    <a:pt x="317" y="990"/>
                  </a:lnTo>
                  <a:lnTo>
                    <a:pt x="313" y="932"/>
                  </a:lnTo>
                  <a:lnTo>
                    <a:pt x="415" y="939"/>
                  </a:lnTo>
                  <a:lnTo>
                    <a:pt x="425" y="824"/>
                  </a:lnTo>
                  <a:lnTo>
                    <a:pt x="587" y="806"/>
                  </a:lnTo>
                  <a:lnTo>
                    <a:pt x="634" y="725"/>
                  </a:lnTo>
                  <a:lnTo>
                    <a:pt x="570" y="582"/>
                  </a:lnTo>
                  <a:lnTo>
                    <a:pt x="601" y="398"/>
                  </a:lnTo>
                  <a:lnTo>
                    <a:pt x="750" y="249"/>
                  </a:lnTo>
                  <a:lnTo>
                    <a:pt x="744" y="181"/>
                  </a:lnTo>
                  <a:lnTo>
                    <a:pt x="718" y="179"/>
                  </a:lnTo>
                  <a:lnTo>
                    <a:pt x="676" y="261"/>
                  </a:lnTo>
                  <a:lnTo>
                    <a:pt x="572" y="255"/>
                  </a:lnTo>
                  <a:lnTo>
                    <a:pt x="593" y="165"/>
                  </a:lnTo>
                  <a:lnTo>
                    <a:pt x="413" y="25"/>
                  </a:lnTo>
                  <a:lnTo>
                    <a:pt x="350" y="14"/>
                  </a:lnTo>
                  <a:lnTo>
                    <a:pt x="344" y="42"/>
                  </a:lnTo>
                  <a:lnTo>
                    <a:pt x="276" y="0"/>
                  </a:lnTo>
                  <a:lnTo>
                    <a:pt x="234" y="52"/>
                  </a:lnTo>
                  <a:lnTo>
                    <a:pt x="229" y="107"/>
                  </a:lnTo>
                  <a:lnTo>
                    <a:pt x="187" y="130"/>
                  </a:lnTo>
                  <a:lnTo>
                    <a:pt x="188" y="238"/>
                  </a:lnTo>
                  <a:lnTo>
                    <a:pt x="143" y="299"/>
                  </a:lnTo>
                  <a:lnTo>
                    <a:pt x="109" y="451"/>
                  </a:lnTo>
                  <a:lnTo>
                    <a:pt x="135" y="594"/>
                  </a:lnTo>
                  <a:lnTo>
                    <a:pt x="85" y="716"/>
                  </a:lnTo>
                  <a:lnTo>
                    <a:pt x="52" y="1021"/>
                  </a:lnTo>
                  <a:lnTo>
                    <a:pt x="79" y="1132"/>
                  </a:lnTo>
                  <a:lnTo>
                    <a:pt x="54" y="1142"/>
                  </a:lnTo>
                  <a:lnTo>
                    <a:pt x="65" y="1241"/>
                  </a:lnTo>
                  <a:lnTo>
                    <a:pt x="0" y="144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30" name="Freeform 252">
              <a:extLst>
                <a:ext uri="{FF2B5EF4-FFF2-40B4-BE49-F238E27FC236}">
                  <a16:creationId xmlns:a16="http://schemas.microsoft.com/office/drawing/2014/main" id="{E69C9900-A27B-44B0-9722-88C878DE57A2}"/>
                </a:ext>
              </a:extLst>
            </p:cNvPr>
            <p:cNvSpPr>
              <a:spLocks/>
            </p:cNvSpPr>
            <p:nvPr/>
          </p:nvSpPr>
          <p:spPr bwMode="auto">
            <a:xfrm>
              <a:off x="6756261" y="5126034"/>
              <a:ext cx="62335" cy="58874"/>
            </a:xfrm>
            <a:custGeom>
              <a:avLst/>
              <a:gdLst>
                <a:gd name="T0" fmla="*/ 0 w 132"/>
                <a:gd name="T1" fmla="*/ 0 h 134"/>
                <a:gd name="T2" fmla="*/ 0 w 132"/>
                <a:gd name="T3" fmla="*/ 3 h 134"/>
                <a:gd name="T4" fmla="*/ 3 w 132"/>
                <a:gd name="T5" fmla="*/ 2 h 134"/>
                <a:gd name="T6" fmla="*/ 1 w 132"/>
                <a:gd name="T7" fmla="*/ 1 h 134"/>
                <a:gd name="T8" fmla="*/ 0 w 132"/>
                <a:gd name="T9" fmla="*/ 0 h 134"/>
                <a:gd name="T10" fmla="*/ 0 60000 65536"/>
                <a:gd name="T11" fmla="*/ 0 60000 65536"/>
                <a:gd name="T12" fmla="*/ 0 60000 65536"/>
                <a:gd name="T13" fmla="*/ 0 60000 65536"/>
                <a:gd name="T14" fmla="*/ 0 60000 65536"/>
                <a:gd name="T15" fmla="*/ 0 w 132"/>
                <a:gd name="T16" fmla="*/ 0 h 134"/>
                <a:gd name="T17" fmla="*/ 132 w 132"/>
                <a:gd name="T18" fmla="*/ 134 h 134"/>
              </a:gdLst>
              <a:ahLst/>
              <a:cxnLst>
                <a:cxn ang="T10">
                  <a:pos x="T0" y="T1"/>
                </a:cxn>
                <a:cxn ang="T11">
                  <a:pos x="T2" y="T3"/>
                </a:cxn>
                <a:cxn ang="T12">
                  <a:pos x="T4" y="T5"/>
                </a:cxn>
                <a:cxn ang="T13">
                  <a:pos x="T6" y="T7"/>
                </a:cxn>
                <a:cxn ang="T14">
                  <a:pos x="T8" y="T9"/>
                </a:cxn>
              </a:cxnLst>
              <a:rect l="T15" t="T16" r="T17" b="T18"/>
              <a:pathLst>
                <a:path w="132" h="134">
                  <a:moveTo>
                    <a:pt x="0" y="0"/>
                  </a:moveTo>
                  <a:lnTo>
                    <a:pt x="2" y="134"/>
                  </a:lnTo>
                  <a:lnTo>
                    <a:pt x="132" y="119"/>
                  </a:lnTo>
                  <a:lnTo>
                    <a:pt x="29" y="64"/>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31" name="Freeform 253">
              <a:extLst>
                <a:ext uri="{FF2B5EF4-FFF2-40B4-BE49-F238E27FC236}">
                  <a16:creationId xmlns:a16="http://schemas.microsoft.com/office/drawing/2014/main" id="{EC1668E0-9B26-4C06-9804-DB4A80227299}"/>
                </a:ext>
              </a:extLst>
            </p:cNvPr>
            <p:cNvSpPr>
              <a:spLocks/>
            </p:cNvSpPr>
            <p:nvPr/>
          </p:nvSpPr>
          <p:spPr bwMode="auto">
            <a:xfrm>
              <a:off x="6737729" y="4155415"/>
              <a:ext cx="217329" cy="273683"/>
            </a:xfrm>
            <a:custGeom>
              <a:avLst/>
              <a:gdLst>
                <a:gd name="T0" fmla="*/ 0 w 454"/>
                <a:gd name="T1" fmla="*/ 1 h 601"/>
                <a:gd name="T2" fmla="*/ 1 w 454"/>
                <a:gd name="T3" fmla="*/ 3 h 601"/>
                <a:gd name="T4" fmla="*/ 0 w 454"/>
                <a:gd name="T5" fmla="*/ 6 h 601"/>
                <a:gd name="T6" fmla="*/ 1 w 454"/>
                <a:gd name="T7" fmla="*/ 7 h 601"/>
                <a:gd name="T8" fmla="*/ 1 w 454"/>
                <a:gd name="T9" fmla="*/ 7 h 601"/>
                <a:gd name="T10" fmla="*/ 0 w 454"/>
                <a:gd name="T11" fmla="*/ 8 h 601"/>
                <a:gd name="T12" fmla="*/ 1 w 454"/>
                <a:gd name="T13" fmla="*/ 10 h 601"/>
                <a:gd name="T14" fmla="*/ 1 w 454"/>
                <a:gd name="T15" fmla="*/ 14 h 601"/>
                <a:gd name="T16" fmla="*/ 2 w 454"/>
                <a:gd name="T17" fmla="*/ 14 h 601"/>
                <a:gd name="T18" fmla="*/ 3 w 454"/>
                <a:gd name="T19" fmla="*/ 13 h 601"/>
                <a:gd name="T20" fmla="*/ 5 w 454"/>
                <a:gd name="T21" fmla="*/ 14 h 601"/>
                <a:gd name="T22" fmla="*/ 5 w 454"/>
                <a:gd name="T23" fmla="*/ 13 h 601"/>
                <a:gd name="T24" fmla="*/ 6 w 454"/>
                <a:gd name="T25" fmla="*/ 13 h 601"/>
                <a:gd name="T26" fmla="*/ 7 w 454"/>
                <a:gd name="T27" fmla="*/ 11 h 601"/>
                <a:gd name="T28" fmla="*/ 9 w 454"/>
                <a:gd name="T29" fmla="*/ 10 h 601"/>
                <a:gd name="T30" fmla="*/ 10 w 454"/>
                <a:gd name="T31" fmla="*/ 11 h 601"/>
                <a:gd name="T32" fmla="*/ 11 w 454"/>
                <a:gd name="T33" fmla="*/ 9 h 601"/>
                <a:gd name="T34" fmla="*/ 10 w 454"/>
                <a:gd name="T35" fmla="*/ 7 h 601"/>
                <a:gd name="T36" fmla="*/ 9 w 454"/>
                <a:gd name="T37" fmla="*/ 7 h 601"/>
                <a:gd name="T38" fmla="*/ 8 w 454"/>
                <a:gd name="T39" fmla="*/ 4 h 601"/>
                <a:gd name="T40" fmla="*/ 4 w 454"/>
                <a:gd name="T41" fmla="*/ 2 h 601"/>
                <a:gd name="T42" fmla="*/ 4 w 454"/>
                <a:gd name="T43" fmla="*/ 0 h 601"/>
                <a:gd name="T44" fmla="*/ 1 w 454"/>
                <a:gd name="T45" fmla="*/ 1 h 601"/>
                <a:gd name="T46" fmla="*/ 0 w 454"/>
                <a:gd name="T47" fmla="*/ 1 h 6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4"/>
                <a:gd name="T73" fmla="*/ 0 h 601"/>
                <a:gd name="T74" fmla="*/ 454 w 454"/>
                <a:gd name="T75" fmla="*/ 601 h 6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4" h="601">
                  <a:moveTo>
                    <a:pt x="0" y="61"/>
                  </a:moveTo>
                  <a:lnTo>
                    <a:pt x="32" y="123"/>
                  </a:lnTo>
                  <a:lnTo>
                    <a:pt x="11" y="262"/>
                  </a:lnTo>
                  <a:lnTo>
                    <a:pt x="32" y="277"/>
                  </a:lnTo>
                  <a:lnTo>
                    <a:pt x="24" y="295"/>
                  </a:lnTo>
                  <a:lnTo>
                    <a:pt x="2" y="352"/>
                  </a:lnTo>
                  <a:lnTo>
                    <a:pt x="42" y="433"/>
                  </a:lnTo>
                  <a:lnTo>
                    <a:pt x="65" y="598"/>
                  </a:lnTo>
                  <a:lnTo>
                    <a:pt x="93" y="601"/>
                  </a:lnTo>
                  <a:lnTo>
                    <a:pt x="135" y="549"/>
                  </a:lnTo>
                  <a:lnTo>
                    <a:pt x="203" y="591"/>
                  </a:lnTo>
                  <a:lnTo>
                    <a:pt x="209" y="563"/>
                  </a:lnTo>
                  <a:lnTo>
                    <a:pt x="272" y="574"/>
                  </a:lnTo>
                  <a:lnTo>
                    <a:pt x="293" y="456"/>
                  </a:lnTo>
                  <a:lnTo>
                    <a:pt x="406" y="433"/>
                  </a:lnTo>
                  <a:lnTo>
                    <a:pt x="441" y="472"/>
                  </a:lnTo>
                  <a:lnTo>
                    <a:pt x="454" y="381"/>
                  </a:lnTo>
                  <a:lnTo>
                    <a:pt x="431" y="302"/>
                  </a:lnTo>
                  <a:lnTo>
                    <a:pt x="366" y="298"/>
                  </a:lnTo>
                  <a:lnTo>
                    <a:pt x="342" y="180"/>
                  </a:lnTo>
                  <a:lnTo>
                    <a:pt x="170" y="100"/>
                  </a:lnTo>
                  <a:lnTo>
                    <a:pt x="159" y="0"/>
                  </a:lnTo>
                  <a:lnTo>
                    <a:pt x="46" y="65"/>
                  </a:lnTo>
                  <a:lnTo>
                    <a:pt x="0" y="6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32" name="Freeform 254">
              <a:extLst>
                <a:ext uri="{FF2B5EF4-FFF2-40B4-BE49-F238E27FC236}">
                  <a16:creationId xmlns:a16="http://schemas.microsoft.com/office/drawing/2014/main" id="{16F33C58-4C52-43D9-8D7E-ACCE29091551}"/>
                </a:ext>
              </a:extLst>
            </p:cNvPr>
            <p:cNvSpPr>
              <a:spLocks/>
            </p:cNvSpPr>
            <p:nvPr/>
          </p:nvSpPr>
          <p:spPr bwMode="auto">
            <a:xfrm>
              <a:off x="6660232" y="3861048"/>
              <a:ext cx="714323" cy="801954"/>
            </a:xfrm>
            <a:custGeom>
              <a:avLst/>
              <a:gdLst>
                <a:gd name="T0" fmla="*/ 1 w 1487"/>
                <a:gd name="T1" fmla="*/ 15 h 1768"/>
                <a:gd name="T2" fmla="*/ 3 w 1487"/>
                <a:gd name="T3" fmla="*/ 15 h 1768"/>
                <a:gd name="T4" fmla="*/ 4 w 1487"/>
                <a:gd name="T5" fmla="*/ 17 h 1768"/>
                <a:gd name="T6" fmla="*/ 7 w 1487"/>
                <a:gd name="T7" fmla="*/ 15 h 1768"/>
                <a:gd name="T8" fmla="*/ 11 w 1487"/>
                <a:gd name="T9" fmla="*/ 19 h 1768"/>
                <a:gd name="T10" fmla="*/ 14 w 1487"/>
                <a:gd name="T11" fmla="*/ 22 h 1768"/>
                <a:gd name="T12" fmla="*/ 14 w 1487"/>
                <a:gd name="T13" fmla="*/ 26 h 1768"/>
                <a:gd name="T14" fmla="*/ 16 w 1487"/>
                <a:gd name="T15" fmla="*/ 29 h 1768"/>
                <a:gd name="T16" fmla="*/ 17 w 1487"/>
                <a:gd name="T17" fmla="*/ 30 h 1768"/>
                <a:gd name="T18" fmla="*/ 18 w 1487"/>
                <a:gd name="T19" fmla="*/ 32 h 1768"/>
                <a:gd name="T20" fmla="*/ 14 w 1487"/>
                <a:gd name="T21" fmla="*/ 37 h 1768"/>
                <a:gd name="T22" fmla="*/ 18 w 1487"/>
                <a:gd name="T23" fmla="*/ 39 h 1768"/>
                <a:gd name="T24" fmla="*/ 18 w 1487"/>
                <a:gd name="T25" fmla="*/ 41 h 1768"/>
                <a:gd name="T26" fmla="*/ 23 w 1487"/>
                <a:gd name="T27" fmla="*/ 32 h 1768"/>
                <a:gd name="T28" fmla="*/ 28 w 1487"/>
                <a:gd name="T29" fmla="*/ 29 h 1768"/>
                <a:gd name="T30" fmla="*/ 31 w 1487"/>
                <a:gd name="T31" fmla="*/ 23 h 1768"/>
                <a:gd name="T32" fmla="*/ 34 w 1487"/>
                <a:gd name="T33" fmla="*/ 15 h 1768"/>
                <a:gd name="T34" fmla="*/ 34 w 1487"/>
                <a:gd name="T35" fmla="*/ 11 h 1768"/>
                <a:gd name="T36" fmla="*/ 30 w 1487"/>
                <a:gd name="T37" fmla="*/ 8 h 1768"/>
                <a:gd name="T38" fmla="*/ 26 w 1487"/>
                <a:gd name="T39" fmla="*/ 7 h 1768"/>
                <a:gd name="T40" fmla="*/ 23 w 1487"/>
                <a:gd name="T41" fmla="*/ 6 h 1768"/>
                <a:gd name="T42" fmla="*/ 22 w 1487"/>
                <a:gd name="T43" fmla="*/ 7 h 1768"/>
                <a:gd name="T44" fmla="*/ 21 w 1487"/>
                <a:gd name="T45" fmla="*/ 7 h 1768"/>
                <a:gd name="T46" fmla="*/ 21 w 1487"/>
                <a:gd name="T47" fmla="*/ 4 h 1768"/>
                <a:gd name="T48" fmla="*/ 19 w 1487"/>
                <a:gd name="T49" fmla="*/ 3 h 1768"/>
                <a:gd name="T50" fmla="*/ 15 w 1487"/>
                <a:gd name="T51" fmla="*/ 3 h 1768"/>
                <a:gd name="T52" fmla="*/ 12 w 1487"/>
                <a:gd name="T53" fmla="*/ 3 h 1768"/>
                <a:gd name="T54" fmla="*/ 12 w 1487"/>
                <a:gd name="T55" fmla="*/ 0 h 1768"/>
                <a:gd name="T56" fmla="*/ 8 w 1487"/>
                <a:gd name="T57" fmla="*/ 1 h 1768"/>
                <a:gd name="T58" fmla="*/ 9 w 1487"/>
                <a:gd name="T59" fmla="*/ 3 h 1768"/>
                <a:gd name="T60" fmla="*/ 6 w 1487"/>
                <a:gd name="T61" fmla="*/ 4 h 1768"/>
                <a:gd name="T62" fmla="*/ 4 w 1487"/>
                <a:gd name="T63" fmla="*/ 4 h 1768"/>
                <a:gd name="T64" fmla="*/ 3 w 1487"/>
                <a:gd name="T65" fmla="*/ 5 h 1768"/>
                <a:gd name="T66" fmla="*/ 3 w 1487"/>
                <a:gd name="T67" fmla="*/ 9 h 1768"/>
                <a:gd name="T68" fmla="*/ 0 w 1487"/>
                <a:gd name="T69" fmla="*/ 13 h 1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7"/>
                <a:gd name="T106" fmla="*/ 0 h 1768"/>
                <a:gd name="T107" fmla="*/ 1487 w 1487"/>
                <a:gd name="T108" fmla="*/ 1768 h 1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7" h="1768">
                  <a:moveTo>
                    <a:pt x="0" y="559"/>
                  </a:moveTo>
                  <a:lnTo>
                    <a:pt x="31" y="642"/>
                  </a:lnTo>
                  <a:lnTo>
                    <a:pt x="82" y="670"/>
                  </a:lnTo>
                  <a:lnTo>
                    <a:pt x="125" y="637"/>
                  </a:lnTo>
                  <a:lnTo>
                    <a:pt x="125" y="712"/>
                  </a:lnTo>
                  <a:lnTo>
                    <a:pt x="157" y="712"/>
                  </a:lnTo>
                  <a:lnTo>
                    <a:pt x="203" y="716"/>
                  </a:lnTo>
                  <a:lnTo>
                    <a:pt x="316" y="651"/>
                  </a:lnTo>
                  <a:lnTo>
                    <a:pt x="327" y="751"/>
                  </a:lnTo>
                  <a:lnTo>
                    <a:pt x="499" y="831"/>
                  </a:lnTo>
                  <a:lnTo>
                    <a:pt x="523" y="949"/>
                  </a:lnTo>
                  <a:lnTo>
                    <a:pt x="588" y="953"/>
                  </a:lnTo>
                  <a:lnTo>
                    <a:pt x="611" y="1032"/>
                  </a:lnTo>
                  <a:lnTo>
                    <a:pt x="598" y="1123"/>
                  </a:lnTo>
                  <a:lnTo>
                    <a:pt x="606" y="1214"/>
                  </a:lnTo>
                  <a:lnTo>
                    <a:pt x="689" y="1227"/>
                  </a:lnTo>
                  <a:lnTo>
                    <a:pt x="699" y="1289"/>
                  </a:lnTo>
                  <a:lnTo>
                    <a:pt x="740" y="1302"/>
                  </a:lnTo>
                  <a:lnTo>
                    <a:pt x="734" y="1379"/>
                  </a:lnTo>
                  <a:lnTo>
                    <a:pt x="760" y="1381"/>
                  </a:lnTo>
                  <a:lnTo>
                    <a:pt x="766" y="1449"/>
                  </a:lnTo>
                  <a:lnTo>
                    <a:pt x="617" y="1598"/>
                  </a:lnTo>
                  <a:lnTo>
                    <a:pt x="648" y="1590"/>
                  </a:lnTo>
                  <a:lnTo>
                    <a:pt x="760" y="1684"/>
                  </a:lnTo>
                  <a:lnTo>
                    <a:pt x="785" y="1721"/>
                  </a:lnTo>
                  <a:lnTo>
                    <a:pt x="775" y="1768"/>
                  </a:lnTo>
                  <a:lnTo>
                    <a:pt x="959" y="1503"/>
                  </a:lnTo>
                  <a:lnTo>
                    <a:pt x="969" y="1372"/>
                  </a:lnTo>
                  <a:lnTo>
                    <a:pt x="1112" y="1252"/>
                  </a:lnTo>
                  <a:lnTo>
                    <a:pt x="1205" y="1252"/>
                  </a:lnTo>
                  <a:lnTo>
                    <a:pt x="1245" y="1210"/>
                  </a:lnTo>
                  <a:lnTo>
                    <a:pt x="1320" y="1009"/>
                  </a:lnTo>
                  <a:lnTo>
                    <a:pt x="1330" y="811"/>
                  </a:lnTo>
                  <a:lnTo>
                    <a:pt x="1473" y="623"/>
                  </a:lnTo>
                  <a:lnTo>
                    <a:pt x="1487" y="541"/>
                  </a:lnTo>
                  <a:lnTo>
                    <a:pt x="1465" y="459"/>
                  </a:lnTo>
                  <a:lnTo>
                    <a:pt x="1406" y="449"/>
                  </a:lnTo>
                  <a:lnTo>
                    <a:pt x="1309" y="363"/>
                  </a:lnTo>
                  <a:lnTo>
                    <a:pt x="1120" y="347"/>
                  </a:lnTo>
                  <a:lnTo>
                    <a:pt x="1105" y="295"/>
                  </a:lnTo>
                  <a:lnTo>
                    <a:pt x="1019" y="256"/>
                  </a:lnTo>
                  <a:lnTo>
                    <a:pt x="983" y="257"/>
                  </a:lnTo>
                  <a:lnTo>
                    <a:pt x="932" y="336"/>
                  </a:lnTo>
                  <a:lnTo>
                    <a:pt x="931" y="309"/>
                  </a:lnTo>
                  <a:lnTo>
                    <a:pt x="852" y="321"/>
                  </a:lnTo>
                  <a:lnTo>
                    <a:pt x="886" y="307"/>
                  </a:lnTo>
                  <a:lnTo>
                    <a:pt x="854" y="245"/>
                  </a:lnTo>
                  <a:lnTo>
                    <a:pt x="914" y="160"/>
                  </a:lnTo>
                  <a:lnTo>
                    <a:pt x="851" y="50"/>
                  </a:lnTo>
                  <a:lnTo>
                    <a:pt x="796" y="137"/>
                  </a:lnTo>
                  <a:lnTo>
                    <a:pt x="744" y="132"/>
                  </a:lnTo>
                  <a:lnTo>
                    <a:pt x="660" y="144"/>
                  </a:lnTo>
                  <a:lnTo>
                    <a:pt x="554" y="161"/>
                  </a:lnTo>
                  <a:lnTo>
                    <a:pt x="531" y="115"/>
                  </a:lnTo>
                  <a:lnTo>
                    <a:pt x="538" y="31"/>
                  </a:lnTo>
                  <a:lnTo>
                    <a:pt x="509" y="0"/>
                  </a:lnTo>
                  <a:lnTo>
                    <a:pt x="409" y="53"/>
                  </a:lnTo>
                  <a:lnTo>
                    <a:pt x="347" y="37"/>
                  </a:lnTo>
                  <a:lnTo>
                    <a:pt x="363" y="122"/>
                  </a:lnTo>
                  <a:lnTo>
                    <a:pt x="401" y="133"/>
                  </a:lnTo>
                  <a:lnTo>
                    <a:pt x="306" y="192"/>
                  </a:lnTo>
                  <a:lnTo>
                    <a:pt x="265" y="171"/>
                  </a:lnTo>
                  <a:lnTo>
                    <a:pt x="243" y="141"/>
                  </a:lnTo>
                  <a:lnTo>
                    <a:pt x="155" y="157"/>
                  </a:lnTo>
                  <a:lnTo>
                    <a:pt x="181" y="202"/>
                  </a:lnTo>
                  <a:lnTo>
                    <a:pt x="144" y="205"/>
                  </a:lnTo>
                  <a:lnTo>
                    <a:pt x="165" y="284"/>
                  </a:lnTo>
                  <a:lnTo>
                    <a:pt x="148" y="410"/>
                  </a:lnTo>
                  <a:lnTo>
                    <a:pt x="51" y="458"/>
                  </a:lnTo>
                  <a:lnTo>
                    <a:pt x="0" y="55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33" name="Freeform 255">
              <a:extLst>
                <a:ext uri="{FF2B5EF4-FFF2-40B4-BE49-F238E27FC236}">
                  <a16:creationId xmlns:a16="http://schemas.microsoft.com/office/drawing/2014/main" id="{EC936DD5-061A-40DB-BEDF-FC9C8D0C73B5}"/>
                </a:ext>
              </a:extLst>
            </p:cNvPr>
            <p:cNvSpPr>
              <a:spLocks/>
            </p:cNvSpPr>
            <p:nvPr/>
          </p:nvSpPr>
          <p:spPr bwMode="auto">
            <a:xfrm>
              <a:off x="6380567" y="3590547"/>
              <a:ext cx="13478" cy="52509"/>
            </a:xfrm>
            <a:custGeom>
              <a:avLst/>
              <a:gdLst>
                <a:gd name="T0" fmla="*/ 0 w 31"/>
                <a:gd name="T1" fmla="*/ 1 h 115"/>
                <a:gd name="T2" fmla="*/ 0 w 31"/>
                <a:gd name="T3" fmla="*/ 3 h 115"/>
                <a:gd name="T4" fmla="*/ 1 w 31"/>
                <a:gd name="T5" fmla="*/ 0 h 115"/>
                <a:gd name="T6" fmla="*/ 0 w 31"/>
                <a:gd name="T7" fmla="*/ 1 h 115"/>
                <a:gd name="T8" fmla="*/ 0 60000 65536"/>
                <a:gd name="T9" fmla="*/ 0 60000 65536"/>
                <a:gd name="T10" fmla="*/ 0 60000 65536"/>
                <a:gd name="T11" fmla="*/ 0 60000 65536"/>
                <a:gd name="T12" fmla="*/ 0 w 31"/>
                <a:gd name="T13" fmla="*/ 0 h 115"/>
                <a:gd name="T14" fmla="*/ 31 w 31"/>
                <a:gd name="T15" fmla="*/ 115 h 115"/>
              </a:gdLst>
              <a:ahLst/>
              <a:cxnLst>
                <a:cxn ang="T8">
                  <a:pos x="T0" y="T1"/>
                </a:cxn>
                <a:cxn ang="T9">
                  <a:pos x="T2" y="T3"/>
                </a:cxn>
                <a:cxn ang="T10">
                  <a:pos x="T4" y="T5"/>
                </a:cxn>
                <a:cxn ang="T11">
                  <a:pos x="T6" y="T7"/>
                </a:cxn>
              </a:cxnLst>
              <a:rect l="T12" t="T13" r="T14" b="T15"/>
              <a:pathLst>
                <a:path w="31" h="115">
                  <a:moveTo>
                    <a:pt x="0" y="25"/>
                  </a:moveTo>
                  <a:lnTo>
                    <a:pt x="11" y="115"/>
                  </a:lnTo>
                  <a:lnTo>
                    <a:pt x="31" y="0"/>
                  </a:lnTo>
                  <a:lnTo>
                    <a:pt x="0" y="2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35" name="Freeform 256">
              <a:extLst>
                <a:ext uri="{FF2B5EF4-FFF2-40B4-BE49-F238E27FC236}">
                  <a16:creationId xmlns:a16="http://schemas.microsoft.com/office/drawing/2014/main" id="{AE61F726-49ED-4B0E-B38C-66236B378708}"/>
                </a:ext>
              </a:extLst>
            </p:cNvPr>
            <p:cNvSpPr>
              <a:spLocks/>
            </p:cNvSpPr>
            <p:nvPr/>
          </p:nvSpPr>
          <p:spPr bwMode="auto">
            <a:xfrm>
              <a:off x="5428699" y="2199858"/>
              <a:ext cx="1565108" cy="873557"/>
            </a:xfrm>
            <a:custGeom>
              <a:avLst/>
              <a:gdLst>
                <a:gd name="T0" fmla="*/ 6 w 3259"/>
                <a:gd name="T1" fmla="*/ 5 h 1930"/>
                <a:gd name="T2" fmla="*/ 9 w 3259"/>
                <a:gd name="T3" fmla="*/ 5 h 1930"/>
                <a:gd name="T4" fmla="*/ 13 w 3259"/>
                <a:gd name="T5" fmla="*/ 5 h 1930"/>
                <a:gd name="T6" fmla="*/ 21 w 3259"/>
                <a:gd name="T7" fmla="*/ 5 h 1930"/>
                <a:gd name="T8" fmla="*/ 23 w 3259"/>
                <a:gd name="T9" fmla="*/ 7 h 1930"/>
                <a:gd name="T10" fmla="*/ 30 w 3259"/>
                <a:gd name="T11" fmla="*/ 9 h 1930"/>
                <a:gd name="T12" fmla="*/ 29 w 3259"/>
                <a:gd name="T13" fmla="*/ 7 h 1930"/>
                <a:gd name="T14" fmla="*/ 34 w 3259"/>
                <a:gd name="T15" fmla="*/ 8 h 1930"/>
                <a:gd name="T16" fmla="*/ 39 w 3259"/>
                <a:gd name="T17" fmla="*/ 7 h 1930"/>
                <a:gd name="T18" fmla="*/ 39 w 3259"/>
                <a:gd name="T19" fmla="*/ 7 h 1930"/>
                <a:gd name="T20" fmla="*/ 40 w 3259"/>
                <a:gd name="T21" fmla="*/ 7 h 1930"/>
                <a:gd name="T22" fmla="*/ 42 w 3259"/>
                <a:gd name="T23" fmla="*/ 5 h 1930"/>
                <a:gd name="T24" fmla="*/ 40 w 3259"/>
                <a:gd name="T25" fmla="*/ 0 h 1930"/>
                <a:gd name="T26" fmla="*/ 43 w 3259"/>
                <a:gd name="T27" fmla="*/ 3 h 1930"/>
                <a:gd name="T28" fmla="*/ 44 w 3259"/>
                <a:gd name="T29" fmla="*/ 5 h 1930"/>
                <a:gd name="T30" fmla="*/ 47 w 3259"/>
                <a:gd name="T31" fmla="*/ 7 h 1930"/>
                <a:gd name="T32" fmla="*/ 49 w 3259"/>
                <a:gd name="T33" fmla="*/ 6 h 1930"/>
                <a:gd name="T34" fmla="*/ 53 w 3259"/>
                <a:gd name="T35" fmla="*/ 5 h 1930"/>
                <a:gd name="T36" fmla="*/ 53 w 3259"/>
                <a:gd name="T37" fmla="*/ 9 h 1930"/>
                <a:gd name="T38" fmla="*/ 48 w 3259"/>
                <a:gd name="T39" fmla="*/ 10 h 1930"/>
                <a:gd name="T40" fmla="*/ 46 w 3259"/>
                <a:gd name="T41" fmla="*/ 12 h 1930"/>
                <a:gd name="T42" fmla="*/ 44 w 3259"/>
                <a:gd name="T43" fmla="*/ 15 h 1930"/>
                <a:gd name="T44" fmla="*/ 43 w 3259"/>
                <a:gd name="T45" fmla="*/ 16 h 1930"/>
                <a:gd name="T46" fmla="*/ 41 w 3259"/>
                <a:gd name="T47" fmla="*/ 18 h 1930"/>
                <a:gd name="T48" fmla="*/ 43 w 3259"/>
                <a:gd name="T49" fmla="*/ 24 h 1930"/>
                <a:gd name="T50" fmla="*/ 49 w 3259"/>
                <a:gd name="T51" fmla="*/ 28 h 1930"/>
                <a:gd name="T52" fmla="*/ 52 w 3259"/>
                <a:gd name="T53" fmla="*/ 31 h 1930"/>
                <a:gd name="T54" fmla="*/ 54 w 3259"/>
                <a:gd name="T55" fmla="*/ 33 h 1930"/>
                <a:gd name="T56" fmla="*/ 57 w 3259"/>
                <a:gd name="T57" fmla="*/ 26 h 1930"/>
                <a:gd name="T58" fmla="*/ 56 w 3259"/>
                <a:gd name="T59" fmla="*/ 21 h 1930"/>
                <a:gd name="T60" fmla="*/ 56 w 3259"/>
                <a:gd name="T61" fmla="*/ 18 h 1930"/>
                <a:gd name="T62" fmla="*/ 59 w 3259"/>
                <a:gd name="T63" fmla="*/ 16 h 1930"/>
                <a:gd name="T64" fmla="*/ 63 w 3259"/>
                <a:gd name="T65" fmla="*/ 20 h 1930"/>
                <a:gd name="T66" fmla="*/ 62 w 3259"/>
                <a:gd name="T67" fmla="*/ 22 h 1930"/>
                <a:gd name="T68" fmla="*/ 65 w 3259"/>
                <a:gd name="T69" fmla="*/ 22 h 1930"/>
                <a:gd name="T70" fmla="*/ 67 w 3259"/>
                <a:gd name="T71" fmla="*/ 21 h 1930"/>
                <a:gd name="T72" fmla="*/ 68 w 3259"/>
                <a:gd name="T73" fmla="*/ 22 h 1930"/>
                <a:gd name="T74" fmla="*/ 69 w 3259"/>
                <a:gd name="T75" fmla="*/ 22 h 1930"/>
                <a:gd name="T76" fmla="*/ 70 w 3259"/>
                <a:gd name="T77" fmla="*/ 24 h 1930"/>
                <a:gd name="T78" fmla="*/ 70 w 3259"/>
                <a:gd name="T79" fmla="*/ 26 h 1930"/>
                <a:gd name="T80" fmla="*/ 74 w 3259"/>
                <a:gd name="T81" fmla="*/ 28 h 1930"/>
                <a:gd name="T82" fmla="*/ 74 w 3259"/>
                <a:gd name="T83" fmla="*/ 30 h 1930"/>
                <a:gd name="T84" fmla="*/ 76 w 3259"/>
                <a:gd name="T85" fmla="*/ 31 h 1930"/>
                <a:gd name="T86" fmla="*/ 62 w 3259"/>
                <a:gd name="T87" fmla="*/ 38 h 1930"/>
                <a:gd name="T88" fmla="*/ 66 w 3259"/>
                <a:gd name="T89" fmla="*/ 37 h 1930"/>
                <a:gd name="T90" fmla="*/ 70 w 3259"/>
                <a:gd name="T91" fmla="*/ 40 h 1930"/>
                <a:gd name="T92" fmla="*/ 71 w 3259"/>
                <a:gd name="T93" fmla="*/ 40 h 1930"/>
                <a:gd name="T94" fmla="*/ 69 w 3259"/>
                <a:gd name="T95" fmla="*/ 40 h 1930"/>
                <a:gd name="T96" fmla="*/ 65 w 3259"/>
                <a:gd name="T97" fmla="*/ 40 h 1930"/>
                <a:gd name="T98" fmla="*/ 58 w 3259"/>
                <a:gd name="T99" fmla="*/ 41 h 1930"/>
                <a:gd name="T100" fmla="*/ 55 w 3259"/>
                <a:gd name="T101" fmla="*/ 43 h 1930"/>
                <a:gd name="T102" fmla="*/ 52 w 3259"/>
                <a:gd name="T103" fmla="*/ 43 h 1930"/>
                <a:gd name="T104" fmla="*/ 54 w 3259"/>
                <a:gd name="T105" fmla="*/ 41 h 1930"/>
                <a:gd name="T106" fmla="*/ 50 w 3259"/>
                <a:gd name="T107" fmla="*/ 37 h 1930"/>
                <a:gd name="T108" fmla="*/ 48 w 3259"/>
                <a:gd name="T109" fmla="*/ 36 h 1930"/>
                <a:gd name="T110" fmla="*/ 41 w 3259"/>
                <a:gd name="T111" fmla="*/ 35 h 1930"/>
                <a:gd name="T112" fmla="*/ 15 w 3259"/>
                <a:gd name="T113" fmla="*/ 34 h 1930"/>
                <a:gd name="T114" fmla="*/ 11 w 3259"/>
                <a:gd name="T115" fmla="*/ 31 h 1930"/>
                <a:gd name="T116" fmla="*/ 10 w 3259"/>
                <a:gd name="T117" fmla="*/ 26 h 1930"/>
                <a:gd name="T118" fmla="*/ 3 w 3259"/>
                <a:gd name="T119" fmla="*/ 21 h 1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59"/>
                <a:gd name="T181" fmla="*/ 0 h 1930"/>
                <a:gd name="T182" fmla="*/ 3259 w 3259"/>
                <a:gd name="T183" fmla="*/ 1930 h 1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59" h="1930">
                  <a:moveTo>
                    <a:pt x="0" y="855"/>
                  </a:moveTo>
                  <a:lnTo>
                    <a:pt x="0" y="178"/>
                  </a:lnTo>
                  <a:lnTo>
                    <a:pt x="260" y="266"/>
                  </a:lnTo>
                  <a:lnTo>
                    <a:pt x="243" y="231"/>
                  </a:lnTo>
                  <a:lnTo>
                    <a:pt x="271" y="210"/>
                  </a:lnTo>
                  <a:lnTo>
                    <a:pt x="432" y="135"/>
                  </a:lnTo>
                  <a:lnTo>
                    <a:pt x="308" y="226"/>
                  </a:lnTo>
                  <a:lnTo>
                    <a:pt x="377" y="200"/>
                  </a:lnTo>
                  <a:lnTo>
                    <a:pt x="377" y="218"/>
                  </a:lnTo>
                  <a:lnTo>
                    <a:pt x="511" y="137"/>
                  </a:lnTo>
                  <a:lnTo>
                    <a:pt x="493" y="111"/>
                  </a:lnTo>
                  <a:lnTo>
                    <a:pt x="580" y="207"/>
                  </a:lnTo>
                  <a:lnTo>
                    <a:pt x="636" y="151"/>
                  </a:lnTo>
                  <a:lnTo>
                    <a:pt x="630" y="207"/>
                  </a:lnTo>
                  <a:lnTo>
                    <a:pt x="699" y="168"/>
                  </a:lnTo>
                  <a:lnTo>
                    <a:pt x="891" y="235"/>
                  </a:lnTo>
                  <a:lnTo>
                    <a:pt x="981" y="234"/>
                  </a:lnTo>
                  <a:lnTo>
                    <a:pt x="1029" y="275"/>
                  </a:lnTo>
                  <a:lnTo>
                    <a:pt x="972" y="310"/>
                  </a:lnTo>
                  <a:lnTo>
                    <a:pt x="1006" y="323"/>
                  </a:lnTo>
                  <a:lnTo>
                    <a:pt x="1181" y="306"/>
                  </a:lnTo>
                  <a:lnTo>
                    <a:pt x="1255" y="364"/>
                  </a:lnTo>
                  <a:lnTo>
                    <a:pt x="1268" y="402"/>
                  </a:lnTo>
                  <a:lnTo>
                    <a:pt x="1286" y="376"/>
                  </a:lnTo>
                  <a:lnTo>
                    <a:pt x="1255" y="323"/>
                  </a:lnTo>
                  <a:lnTo>
                    <a:pt x="1339" y="260"/>
                  </a:lnTo>
                  <a:lnTo>
                    <a:pt x="1256" y="300"/>
                  </a:lnTo>
                  <a:lnTo>
                    <a:pt x="1231" y="281"/>
                  </a:lnTo>
                  <a:lnTo>
                    <a:pt x="1330" y="234"/>
                  </a:lnTo>
                  <a:lnTo>
                    <a:pt x="1383" y="302"/>
                  </a:lnTo>
                  <a:lnTo>
                    <a:pt x="1441" y="300"/>
                  </a:lnTo>
                  <a:lnTo>
                    <a:pt x="1474" y="331"/>
                  </a:lnTo>
                  <a:lnTo>
                    <a:pt x="1628" y="323"/>
                  </a:lnTo>
                  <a:lnTo>
                    <a:pt x="1622" y="302"/>
                  </a:lnTo>
                  <a:lnTo>
                    <a:pt x="1668" y="342"/>
                  </a:lnTo>
                  <a:lnTo>
                    <a:pt x="1674" y="310"/>
                  </a:lnTo>
                  <a:lnTo>
                    <a:pt x="1639" y="321"/>
                  </a:lnTo>
                  <a:lnTo>
                    <a:pt x="1614" y="279"/>
                  </a:lnTo>
                  <a:lnTo>
                    <a:pt x="1672" y="275"/>
                  </a:lnTo>
                  <a:lnTo>
                    <a:pt x="1691" y="306"/>
                  </a:lnTo>
                  <a:lnTo>
                    <a:pt x="1714" y="296"/>
                  </a:lnTo>
                  <a:lnTo>
                    <a:pt x="1706" y="345"/>
                  </a:lnTo>
                  <a:lnTo>
                    <a:pt x="1746" y="369"/>
                  </a:lnTo>
                  <a:lnTo>
                    <a:pt x="1734" y="302"/>
                  </a:lnTo>
                  <a:lnTo>
                    <a:pt x="1810" y="262"/>
                  </a:lnTo>
                  <a:lnTo>
                    <a:pt x="1790" y="231"/>
                  </a:lnTo>
                  <a:lnTo>
                    <a:pt x="1768" y="253"/>
                  </a:lnTo>
                  <a:lnTo>
                    <a:pt x="1808" y="196"/>
                  </a:lnTo>
                  <a:lnTo>
                    <a:pt x="1696" y="154"/>
                  </a:lnTo>
                  <a:lnTo>
                    <a:pt x="1707" y="55"/>
                  </a:lnTo>
                  <a:lnTo>
                    <a:pt x="1734" y="57"/>
                  </a:lnTo>
                  <a:lnTo>
                    <a:pt x="1752" y="0"/>
                  </a:lnTo>
                  <a:lnTo>
                    <a:pt x="1832" y="55"/>
                  </a:lnTo>
                  <a:lnTo>
                    <a:pt x="1834" y="92"/>
                  </a:lnTo>
                  <a:lnTo>
                    <a:pt x="1891" y="143"/>
                  </a:lnTo>
                  <a:lnTo>
                    <a:pt x="1853" y="142"/>
                  </a:lnTo>
                  <a:lnTo>
                    <a:pt x="1869" y="160"/>
                  </a:lnTo>
                  <a:lnTo>
                    <a:pt x="1847" y="181"/>
                  </a:lnTo>
                  <a:lnTo>
                    <a:pt x="1913" y="196"/>
                  </a:lnTo>
                  <a:lnTo>
                    <a:pt x="1896" y="207"/>
                  </a:lnTo>
                  <a:lnTo>
                    <a:pt x="1935" y="291"/>
                  </a:lnTo>
                  <a:lnTo>
                    <a:pt x="1971" y="216"/>
                  </a:lnTo>
                  <a:lnTo>
                    <a:pt x="2017" y="243"/>
                  </a:lnTo>
                  <a:lnTo>
                    <a:pt x="2029" y="295"/>
                  </a:lnTo>
                  <a:lnTo>
                    <a:pt x="2007" y="310"/>
                  </a:lnTo>
                  <a:lnTo>
                    <a:pt x="2051" y="369"/>
                  </a:lnTo>
                  <a:lnTo>
                    <a:pt x="2077" y="356"/>
                  </a:lnTo>
                  <a:lnTo>
                    <a:pt x="2112" y="261"/>
                  </a:lnTo>
                  <a:lnTo>
                    <a:pt x="2152" y="252"/>
                  </a:lnTo>
                  <a:lnTo>
                    <a:pt x="2122" y="172"/>
                  </a:lnTo>
                  <a:lnTo>
                    <a:pt x="2229" y="180"/>
                  </a:lnTo>
                  <a:lnTo>
                    <a:pt x="2276" y="226"/>
                  </a:lnTo>
                  <a:lnTo>
                    <a:pt x="2258" y="249"/>
                  </a:lnTo>
                  <a:lnTo>
                    <a:pt x="2280" y="261"/>
                  </a:lnTo>
                  <a:lnTo>
                    <a:pt x="2230" y="276"/>
                  </a:lnTo>
                  <a:lnTo>
                    <a:pt x="2274" y="379"/>
                  </a:lnTo>
                  <a:lnTo>
                    <a:pt x="2203" y="431"/>
                  </a:lnTo>
                  <a:lnTo>
                    <a:pt x="2176" y="408"/>
                  </a:lnTo>
                  <a:lnTo>
                    <a:pt x="2186" y="444"/>
                  </a:lnTo>
                  <a:lnTo>
                    <a:pt x="2078" y="419"/>
                  </a:lnTo>
                  <a:lnTo>
                    <a:pt x="2101" y="453"/>
                  </a:lnTo>
                  <a:lnTo>
                    <a:pt x="2060" y="504"/>
                  </a:lnTo>
                  <a:lnTo>
                    <a:pt x="1945" y="464"/>
                  </a:lnTo>
                  <a:lnTo>
                    <a:pt x="1987" y="507"/>
                  </a:lnTo>
                  <a:lnTo>
                    <a:pt x="2067" y="515"/>
                  </a:lnTo>
                  <a:lnTo>
                    <a:pt x="2012" y="599"/>
                  </a:lnTo>
                  <a:lnTo>
                    <a:pt x="1953" y="595"/>
                  </a:lnTo>
                  <a:lnTo>
                    <a:pt x="1924" y="640"/>
                  </a:lnTo>
                  <a:lnTo>
                    <a:pt x="1818" y="603"/>
                  </a:lnTo>
                  <a:lnTo>
                    <a:pt x="1913" y="640"/>
                  </a:lnTo>
                  <a:lnTo>
                    <a:pt x="1928" y="675"/>
                  </a:lnTo>
                  <a:lnTo>
                    <a:pt x="1853" y="688"/>
                  </a:lnTo>
                  <a:lnTo>
                    <a:pt x="1869" y="698"/>
                  </a:lnTo>
                  <a:lnTo>
                    <a:pt x="1848" y="701"/>
                  </a:lnTo>
                  <a:lnTo>
                    <a:pt x="1848" y="736"/>
                  </a:lnTo>
                  <a:lnTo>
                    <a:pt x="1769" y="783"/>
                  </a:lnTo>
                  <a:lnTo>
                    <a:pt x="1757" y="937"/>
                  </a:lnTo>
                  <a:lnTo>
                    <a:pt x="1785" y="973"/>
                  </a:lnTo>
                  <a:lnTo>
                    <a:pt x="1826" y="952"/>
                  </a:lnTo>
                  <a:lnTo>
                    <a:pt x="1846" y="1070"/>
                  </a:lnTo>
                  <a:lnTo>
                    <a:pt x="1905" y="1047"/>
                  </a:lnTo>
                  <a:lnTo>
                    <a:pt x="1978" y="1079"/>
                  </a:lnTo>
                  <a:lnTo>
                    <a:pt x="2123" y="1166"/>
                  </a:lnTo>
                  <a:lnTo>
                    <a:pt x="2112" y="1200"/>
                  </a:lnTo>
                  <a:lnTo>
                    <a:pt x="2128" y="1175"/>
                  </a:lnTo>
                  <a:lnTo>
                    <a:pt x="2238" y="1184"/>
                  </a:lnTo>
                  <a:lnTo>
                    <a:pt x="2238" y="1311"/>
                  </a:lnTo>
                  <a:lnTo>
                    <a:pt x="2271" y="1355"/>
                  </a:lnTo>
                  <a:lnTo>
                    <a:pt x="2248" y="1365"/>
                  </a:lnTo>
                  <a:lnTo>
                    <a:pt x="2302" y="1388"/>
                  </a:lnTo>
                  <a:lnTo>
                    <a:pt x="2287" y="1428"/>
                  </a:lnTo>
                  <a:lnTo>
                    <a:pt x="2341" y="1426"/>
                  </a:lnTo>
                  <a:lnTo>
                    <a:pt x="2412" y="1358"/>
                  </a:lnTo>
                  <a:lnTo>
                    <a:pt x="2379" y="1342"/>
                  </a:lnTo>
                  <a:lnTo>
                    <a:pt x="2341" y="1219"/>
                  </a:lnTo>
                  <a:lnTo>
                    <a:pt x="2474" y="1112"/>
                  </a:lnTo>
                  <a:lnTo>
                    <a:pt x="2456" y="1112"/>
                  </a:lnTo>
                  <a:lnTo>
                    <a:pt x="2424" y="985"/>
                  </a:lnTo>
                  <a:lnTo>
                    <a:pt x="2375" y="952"/>
                  </a:lnTo>
                  <a:lnTo>
                    <a:pt x="2440" y="899"/>
                  </a:lnTo>
                  <a:lnTo>
                    <a:pt x="2418" y="871"/>
                  </a:lnTo>
                  <a:lnTo>
                    <a:pt x="2426" y="825"/>
                  </a:lnTo>
                  <a:lnTo>
                    <a:pt x="2401" y="818"/>
                  </a:lnTo>
                  <a:lnTo>
                    <a:pt x="2426" y="772"/>
                  </a:lnTo>
                  <a:lnTo>
                    <a:pt x="2397" y="741"/>
                  </a:lnTo>
                  <a:lnTo>
                    <a:pt x="2416" y="702"/>
                  </a:lnTo>
                  <a:lnTo>
                    <a:pt x="2516" y="729"/>
                  </a:lnTo>
                  <a:lnTo>
                    <a:pt x="2563" y="706"/>
                  </a:lnTo>
                  <a:lnTo>
                    <a:pt x="2652" y="772"/>
                  </a:lnTo>
                  <a:lnTo>
                    <a:pt x="2652" y="799"/>
                  </a:lnTo>
                  <a:lnTo>
                    <a:pt x="2726" y="803"/>
                  </a:lnTo>
                  <a:lnTo>
                    <a:pt x="2733" y="867"/>
                  </a:lnTo>
                  <a:lnTo>
                    <a:pt x="2666" y="870"/>
                  </a:lnTo>
                  <a:lnTo>
                    <a:pt x="2724" y="881"/>
                  </a:lnTo>
                  <a:lnTo>
                    <a:pt x="2743" y="918"/>
                  </a:lnTo>
                  <a:lnTo>
                    <a:pt x="2681" y="974"/>
                  </a:lnTo>
                  <a:lnTo>
                    <a:pt x="2770" y="947"/>
                  </a:lnTo>
                  <a:lnTo>
                    <a:pt x="2775" y="994"/>
                  </a:lnTo>
                  <a:lnTo>
                    <a:pt x="2736" y="1013"/>
                  </a:lnTo>
                  <a:lnTo>
                    <a:pt x="2792" y="964"/>
                  </a:lnTo>
                  <a:lnTo>
                    <a:pt x="2797" y="996"/>
                  </a:lnTo>
                  <a:lnTo>
                    <a:pt x="2849" y="950"/>
                  </a:lnTo>
                  <a:lnTo>
                    <a:pt x="2860" y="974"/>
                  </a:lnTo>
                  <a:lnTo>
                    <a:pt x="2894" y="906"/>
                  </a:lnTo>
                  <a:lnTo>
                    <a:pt x="2880" y="893"/>
                  </a:lnTo>
                  <a:lnTo>
                    <a:pt x="2922" y="855"/>
                  </a:lnTo>
                  <a:lnTo>
                    <a:pt x="2969" y="927"/>
                  </a:lnTo>
                  <a:lnTo>
                    <a:pt x="2928" y="943"/>
                  </a:lnTo>
                  <a:lnTo>
                    <a:pt x="2974" y="935"/>
                  </a:lnTo>
                  <a:lnTo>
                    <a:pt x="2989" y="963"/>
                  </a:lnTo>
                  <a:lnTo>
                    <a:pt x="2959" y="973"/>
                  </a:lnTo>
                  <a:lnTo>
                    <a:pt x="2997" y="978"/>
                  </a:lnTo>
                  <a:lnTo>
                    <a:pt x="2974" y="998"/>
                  </a:lnTo>
                  <a:lnTo>
                    <a:pt x="2998" y="994"/>
                  </a:lnTo>
                  <a:lnTo>
                    <a:pt x="3019" y="1024"/>
                  </a:lnTo>
                  <a:lnTo>
                    <a:pt x="3006" y="1040"/>
                  </a:lnTo>
                  <a:lnTo>
                    <a:pt x="3042" y="1066"/>
                  </a:lnTo>
                  <a:lnTo>
                    <a:pt x="2983" y="1092"/>
                  </a:lnTo>
                  <a:lnTo>
                    <a:pt x="3025" y="1092"/>
                  </a:lnTo>
                  <a:lnTo>
                    <a:pt x="3017" y="1116"/>
                  </a:lnTo>
                  <a:lnTo>
                    <a:pt x="3082" y="1140"/>
                  </a:lnTo>
                  <a:lnTo>
                    <a:pt x="3104" y="1198"/>
                  </a:lnTo>
                  <a:lnTo>
                    <a:pt x="3130" y="1177"/>
                  </a:lnTo>
                  <a:lnTo>
                    <a:pt x="3193" y="1216"/>
                  </a:lnTo>
                  <a:lnTo>
                    <a:pt x="3053" y="1267"/>
                  </a:lnTo>
                  <a:lnTo>
                    <a:pt x="3082" y="1296"/>
                  </a:lnTo>
                  <a:lnTo>
                    <a:pt x="3199" y="1238"/>
                  </a:lnTo>
                  <a:lnTo>
                    <a:pt x="3199" y="1286"/>
                  </a:lnTo>
                  <a:lnTo>
                    <a:pt x="3255" y="1278"/>
                  </a:lnTo>
                  <a:lnTo>
                    <a:pt x="3259" y="1301"/>
                  </a:lnTo>
                  <a:lnTo>
                    <a:pt x="3235" y="1301"/>
                  </a:lnTo>
                  <a:lnTo>
                    <a:pt x="3259" y="1361"/>
                  </a:lnTo>
                  <a:lnTo>
                    <a:pt x="3092" y="1473"/>
                  </a:lnTo>
                  <a:lnTo>
                    <a:pt x="2857" y="1473"/>
                  </a:lnTo>
                  <a:lnTo>
                    <a:pt x="2754" y="1551"/>
                  </a:lnTo>
                  <a:lnTo>
                    <a:pt x="2671" y="1665"/>
                  </a:lnTo>
                  <a:lnTo>
                    <a:pt x="2754" y="1577"/>
                  </a:lnTo>
                  <a:lnTo>
                    <a:pt x="2882" y="1528"/>
                  </a:lnTo>
                  <a:lnTo>
                    <a:pt x="2928" y="1566"/>
                  </a:lnTo>
                  <a:lnTo>
                    <a:pt x="2844" y="1599"/>
                  </a:lnTo>
                  <a:lnTo>
                    <a:pt x="2914" y="1614"/>
                  </a:lnTo>
                  <a:lnTo>
                    <a:pt x="2894" y="1649"/>
                  </a:lnTo>
                  <a:lnTo>
                    <a:pt x="2945" y="1714"/>
                  </a:lnTo>
                  <a:lnTo>
                    <a:pt x="3046" y="1737"/>
                  </a:lnTo>
                  <a:lnTo>
                    <a:pt x="3076" y="1656"/>
                  </a:lnTo>
                  <a:lnTo>
                    <a:pt x="3076" y="1707"/>
                  </a:lnTo>
                  <a:lnTo>
                    <a:pt x="3098" y="1700"/>
                  </a:lnTo>
                  <a:lnTo>
                    <a:pt x="3052" y="1750"/>
                  </a:lnTo>
                  <a:lnTo>
                    <a:pt x="2934" y="1785"/>
                  </a:lnTo>
                  <a:lnTo>
                    <a:pt x="2890" y="1848"/>
                  </a:lnTo>
                  <a:lnTo>
                    <a:pt x="2860" y="1794"/>
                  </a:lnTo>
                  <a:lnTo>
                    <a:pt x="2973" y="1746"/>
                  </a:lnTo>
                  <a:lnTo>
                    <a:pt x="2914" y="1749"/>
                  </a:lnTo>
                  <a:lnTo>
                    <a:pt x="2922" y="1714"/>
                  </a:lnTo>
                  <a:lnTo>
                    <a:pt x="2826" y="1753"/>
                  </a:lnTo>
                  <a:lnTo>
                    <a:pt x="2797" y="1729"/>
                  </a:lnTo>
                  <a:lnTo>
                    <a:pt x="2797" y="1656"/>
                  </a:lnTo>
                  <a:lnTo>
                    <a:pt x="2735" y="1634"/>
                  </a:lnTo>
                  <a:lnTo>
                    <a:pt x="2687" y="1750"/>
                  </a:lnTo>
                  <a:lnTo>
                    <a:pt x="2493" y="1794"/>
                  </a:lnTo>
                  <a:lnTo>
                    <a:pt x="2358" y="1838"/>
                  </a:lnTo>
                  <a:lnTo>
                    <a:pt x="2339" y="1860"/>
                  </a:lnTo>
                  <a:lnTo>
                    <a:pt x="2366" y="1865"/>
                  </a:lnTo>
                  <a:lnTo>
                    <a:pt x="2373" y="1883"/>
                  </a:lnTo>
                  <a:lnTo>
                    <a:pt x="2210" y="1930"/>
                  </a:lnTo>
                  <a:lnTo>
                    <a:pt x="2218" y="1907"/>
                  </a:lnTo>
                  <a:lnTo>
                    <a:pt x="2230" y="1892"/>
                  </a:lnTo>
                  <a:lnTo>
                    <a:pt x="2237" y="1871"/>
                  </a:lnTo>
                  <a:lnTo>
                    <a:pt x="2263" y="1853"/>
                  </a:lnTo>
                  <a:lnTo>
                    <a:pt x="2265" y="1750"/>
                  </a:lnTo>
                  <a:lnTo>
                    <a:pt x="2296" y="1785"/>
                  </a:lnTo>
                  <a:lnTo>
                    <a:pt x="2342" y="1772"/>
                  </a:lnTo>
                  <a:lnTo>
                    <a:pt x="2300" y="1714"/>
                  </a:lnTo>
                  <a:lnTo>
                    <a:pt x="2162" y="1684"/>
                  </a:lnTo>
                  <a:lnTo>
                    <a:pt x="2155" y="1684"/>
                  </a:lnTo>
                  <a:lnTo>
                    <a:pt x="2139" y="1602"/>
                  </a:lnTo>
                  <a:lnTo>
                    <a:pt x="2112" y="1607"/>
                  </a:lnTo>
                  <a:lnTo>
                    <a:pt x="2088" y="1560"/>
                  </a:lnTo>
                  <a:lnTo>
                    <a:pt x="2060" y="1557"/>
                  </a:lnTo>
                  <a:lnTo>
                    <a:pt x="2060" y="1584"/>
                  </a:lnTo>
                  <a:lnTo>
                    <a:pt x="2020" y="1545"/>
                  </a:lnTo>
                  <a:lnTo>
                    <a:pt x="1956" y="1602"/>
                  </a:lnTo>
                  <a:lnTo>
                    <a:pt x="1773" y="1560"/>
                  </a:lnTo>
                  <a:lnTo>
                    <a:pt x="1753" y="1520"/>
                  </a:lnTo>
                  <a:lnTo>
                    <a:pt x="1752" y="1546"/>
                  </a:lnTo>
                  <a:lnTo>
                    <a:pt x="698" y="1546"/>
                  </a:lnTo>
                  <a:lnTo>
                    <a:pt x="682" y="1501"/>
                  </a:lnTo>
                  <a:lnTo>
                    <a:pt x="626" y="1488"/>
                  </a:lnTo>
                  <a:lnTo>
                    <a:pt x="629" y="1459"/>
                  </a:lnTo>
                  <a:lnTo>
                    <a:pt x="511" y="1422"/>
                  </a:lnTo>
                  <a:lnTo>
                    <a:pt x="525" y="1400"/>
                  </a:lnTo>
                  <a:lnTo>
                    <a:pt x="496" y="1346"/>
                  </a:lnTo>
                  <a:lnTo>
                    <a:pt x="466" y="1342"/>
                  </a:lnTo>
                  <a:lnTo>
                    <a:pt x="403" y="1225"/>
                  </a:lnTo>
                  <a:lnTo>
                    <a:pt x="415" y="1189"/>
                  </a:lnTo>
                  <a:lnTo>
                    <a:pt x="418" y="1127"/>
                  </a:lnTo>
                  <a:lnTo>
                    <a:pt x="347" y="1092"/>
                  </a:lnTo>
                  <a:lnTo>
                    <a:pt x="210" y="887"/>
                  </a:lnTo>
                  <a:lnTo>
                    <a:pt x="135" y="945"/>
                  </a:lnTo>
                  <a:lnTo>
                    <a:pt x="112" y="917"/>
                  </a:lnTo>
                  <a:lnTo>
                    <a:pt x="107" y="912"/>
                  </a:lnTo>
                  <a:lnTo>
                    <a:pt x="72" y="855"/>
                  </a:lnTo>
                  <a:lnTo>
                    <a:pt x="0" y="85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36" name="Freeform 257">
              <a:extLst>
                <a:ext uri="{FF2B5EF4-FFF2-40B4-BE49-F238E27FC236}">
                  <a16:creationId xmlns:a16="http://schemas.microsoft.com/office/drawing/2014/main" id="{36F41754-6D80-44CB-B5F2-476E68E67B34}"/>
                </a:ext>
              </a:extLst>
            </p:cNvPr>
            <p:cNvSpPr>
              <a:spLocks/>
            </p:cNvSpPr>
            <p:nvPr/>
          </p:nvSpPr>
          <p:spPr bwMode="auto">
            <a:xfrm>
              <a:off x="5662875" y="2853832"/>
              <a:ext cx="90975" cy="57282"/>
            </a:xfrm>
            <a:custGeom>
              <a:avLst/>
              <a:gdLst>
                <a:gd name="T0" fmla="*/ 0 w 191"/>
                <a:gd name="T1" fmla="*/ 0 h 128"/>
                <a:gd name="T2" fmla="*/ 2 w 191"/>
                <a:gd name="T3" fmla="*/ 1 h 128"/>
                <a:gd name="T4" fmla="*/ 4 w 191"/>
                <a:gd name="T5" fmla="*/ 3 h 128"/>
                <a:gd name="T6" fmla="*/ 3 w 191"/>
                <a:gd name="T7" fmla="*/ 3 h 128"/>
                <a:gd name="T8" fmla="*/ 0 w 191"/>
                <a:gd name="T9" fmla="*/ 0 h 128"/>
                <a:gd name="T10" fmla="*/ 0 60000 65536"/>
                <a:gd name="T11" fmla="*/ 0 60000 65536"/>
                <a:gd name="T12" fmla="*/ 0 60000 65536"/>
                <a:gd name="T13" fmla="*/ 0 60000 65536"/>
                <a:gd name="T14" fmla="*/ 0 60000 65536"/>
                <a:gd name="T15" fmla="*/ 0 w 191"/>
                <a:gd name="T16" fmla="*/ 0 h 128"/>
                <a:gd name="T17" fmla="*/ 191 w 191"/>
                <a:gd name="T18" fmla="*/ 128 h 128"/>
              </a:gdLst>
              <a:ahLst/>
              <a:cxnLst>
                <a:cxn ang="T10">
                  <a:pos x="T0" y="T1"/>
                </a:cxn>
                <a:cxn ang="T11">
                  <a:pos x="T2" y="T3"/>
                </a:cxn>
                <a:cxn ang="T12">
                  <a:pos x="T4" y="T5"/>
                </a:cxn>
                <a:cxn ang="T13">
                  <a:pos x="T6" y="T7"/>
                </a:cxn>
                <a:cxn ang="T14">
                  <a:pos x="T8" y="T9"/>
                </a:cxn>
              </a:cxnLst>
              <a:rect l="T15" t="T16" r="T17" b="T18"/>
              <a:pathLst>
                <a:path w="191" h="128">
                  <a:moveTo>
                    <a:pt x="0" y="0"/>
                  </a:moveTo>
                  <a:lnTo>
                    <a:pt x="103" y="27"/>
                  </a:lnTo>
                  <a:lnTo>
                    <a:pt x="191" y="128"/>
                  </a:lnTo>
                  <a:lnTo>
                    <a:pt x="140" y="109"/>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39" name="Freeform 258">
              <a:extLst>
                <a:ext uri="{FF2B5EF4-FFF2-40B4-BE49-F238E27FC236}">
                  <a16:creationId xmlns:a16="http://schemas.microsoft.com/office/drawing/2014/main" id="{D86CF023-98B8-4617-B4E4-4F6E34EE6821}"/>
                </a:ext>
              </a:extLst>
            </p:cNvPr>
            <p:cNvSpPr>
              <a:spLocks/>
            </p:cNvSpPr>
            <p:nvPr/>
          </p:nvSpPr>
          <p:spPr bwMode="auto">
            <a:xfrm>
              <a:off x="5704993" y="2098022"/>
              <a:ext cx="192058" cy="132068"/>
            </a:xfrm>
            <a:custGeom>
              <a:avLst/>
              <a:gdLst>
                <a:gd name="T0" fmla="*/ 0 w 399"/>
                <a:gd name="T1" fmla="*/ 5 h 289"/>
                <a:gd name="T2" fmla="*/ 0 w 399"/>
                <a:gd name="T3" fmla="*/ 4 h 289"/>
                <a:gd name="T4" fmla="*/ 2 w 399"/>
                <a:gd name="T5" fmla="*/ 1 h 289"/>
                <a:gd name="T6" fmla="*/ 1 w 399"/>
                <a:gd name="T7" fmla="*/ 0 h 289"/>
                <a:gd name="T8" fmla="*/ 4 w 399"/>
                <a:gd name="T9" fmla="*/ 0 h 289"/>
                <a:gd name="T10" fmla="*/ 6 w 399"/>
                <a:gd name="T11" fmla="*/ 1 h 289"/>
                <a:gd name="T12" fmla="*/ 7 w 399"/>
                <a:gd name="T13" fmla="*/ 1 h 289"/>
                <a:gd name="T14" fmla="*/ 9 w 399"/>
                <a:gd name="T15" fmla="*/ 2 h 289"/>
                <a:gd name="T16" fmla="*/ 5 w 399"/>
                <a:gd name="T17" fmla="*/ 5 h 289"/>
                <a:gd name="T18" fmla="*/ 5 w 399"/>
                <a:gd name="T19" fmla="*/ 6 h 289"/>
                <a:gd name="T20" fmla="*/ 3 w 399"/>
                <a:gd name="T21" fmla="*/ 7 h 289"/>
                <a:gd name="T22" fmla="*/ 2 w 399"/>
                <a:gd name="T23" fmla="*/ 6 h 289"/>
                <a:gd name="T24" fmla="*/ 0 w 399"/>
                <a:gd name="T25" fmla="*/ 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9"/>
                <a:gd name="T40" fmla="*/ 0 h 289"/>
                <a:gd name="T41" fmla="*/ 399 w 399"/>
                <a:gd name="T42" fmla="*/ 289 h 2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9" h="289">
                  <a:moveTo>
                    <a:pt x="0" y="220"/>
                  </a:moveTo>
                  <a:lnTo>
                    <a:pt x="15" y="182"/>
                  </a:lnTo>
                  <a:lnTo>
                    <a:pt x="76" y="63"/>
                  </a:lnTo>
                  <a:lnTo>
                    <a:pt x="47" y="11"/>
                  </a:lnTo>
                  <a:lnTo>
                    <a:pt x="171" y="0"/>
                  </a:lnTo>
                  <a:lnTo>
                    <a:pt x="257" y="48"/>
                  </a:lnTo>
                  <a:lnTo>
                    <a:pt x="312" y="21"/>
                  </a:lnTo>
                  <a:lnTo>
                    <a:pt x="399" y="88"/>
                  </a:lnTo>
                  <a:lnTo>
                    <a:pt x="217" y="195"/>
                  </a:lnTo>
                  <a:lnTo>
                    <a:pt x="200" y="259"/>
                  </a:lnTo>
                  <a:lnTo>
                    <a:pt x="112" y="289"/>
                  </a:lnTo>
                  <a:lnTo>
                    <a:pt x="70" y="239"/>
                  </a:lnTo>
                  <a:lnTo>
                    <a:pt x="0" y="22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40" name="Freeform 259">
              <a:extLst>
                <a:ext uri="{FF2B5EF4-FFF2-40B4-BE49-F238E27FC236}">
                  <a16:creationId xmlns:a16="http://schemas.microsoft.com/office/drawing/2014/main" id="{2BD64830-313F-4182-985D-A81DB26D46C0}"/>
                </a:ext>
              </a:extLst>
            </p:cNvPr>
            <p:cNvSpPr>
              <a:spLocks/>
            </p:cNvSpPr>
            <p:nvPr/>
          </p:nvSpPr>
          <p:spPr bwMode="auto">
            <a:xfrm>
              <a:off x="5762274" y="1977093"/>
              <a:ext cx="133093" cy="73194"/>
            </a:xfrm>
            <a:custGeom>
              <a:avLst/>
              <a:gdLst>
                <a:gd name="T0" fmla="*/ 0 w 279"/>
                <a:gd name="T1" fmla="*/ 3 h 161"/>
                <a:gd name="T2" fmla="*/ 1 w 279"/>
                <a:gd name="T3" fmla="*/ 3 h 161"/>
                <a:gd name="T4" fmla="*/ 2 w 279"/>
                <a:gd name="T5" fmla="*/ 3 h 161"/>
                <a:gd name="T6" fmla="*/ 2 w 279"/>
                <a:gd name="T7" fmla="*/ 4 h 161"/>
                <a:gd name="T8" fmla="*/ 3 w 279"/>
                <a:gd name="T9" fmla="*/ 3 h 161"/>
                <a:gd name="T10" fmla="*/ 3 w 279"/>
                <a:gd name="T11" fmla="*/ 3 h 161"/>
                <a:gd name="T12" fmla="*/ 3 w 279"/>
                <a:gd name="T13" fmla="*/ 3 h 161"/>
                <a:gd name="T14" fmla="*/ 4 w 279"/>
                <a:gd name="T15" fmla="*/ 2 h 161"/>
                <a:gd name="T16" fmla="*/ 4 w 279"/>
                <a:gd name="T17" fmla="*/ 1 h 161"/>
                <a:gd name="T18" fmla="*/ 5 w 279"/>
                <a:gd name="T19" fmla="*/ 3 h 161"/>
                <a:gd name="T20" fmla="*/ 6 w 279"/>
                <a:gd name="T21" fmla="*/ 2 h 161"/>
                <a:gd name="T22" fmla="*/ 5 w 279"/>
                <a:gd name="T23" fmla="*/ 1 h 161"/>
                <a:gd name="T24" fmla="*/ 6 w 279"/>
                <a:gd name="T25" fmla="*/ 1 h 161"/>
                <a:gd name="T26" fmla="*/ 5 w 279"/>
                <a:gd name="T27" fmla="*/ 0 h 161"/>
                <a:gd name="T28" fmla="*/ 3 w 279"/>
                <a:gd name="T29" fmla="*/ 1 h 161"/>
                <a:gd name="T30" fmla="*/ 0 w 279"/>
                <a:gd name="T31" fmla="*/ 3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161"/>
                <a:gd name="T50" fmla="*/ 279 w 27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161">
                  <a:moveTo>
                    <a:pt x="0" y="125"/>
                  </a:moveTo>
                  <a:lnTo>
                    <a:pt x="62" y="148"/>
                  </a:lnTo>
                  <a:lnTo>
                    <a:pt x="78" y="122"/>
                  </a:lnTo>
                  <a:lnTo>
                    <a:pt x="93" y="161"/>
                  </a:lnTo>
                  <a:lnTo>
                    <a:pt x="122" y="146"/>
                  </a:lnTo>
                  <a:lnTo>
                    <a:pt x="116" y="108"/>
                  </a:lnTo>
                  <a:lnTo>
                    <a:pt x="147" y="130"/>
                  </a:lnTo>
                  <a:lnTo>
                    <a:pt x="164" y="72"/>
                  </a:lnTo>
                  <a:lnTo>
                    <a:pt x="189" y="67"/>
                  </a:lnTo>
                  <a:lnTo>
                    <a:pt x="198" y="121"/>
                  </a:lnTo>
                  <a:lnTo>
                    <a:pt x="258" y="80"/>
                  </a:lnTo>
                  <a:lnTo>
                    <a:pt x="241" y="33"/>
                  </a:lnTo>
                  <a:lnTo>
                    <a:pt x="279" y="23"/>
                  </a:lnTo>
                  <a:lnTo>
                    <a:pt x="240" y="0"/>
                  </a:lnTo>
                  <a:lnTo>
                    <a:pt x="136" y="23"/>
                  </a:lnTo>
                  <a:lnTo>
                    <a:pt x="0" y="12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41" name="Freeform 260">
              <a:extLst>
                <a:ext uri="{FF2B5EF4-FFF2-40B4-BE49-F238E27FC236}">
                  <a16:creationId xmlns:a16="http://schemas.microsoft.com/office/drawing/2014/main" id="{A1F9A52D-AF74-403E-AE56-18FEC1327925}"/>
                </a:ext>
              </a:extLst>
            </p:cNvPr>
            <p:cNvSpPr>
              <a:spLocks/>
            </p:cNvSpPr>
            <p:nvPr/>
          </p:nvSpPr>
          <p:spPr bwMode="auto">
            <a:xfrm>
              <a:off x="5833032" y="2145758"/>
              <a:ext cx="328521" cy="178212"/>
            </a:xfrm>
            <a:custGeom>
              <a:avLst/>
              <a:gdLst>
                <a:gd name="T0" fmla="*/ 0 w 688"/>
                <a:gd name="T1" fmla="*/ 3 h 394"/>
                <a:gd name="T2" fmla="*/ 1 w 688"/>
                <a:gd name="T3" fmla="*/ 2 h 394"/>
                <a:gd name="T4" fmla="*/ 0 w 688"/>
                <a:gd name="T5" fmla="*/ 2 h 394"/>
                <a:gd name="T6" fmla="*/ 2 w 688"/>
                <a:gd name="T7" fmla="*/ 1 h 394"/>
                <a:gd name="T8" fmla="*/ 4 w 688"/>
                <a:gd name="T9" fmla="*/ 0 h 394"/>
                <a:gd name="T10" fmla="*/ 4 w 688"/>
                <a:gd name="T11" fmla="*/ 1 h 394"/>
                <a:gd name="T12" fmla="*/ 4 w 688"/>
                <a:gd name="T13" fmla="*/ 1 h 394"/>
                <a:gd name="T14" fmla="*/ 5 w 688"/>
                <a:gd name="T15" fmla="*/ 1 h 394"/>
                <a:gd name="T16" fmla="*/ 7 w 688"/>
                <a:gd name="T17" fmla="*/ 1 h 394"/>
                <a:gd name="T18" fmla="*/ 6 w 688"/>
                <a:gd name="T19" fmla="*/ 2 h 394"/>
                <a:gd name="T20" fmla="*/ 8 w 688"/>
                <a:gd name="T21" fmla="*/ 2 h 394"/>
                <a:gd name="T22" fmla="*/ 7 w 688"/>
                <a:gd name="T23" fmla="*/ 1 h 394"/>
                <a:gd name="T24" fmla="*/ 8 w 688"/>
                <a:gd name="T25" fmla="*/ 1 h 394"/>
                <a:gd name="T26" fmla="*/ 9 w 688"/>
                <a:gd name="T27" fmla="*/ 3 h 394"/>
                <a:gd name="T28" fmla="*/ 10 w 688"/>
                <a:gd name="T29" fmla="*/ 3 h 394"/>
                <a:gd name="T30" fmla="*/ 9 w 688"/>
                <a:gd name="T31" fmla="*/ 0 h 394"/>
                <a:gd name="T32" fmla="*/ 10 w 688"/>
                <a:gd name="T33" fmla="*/ 0 h 394"/>
                <a:gd name="T34" fmla="*/ 12 w 688"/>
                <a:gd name="T35" fmla="*/ 1 h 394"/>
                <a:gd name="T36" fmla="*/ 12 w 688"/>
                <a:gd name="T37" fmla="*/ 4 h 394"/>
                <a:gd name="T38" fmla="*/ 16 w 688"/>
                <a:gd name="T39" fmla="*/ 6 h 394"/>
                <a:gd name="T40" fmla="*/ 16 w 688"/>
                <a:gd name="T41" fmla="*/ 7 h 394"/>
                <a:gd name="T42" fmla="*/ 15 w 688"/>
                <a:gd name="T43" fmla="*/ 7 h 394"/>
                <a:gd name="T44" fmla="*/ 14 w 688"/>
                <a:gd name="T45" fmla="*/ 7 h 394"/>
                <a:gd name="T46" fmla="*/ 15 w 688"/>
                <a:gd name="T47" fmla="*/ 8 h 394"/>
                <a:gd name="T48" fmla="*/ 14 w 688"/>
                <a:gd name="T49" fmla="*/ 9 h 394"/>
                <a:gd name="T50" fmla="*/ 12 w 688"/>
                <a:gd name="T51" fmla="*/ 8 h 394"/>
                <a:gd name="T52" fmla="*/ 11 w 688"/>
                <a:gd name="T53" fmla="*/ 7 h 394"/>
                <a:gd name="T54" fmla="*/ 8 w 688"/>
                <a:gd name="T55" fmla="*/ 9 h 394"/>
                <a:gd name="T56" fmla="*/ 5 w 688"/>
                <a:gd name="T57" fmla="*/ 9 h 394"/>
                <a:gd name="T58" fmla="*/ 4 w 688"/>
                <a:gd name="T59" fmla="*/ 8 h 394"/>
                <a:gd name="T60" fmla="*/ 3 w 688"/>
                <a:gd name="T61" fmla="*/ 8 h 394"/>
                <a:gd name="T62" fmla="*/ 1 w 688"/>
                <a:gd name="T63" fmla="*/ 6 h 394"/>
                <a:gd name="T64" fmla="*/ 6 w 688"/>
                <a:gd name="T65" fmla="*/ 6 h 394"/>
                <a:gd name="T66" fmla="*/ 1 w 688"/>
                <a:gd name="T67" fmla="*/ 5 h 394"/>
                <a:gd name="T68" fmla="*/ 1 w 688"/>
                <a:gd name="T69" fmla="*/ 5 h 394"/>
                <a:gd name="T70" fmla="*/ 3 w 688"/>
                <a:gd name="T71" fmla="*/ 4 h 394"/>
                <a:gd name="T72" fmla="*/ 1 w 688"/>
                <a:gd name="T73" fmla="*/ 4 h 394"/>
                <a:gd name="T74" fmla="*/ 1 w 688"/>
                <a:gd name="T75" fmla="*/ 3 h 394"/>
                <a:gd name="T76" fmla="*/ 0 w 688"/>
                <a:gd name="T77" fmla="*/ 3 h 3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8"/>
                <a:gd name="T118" fmla="*/ 0 h 394"/>
                <a:gd name="T119" fmla="*/ 688 w 688"/>
                <a:gd name="T120" fmla="*/ 394 h 3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8" h="394">
                  <a:moveTo>
                    <a:pt x="0" y="128"/>
                  </a:moveTo>
                  <a:lnTo>
                    <a:pt x="37" y="96"/>
                  </a:lnTo>
                  <a:lnTo>
                    <a:pt x="17" y="80"/>
                  </a:lnTo>
                  <a:lnTo>
                    <a:pt x="101" y="23"/>
                  </a:lnTo>
                  <a:lnTo>
                    <a:pt x="168" y="0"/>
                  </a:lnTo>
                  <a:lnTo>
                    <a:pt x="189" y="40"/>
                  </a:lnTo>
                  <a:lnTo>
                    <a:pt x="166" y="65"/>
                  </a:lnTo>
                  <a:lnTo>
                    <a:pt x="226" y="32"/>
                  </a:lnTo>
                  <a:lnTo>
                    <a:pt x="296" y="59"/>
                  </a:lnTo>
                  <a:lnTo>
                    <a:pt x="268" y="88"/>
                  </a:lnTo>
                  <a:lnTo>
                    <a:pt x="349" y="69"/>
                  </a:lnTo>
                  <a:lnTo>
                    <a:pt x="326" y="35"/>
                  </a:lnTo>
                  <a:lnTo>
                    <a:pt x="356" y="39"/>
                  </a:lnTo>
                  <a:lnTo>
                    <a:pt x="416" y="146"/>
                  </a:lnTo>
                  <a:lnTo>
                    <a:pt x="439" y="120"/>
                  </a:lnTo>
                  <a:lnTo>
                    <a:pt x="414" y="4"/>
                  </a:lnTo>
                  <a:lnTo>
                    <a:pt x="466" y="5"/>
                  </a:lnTo>
                  <a:lnTo>
                    <a:pt x="521" y="47"/>
                  </a:lnTo>
                  <a:lnTo>
                    <a:pt x="552" y="191"/>
                  </a:lnTo>
                  <a:lnTo>
                    <a:pt x="688" y="261"/>
                  </a:lnTo>
                  <a:lnTo>
                    <a:pt x="686" y="299"/>
                  </a:lnTo>
                  <a:lnTo>
                    <a:pt x="651" y="283"/>
                  </a:lnTo>
                  <a:lnTo>
                    <a:pt x="609" y="308"/>
                  </a:lnTo>
                  <a:lnTo>
                    <a:pt x="665" y="341"/>
                  </a:lnTo>
                  <a:lnTo>
                    <a:pt x="612" y="371"/>
                  </a:lnTo>
                  <a:lnTo>
                    <a:pt x="525" y="354"/>
                  </a:lnTo>
                  <a:lnTo>
                    <a:pt x="476" y="315"/>
                  </a:lnTo>
                  <a:lnTo>
                    <a:pt x="359" y="380"/>
                  </a:lnTo>
                  <a:lnTo>
                    <a:pt x="218" y="394"/>
                  </a:lnTo>
                  <a:lnTo>
                    <a:pt x="189" y="333"/>
                  </a:lnTo>
                  <a:lnTo>
                    <a:pt x="111" y="329"/>
                  </a:lnTo>
                  <a:lnTo>
                    <a:pt x="60" y="274"/>
                  </a:lnTo>
                  <a:lnTo>
                    <a:pt x="263" y="242"/>
                  </a:lnTo>
                  <a:lnTo>
                    <a:pt x="53" y="226"/>
                  </a:lnTo>
                  <a:lnTo>
                    <a:pt x="28" y="192"/>
                  </a:lnTo>
                  <a:lnTo>
                    <a:pt x="134" y="157"/>
                  </a:lnTo>
                  <a:lnTo>
                    <a:pt x="37" y="164"/>
                  </a:lnTo>
                  <a:lnTo>
                    <a:pt x="42" y="146"/>
                  </a:lnTo>
                  <a:lnTo>
                    <a:pt x="0" y="12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44" name="Freeform 261">
              <a:extLst>
                <a:ext uri="{FF2B5EF4-FFF2-40B4-BE49-F238E27FC236}">
                  <a16:creationId xmlns:a16="http://schemas.microsoft.com/office/drawing/2014/main" id="{29A579F6-477B-4947-80E4-662E2954989E}"/>
                </a:ext>
              </a:extLst>
            </p:cNvPr>
            <p:cNvSpPr>
              <a:spLocks/>
            </p:cNvSpPr>
            <p:nvPr/>
          </p:nvSpPr>
          <p:spPr bwMode="auto">
            <a:xfrm>
              <a:off x="5854934" y="2005734"/>
              <a:ext cx="225753" cy="98653"/>
            </a:xfrm>
            <a:custGeom>
              <a:avLst/>
              <a:gdLst>
                <a:gd name="T0" fmla="*/ 0 w 468"/>
                <a:gd name="T1" fmla="*/ 3 h 217"/>
                <a:gd name="T2" fmla="*/ 0 w 468"/>
                <a:gd name="T3" fmla="*/ 3 h 217"/>
                <a:gd name="T4" fmla="*/ 2 w 468"/>
                <a:gd name="T5" fmla="*/ 3 h 217"/>
                <a:gd name="T6" fmla="*/ 0 w 468"/>
                <a:gd name="T7" fmla="*/ 3 h 217"/>
                <a:gd name="T8" fmla="*/ 3 w 468"/>
                <a:gd name="T9" fmla="*/ 2 h 217"/>
                <a:gd name="T10" fmla="*/ 1 w 468"/>
                <a:gd name="T11" fmla="*/ 2 h 217"/>
                <a:gd name="T12" fmla="*/ 1 w 468"/>
                <a:gd name="T13" fmla="*/ 1 h 217"/>
                <a:gd name="T14" fmla="*/ 3 w 468"/>
                <a:gd name="T15" fmla="*/ 1 h 217"/>
                <a:gd name="T16" fmla="*/ 1 w 468"/>
                <a:gd name="T17" fmla="*/ 1 h 217"/>
                <a:gd name="T18" fmla="*/ 3 w 468"/>
                <a:gd name="T19" fmla="*/ 1 h 217"/>
                <a:gd name="T20" fmla="*/ 5 w 468"/>
                <a:gd name="T21" fmla="*/ 1 h 217"/>
                <a:gd name="T22" fmla="*/ 6 w 468"/>
                <a:gd name="T23" fmla="*/ 3 h 217"/>
                <a:gd name="T24" fmla="*/ 8 w 468"/>
                <a:gd name="T25" fmla="*/ 3 h 217"/>
                <a:gd name="T26" fmla="*/ 7 w 468"/>
                <a:gd name="T27" fmla="*/ 2 h 217"/>
                <a:gd name="T28" fmla="*/ 7 w 468"/>
                <a:gd name="T29" fmla="*/ 1 h 217"/>
                <a:gd name="T30" fmla="*/ 7 w 468"/>
                <a:gd name="T31" fmla="*/ 1 h 217"/>
                <a:gd name="T32" fmla="*/ 8 w 468"/>
                <a:gd name="T33" fmla="*/ 0 h 217"/>
                <a:gd name="T34" fmla="*/ 9 w 468"/>
                <a:gd name="T35" fmla="*/ 1 h 217"/>
                <a:gd name="T36" fmla="*/ 8 w 468"/>
                <a:gd name="T37" fmla="*/ 2 h 217"/>
                <a:gd name="T38" fmla="*/ 9 w 468"/>
                <a:gd name="T39" fmla="*/ 2 h 217"/>
                <a:gd name="T40" fmla="*/ 9 w 468"/>
                <a:gd name="T41" fmla="*/ 2 h 217"/>
                <a:gd name="T42" fmla="*/ 10 w 468"/>
                <a:gd name="T43" fmla="*/ 3 h 217"/>
                <a:gd name="T44" fmla="*/ 10 w 468"/>
                <a:gd name="T45" fmla="*/ 2 h 217"/>
                <a:gd name="T46" fmla="*/ 11 w 468"/>
                <a:gd name="T47" fmla="*/ 3 h 217"/>
                <a:gd name="T48" fmla="*/ 11 w 468"/>
                <a:gd name="T49" fmla="*/ 4 h 217"/>
                <a:gd name="T50" fmla="*/ 8 w 468"/>
                <a:gd name="T51" fmla="*/ 4 h 217"/>
                <a:gd name="T52" fmla="*/ 5 w 468"/>
                <a:gd name="T53" fmla="*/ 5 h 217"/>
                <a:gd name="T54" fmla="*/ 3 w 468"/>
                <a:gd name="T55" fmla="*/ 4 h 217"/>
                <a:gd name="T56" fmla="*/ 6 w 468"/>
                <a:gd name="T57" fmla="*/ 3 h 217"/>
                <a:gd name="T58" fmla="*/ 3 w 468"/>
                <a:gd name="T59" fmla="*/ 4 h 217"/>
                <a:gd name="T60" fmla="*/ 4 w 468"/>
                <a:gd name="T61" fmla="*/ 3 h 217"/>
                <a:gd name="T62" fmla="*/ 3 w 468"/>
                <a:gd name="T63" fmla="*/ 4 h 217"/>
                <a:gd name="T64" fmla="*/ 1 w 468"/>
                <a:gd name="T65" fmla="*/ 4 h 217"/>
                <a:gd name="T66" fmla="*/ 0 w 468"/>
                <a:gd name="T67" fmla="*/ 3 h 2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8"/>
                <a:gd name="T103" fmla="*/ 0 h 217"/>
                <a:gd name="T104" fmla="*/ 468 w 468"/>
                <a:gd name="T105" fmla="*/ 217 h 2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8" h="217">
                  <a:moveTo>
                    <a:pt x="0" y="143"/>
                  </a:moveTo>
                  <a:lnTo>
                    <a:pt x="18" y="125"/>
                  </a:lnTo>
                  <a:lnTo>
                    <a:pt x="100" y="105"/>
                  </a:lnTo>
                  <a:lnTo>
                    <a:pt x="18" y="109"/>
                  </a:lnTo>
                  <a:lnTo>
                    <a:pt x="113" y="88"/>
                  </a:lnTo>
                  <a:lnTo>
                    <a:pt x="36" y="88"/>
                  </a:lnTo>
                  <a:lnTo>
                    <a:pt x="44" y="64"/>
                  </a:lnTo>
                  <a:lnTo>
                    <a:pt x="115" y="63"/>
                  </a:lnTo>
                  <a:lnTo>
                    <a:pt x="64" y="57"/>
                  </a:lnTo>
                  <a:lnTo>
                    <a:pt x="106" y="36"/>
                  </a:lnTo>
                  <a:lnTo>
                    <a:pt x="200" y="63"/>
                  </a:lnTo>
                  <a:lnTo>
                    <a:pt x="247" y="117"/>
                  </a:lnTo>
                  <a:lnTo>
                    <a:pt x="334" y="120"/>
                  </a:lnTo>
                  <a:lnTo>
                    <a:pt x="300" y="88"/>
                  </a:lnTo>
                  <a:lnTo>
                    <a:pt x="317" y="65"/>
                  </a:lnTo>
                  <a:lnTo>
                    <a:pt x="280" y="40"/>
                  </a:lnTo>
                  <a:lnTo>
                    <a:pt x="342" y="0"/>
                  </a:lnTo>
                  <a:lnTo>
                    <a:pt x="366" y="48"/>
                  </a:lnTo>
                  <a:lnTo>
                    <a:pt x="349" y="69"/>
                  </a:lnTo>
                  <a:lnTo>
                    <a:pt x="384" y="76"/>
                  </a:lnTo>
                  <a:lnTo>
                    <a:pt x="369" y="99"/>
                  </a:lnTo>
                  <a:lnTo>
                    <a:pt x="414" y="107"/>
                  </a:lnTo>
                  <a:lnTo>
                    <a:pt x="439" y="75"/>
                  </a:lnTo>
                  <a:lnTo>
                    <a:pt x="468" y="111"/>
                  </a:lnTo>
                  <a:lnTo>
                    <a:pt x="446" y="161"/>
                  </a:lnTo>
                  <a:lnTo>
                    <a:pt x="344" y="157"/>
                  </a:lnTo>
                  <a:lnTo>
                    <a:pt x="191" y="217"/>
                  </a:lnTo>
                  <a:lnTo>
                    <a:pt x="129" y="187"/>
                  </a:lnTo>
                  <a:lnTo>
                    <a:pt x="259" y="137"/>
                  </a:lnTo>
                  <a:lnTo>
                    <a:pt x="146" y="167"/>
                  </a:lnTo>
                  <a:lnTo>
                    <a:pt x="165" y="128"/>
                  </a:lnTo>
                  <a:lnTo>
                    <a:pt x="108" y="170"/>
                  </a:lnTo>
                  <a:lnTo>
                    <a:pt x="44" y="157"/>
                  </a:lnTo>
                  <a:lnTo>
                    <a:pt x="0" y="14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47" name="Freeform 262">
              <a:extLst>
                <a:ext uri="{FF2B5EF4-FFF2-40B4-BE49-F238E27FC236}">
                  <a16:creationId xmlns:a16="http://schemas.microsoft.com/office/drawing/2014/main" id="{E3622926-4DAD-4A26-B14E-5A9D29A9276A}"/>
                </a:ext>
              </a:extLst>
            </p:cNvPr>
            <p:cNvSpPr>
              <a:spLocks/>
            </p:cNvSpPr>
            <p:nvPr/>
          </p:nvSpPr>
          <p:spPr bwMode="auto">
            <a:xfrm>
              <a:off x="6080687" y="1902308"/>
              <a:ext cx="116246" cy="60465"/>
            </a:xfrm>
            <a:custGeom>
              <a:avLst/>
              <a:gdLst>
                <a:gd name="T0" fmla="*/ 0 w 244"/>
                <a:gd name="T1" fmla="*/ 0 h 134"/>
                <a:gd name="T2" fmla="*/ 1 w 244"/>
                <a:gd name="T3" fmla="*/ 1 h 134"/>
                <a:gd name="T4" fmla="*/ 2 w 244"/>
                <a:gd name="T5" fmla="*/ 1 h 134"/>
                <a:gd name="T6" fmla="*/ 1 w 244"/>
                <a:gd name="T7" fmla="*/ 1 h 134"/>
                <a:gd name="T8" fmla="*/ 2 w 244"/>
                <a:gd name="T9" fmla="*/ 2 h 134"/>
                <a:gd name="T10" fmla="*/ 1 w 244"/>
                <a:gd name="T11" fmla="*/ 2 h 134"/>
                <a:gd name="T12" fmla="*/ 2 w 244"/>
                <a:gd name="T13" fmla="*/ 2 h 134"/>
                <a:gd name="T14" fmla="*/ 6 w 244"/>
                <a:gd name="T15" fmla="*/ 3 h 134"/>
                <a:gd name="T16" fmla="*/ 5 w 244"/>
                <a:gd name="T17" fmla="*/ 1 h 134"/>
                <a:gd name="T18" fmla="*/ 3 w 244"/>
                <a:gd name="T19" fmla="*/ 0 h 134"/>
                <a:gd name="T20" fmla="*/ 2 w 244"/>
                <a:gd name="T21" fmla="*/ 1 h 134"/>
                <a:gd name="T22" fmla="*/ 2 w 244"/>
                <a:gd name="T23" fmla="*/ 0 h 134"/>
                <a:gd name="T24" fmla="*/ 0 w 244"/>
                <a:gd name="T25" fmla="*/ 0 h 1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34"/>
                <a:gd name="T41" fmla="*/ 244 w 244"/>
                <a:gd name="T42" fmla="*/ 134 h 1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34">
                  <a:moveTo>
                    <a:pt x="0" y="0"/>
                  </a:moveTo>
                  <a:lnTo>
                    <a:pt x="22" y="48"/>
                  </a:lnTo>
                  <a:lnTo>
                    <a:pt x="79" y="48"/>
                  </a:lnTo>
                  <a:lnTo>
                    <a:pt x="59" y="60"/>
                  </a:lnTo>
                  <a:lnTo>
                    <a:pt x="75" y="76"/>
                  </a:lnTo>
                  <a:lnTo>
                    <a:pt x="23" y="83"/>
                  </a:lnTo>
                  <a:lnTo>
                    <a:pt x="107" y="100"/>
                  </a:lnTo>
                  <a:lnTo>
                    <a:pt x="244" y="134"/>
                  </a:lnTo>
                  <a:lnTo>
                    <a:pt x="221" y="58"/>
                  </a:lnTo>
                  <a:lnTo>
                    <a:pt x="123" y="11"/>
                  </a:lnTo>
                  <a:lnTo>
                    <a:pt x="93" y="31"/>
                  </a:lnTo>
                  <a:lnTo>
                    <a:pt x="85" y="0"/>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48" name="Freeform 263">
              <a:extLst>
                <a:ext uri="{FF2B5EF4-FFF2-40B4-BE49-F238E27FC236}">
                  <a16:creationId xmlns:a16="http://schemas.microsoft.com/office/drawing/2014/main" id="{3AF5FAE1-B624-4139-8E9D-2382AC781C8D}"/>
                </a:ext>
              </a:extLst>
            </p:cNvPr>
            <p:cNvSpPr>
              <a:spLocks/>
            </p:cNvSpPr>
            <p:nvPr/>
          </p:nvSpPr>
          <p:spPr bwMode="auto">
            <a:xfrm>
              <a:off x="6132913" y="2018464"/>
              <a:ext cx="94345" cy="62056"/>
            </a:xfrm>
            <a:custGeom>
              <a:avLst/>
              <a:gdLst>
                <a:gd name="T0" fmla="*/ 0 w 195"/>
                <a:gd name="T1" fmla="*/ 2 h 137"/>
                <a:gd name="T2" fmla="*/ 1 w 195"/>
                <a:gd name="T3" fmla="*/ 1 h 137"/>
                <a:gd name="T4" fmla="*/ 1 w 195"/>
                <a:gd name="T5" fmla="*/ 1 h 137"/>
                <a:gd name="T6" fmla="*/ 0 w 195"/>
                <a:gd name="T7" fmla="*/ 1 h 137"/>
                <a:gd name="T8" fmla="*/ 1 w 195"/>
                <a:gd name="T9" fmla="*/ 0 h 137"/>
                <a:gd name="T10" fmla="*/ 2 w 195"/>
                <a:gd name="T11" fmla="*/ 1 h 137"/>
                <a:gd name="T12" fmla="*/ 1 w 195"/>
                <a:gd name="T13" fmla="*/ 0 h 137"/>
                <a:gd name="T14" fmla="*/ 4 w 195"/>
                <a:gd name="T15" fmla="*/ 0 h 137"/>
                <a:gd name="T16" fmla="*/ 5 w 195"/>
                <a:gd name="T17" fmla="*/ 2 h 137"/>
                <a:gd name="T18" fmla="*/ 4 w 195"/>
                <a:gd name="T19" fmla="*/ 2 h 137"/>
                <a:gd name="T20" fmla="*/ 4 w 195"/>
                <a:gd name="T21" fmla="*/ 3 h 137"/>
                <a:gd name="T22" fmla="*/ 2 w 195"/>
                <a:gd name="T23" fmla="*/ 3 h 137"/>
                <a:gd name="T24" fmla="*/ 2 w 195"/>
                <a:gd name="T25" fmla="*/ 3 h 137"/>
                <a:gd name="T26" fmla="*/ 2 w 195"/>
                <a:gd name="T27" fmla="*/ 2 h 137"/>
                <a:gd name="T28" fmla="*/ 3 w 195"/>
                <a:gd name="T29" fmla="*/ 2 h 137"/>
                <a:gd name="T30" fmla="*/ 0 w 195"/>
                <a:gd name="T31" fmla="*/ 2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5"/>
                <a:gd name="T49" fmla="*/ 0 h 137"/>
                <a:gd name="T50" fmla="*/ 195 w 195"/>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5" h="137">
                  <a:moveTo>
                    <a:pt x="0" y="90"/>
                  </a:moveTo>
                  <a:lnTo>
                    <a:pt x="23" y="58"/>
                  </a:lnTo>
                  <a:lnTo>
                    <a:pt x="58" y="64"/>
                  </a:lnTo>
                  <a:lnTo>
                    <a:pt x="11" y="30"/>
                  </a:lnTo>
                  <a:lnTo>
                    <a:pt x="24" y="10"/>
                  </a:lnTo>
                  <a:lnTo>
                    <a:pt x="99" y="54"/>
                  </a:lnTo>
                  <a:lnTo>
                    <a:pt x="57" y="7"/>
                  </a:lnTo>
                  <a:lnTo>
                    <a:pt x="175" y="0"/>
                  </a:lnTo>
                  <a:lnTo>
                    <a:pt x="195" y="100"/>
                  </a:lnTo>
                  <a:lnTo>
                    <a:pt x="171" y="83"/>
                  </a:lnTo>
                  <a:lnTo>
                    <a:pt x="170" y="137"/>
                  </a:lnTo>
                  <a:lnTo>
                    <a:pt x="76" y="131"/>
                  </a:lnTo>
                  <a:lnTo>
                    <a:pt x="92" y="117"/>
                  </a:lnTo>
                  <a:lnTo>
                    <a:pt x="69" y="98"/>
                  </a:lnTo>
                  <a:lnTo>
                    <a:pt x="138" y="69"/>
                  </a:lnTo>
                  <a:lnTo>
                    <a:pt x="0" y="9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49" name="Freeform 264">
              <a:extLst>
                <a:ext uri="{FF2B5EF4-FFF2-40B4-BE49-F238E27FC236}">
                  <a16:creationId xmlns:a16="http://schemas.microsoft.com/office/drawing/2014/main" id="{DC464629-C08E-429F-8165-C1587955ED33}"/>
                </a:ext>
              </a:extLst>
            </p:cNvPr>
            <p:cNvSpPr>
              <a:spLocks/>
            </p:cNvSpPr>
            <p:nvPr/>
          </p:nvSpPr>
          <p:spPr bwMode="auto">
            <a:xfrm>
              <a:off x="6134598" y="2126664"/>
              <a:ext cx="109507" cy="97062"/>
            </a:xfrm>
            <a:custGeom>
              <a:avLst/>
              <a:gdLst>
                <a:gd name="T0" fmla="*/ 0 w 228"/>
                <a:gd name="T1" fmla="*/ 3 h 214"/>
                <a:gd name="T2" fmla="*/ 0 w 228"/>
                <a:gd name="T3" fmla="*/ 2 h 214"/>
                <a:gd name="T4" fmla="*/ 2 w 228"/>
                <a:gd name="T5" fmla="*/ 2 h 214"/>
                <a:gd name="T6" fmla="*/ 2 w 228"/>
                <a:gd name="T7" fmla="*/ 1 h 214"/>
                <a:gd name="T8" fmla="*/ 2 w 228"/>
                <a:gd name="T9" fmla="*/ 1 h 214"/>
                <a:gd name="T10" fmla="*/ 1 w 228"/>
                <a:gd name="T11" fmla="*/ 1 h 214"/>
                <a:gd name="T12" fmla="*/ 2 w 228"/>
                <a:gd name="T13" fmla="*/ 1 h 214"/>
                <a:gd name="T14" fmla="*/ 1 w 228"/>
                <a:gd name="T15" fmla="*/ 0 h 214"/>
                <a:gd name="T16" fmla="*/ 5 w 228"/>
                <a:gd name="T17" fmla="*/ 0 h 214"/>
                <a:gd name="T18" fmla="*/ 5 w 228"/>
                <a:gd name="T19" fmla="*/ 1 h 214"/>
                <a:gd name="T20" fmla="*/ 4 w 228"/>
                <a:gd name="T21" fmla="*/ 2 h 214"/>
                <a:gd name="T22" fmla="*/ 5 w 228"/>
                <a:gd name="T23" fmla="*/ 2 h 214"/>
                <a:gd name="T24" fmla="*/ 5 w 228"/>
                <a:gd name="T25" fmla="*/ 4 h 214"/>
                <a:gd name="T26" fmla="*/ 3 w 228"/>
                <a:gd name="T27" fmla="*/ 5 h 214"/>
                <a:gd name="T28" fmla="*/ 2 w 228"/>
                <a:gd name="T29" fmla="*/ 4 h 214"/>
                <a:gd name="T30" fmla="*/ 0 w 228"/>
                <a:gd name="T31" fmla="*/ 3 h 2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8"/>
                <a:gd name="T49" fmla="*/ 0 h 214"/>
                <a:gd name="T50" fmla="*/ 228 w 228"/>
                <a:gd name="T51" fmla="*/ 214 h 2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8" h="214">
                  <a:moveTo>
                    <a:pt x="0" y="107"/>
                  </a:moveTo>
                  <a:lnTo>
                    <a:pt x="14" y="80"/>
                  </a:lnTo>
                  <a:lnTo>
                    <a:pt x="87" y="95"/>
                  </a:lnTo>
                  <a:lnTo>
                    <a:pt x="77" y="62"/>
                  </a:lnTo>
                  <a:lnTo>
                    <a:pt x="95" y="64"/>
                  </a:lnTo>
                  <a:lnTo>
                    <a:pt x="45" y="45"/>
                  </a:lnTo>
                  <a:lnTo>
                    <a:pt x="72" y="35"/>
                  </a:lnTo>
                  <a:lnTo>
                    <a:pt x="47" y="18"/>
                  </a:lnTo>
                  <a:lnTo>
                    <a:pt x="196" y="0"/>
                  </a:lnTo>
                  <a:lnTo>
                    <a:pt x="200" y="46"/>
                  </a:lnTo>
                  <a:lnTo>
                    <a:pt x="155" y="84"/>
                  </a:lnTo>
                  <a:lnTo>
                    <a:pt x="219" y="95"/>
                  </a:lnTo>
                  <a:lnTo>
                    <a:pt x="228" y="173"/>
                  </a:lnTo>
                  <a:lnTo>
                    <a:pt x="132" y="214"/>
                  </a:lnTo>
                  <a:lnTo>
                    <a:pt x="87" y="154"/>
                  </a:lnTo>
                  <a:lnTo>
                    <a:pt x="0" y="10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0" name="Freeform 265">
              <a:extLst>
                <a:ext uri="{FF2B5EF4-FFF2-40B4-BE49-F238E27FC236}">
                  <a16:creationId xmlns:a16="http://schemas.microsoft.com/office/drawing/2014/main" id="{3CBBDF61-4C14-4338-9755-CFFCD577D429}"/>
                </a:ext>
              </a:extLst>
            </p:cNvPr>
            <p:cNvSpPr>
              <a:spLocks/>
            </p:cNvSpPr>
            <p:nvPr/>
          </p:nvSpPr>
          <p:spPr bwMode="auto">
            <a:xfrm>
              <a:off x="6212095" y="1918219"/>
              <a:ext cx="65704" cy="49327"/>
            </a:xfrm>
            <a:custGeom>
              <a:avLst/>
              <a:gdLst>
                <a:gd name="T0" fmla="*/ 0 w 136"/>
                <a:gd name="T1" fmla="*/ 0 h 109"/>
                <a:gd name="T2" fmla="*/ 0 w 136"/>
                <a:gd name="T3" fmla="*/ 1 h 109"/>
                <a:gd name="T4" fmla="*/ 1 w 136"/>
                <a:gd name="T5" fmla="*/ 2 h 109"/>
                <a:gd name="T6" fmla="*/ 1 w 136"/>
                <a:gd name="T7" fmla="*/ 2 h 109"/>
                <a:gd name="T8" fmla="*/ 1 w 136"/>
                <a:gd name="T9" fmla="*/ 3 h 109"/>
                <a:gd name="T10" fmla="*/ 3 w 136"/>
                <a:gd name="T11" fmla="*/ 2 h 109"/>
                <a:gd name="T12" fmla="*/ 3 w 136"/>
                <a:gd name="T13" fmla="*/ 1 h 109"/>
                <a:gd name="T14" fmla="*/ 0 w 136"/>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09"/>
                <a:gd name="T26" fmla="*/ 136 w 13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09">
                  <a:moveTo>
                    <a:pt x="0" y="0"/>
                  </a:moveTo>
                  <a:lnTo>
                    <a:pt x="18" y="65"/>
                  </a:lnTo>
                  <a:lnTo>
                    <a:pt x="59" y="71"/>
                  </a:lnTo>
                  <a:lnTo>
                    <a:pt x="23" y="79"/>
                  </a:lnTo>
                  <a:lnTo>
                    <a:pt x="42" y="109"/>
                  </a:lnTo>
                  <a:lnTo>
                    <a:pt x="127" y="91"/>
                  </a:lnTo>
                  <a:lnTo>
                    <a:pt x="136" y="54"/>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1" name="Freeform 266">
              <a:extLst>
                <a:ext uri="{FF2B5EF4-FFF2-40B4-BE49-F238E27FC236}">
                  <a16:creationId xmlns:a16="http://schemas.microsoft.com/office/drawing/2014/main" id="{39774454-2601-4E1D-A4FE-ADF64657988E}"/>
                </a:ext>
              </a:extLst>
            </p:cNvPr>
            <p:cNvSpPr>
              <a:spLocks/>
            </p:cNvSpPr>
            <p:nvPr/>
          </p:nvSpPr>
          <p:spPr bwMode="auto">
            <a:xfrm>
              <a:off x="6235681" y="1994596"/>
              <a:ext cx="316728" cy="109791"/>
            </a:xfrm>
            <a:custGeom>
              <a:avLst/>
              <a:gdLst>
                <a:gd name="T0" fmla="*/ 0 w 659"/>
                <a:gd name="T1" fmla="*/ 1 h 241"/>
                <a:gd name="T2" fmla="*/ 1 w 659"/>
                <a:gd name="T3" fmla="*/ 0 h 241"/>
                <a:gd name="T4" fmla="*/ 2 w 659"/>
                <a:gd name="T5" fmla="*/ 0 h 241"/>
                <a:gd name="T6" fmla="*/ 3 w 659"/>
                <a:gd name="T7" fmla="*/ 1 h 241"/>
                <a:gd name="T8" fmla="*/ 3 w 659"/>
                <a:gd name="T9" fmla="*/ 1 h 241"/>
                <a:gd name="T10" fmla="*/ 5 w 659"/>
                <a:gd name="T11" fmla="*/ 1 h 241"/>
                <a:gd name="T12" fmla="*/ 6 w 659"/>
                <a:gd name="T13" fmla="*/ 1 h 241"/>
                <a:gd name="T14" fmla="*/ 5 w 659"/>
                <a:gd name="T15" fmla="*/ 1 h 241"/>
                <a:gd name="T16" fmla="*/ 7 w 659"/>
                <a:gd name="T17" fmla="*/ 2 h 241"/>
                <a:gd name="T18" fmla="*/ 5 w 659"/>
                <a:gd name="T19" fmla="*/ 2 h 241"/>
                <a:gd name="T20" fmla="*/ 6 w 659"/>
                <a:gd name="T21" fmla="*/ 3 h 241"/>
                <a:gd name="T22" fmla="*/ 5 w 659"/>
                <a:gd name="T23" fmla="*/ 3 h 241"/>
                <a:gd name="T24" fmla="*/ 6 w 659"/>
                <a:gd name="T25" fmla="*/ 3 h 241"/>
                <a:gd name="T26" fmla="*/ 7 w 659"/>
                <a:gd name="T27" fmla="*/ 4 h 241"/>
                <a:gd name="T28" fmla="*/ 7 w 659"/>
                <a:gd name="T29" fmla="*/ 3 h 241"/>
                <a:gd name="T30" fmla="*/ 10 w 659"/>
                <a:gd name="T31" fmla="*/ 4 h 241"/>
                <a:gd name="T32" fmla="*/ 13 w 659"/>
                <a:gd name="T33" fmla="*/ 3 h 241"/>
                <a:gd name="T34" fmla="*/ 15 w 659"/>
                <a:gd name="T35" fmla="*/ 4 h 241"/>
                <a:gd name="T36" fmla="*/ 15 w 659"/>
                <a:gd name="T37" fmla="*/ 5 h 241"/>
                <a:gd name="T38" fmla="*/ 15 w 659"/>
                <a:gd name="T39" fmla="*/ 5 h 241"/>
                <a:gd name="T40" fmla="*/ 13 w 659"/>
                <a:gd name="T41" fmla="*/ 6 h 241"/>
                <a:gd name="T42" fmla="*/ 12 w 659"/>
                <a:gd name="T43" fmla="*/ 5 h 241"/>
                <a:gd name="T44" fmla="*/ 12 w 659"/>
                <a:gd name="T45" fmla="*/ 5 h 241"/>
                <a:gd name="T46" fmla="*/ 11 w 659"/>
                <a:gd name="T47" fmla="*/ 5 h 241"/>
                <a:gd name="T48" fmla="*/ 8 w 659"/>
                <a:gd name="T49" fmla="*/ 6 h 241"/>
                <a:gd name="T50" fmla="*/ 7 w 659"/>
                <a:gd name="T51" fmla="*/ 5 h 241"/>
                <a:gd name="T52" fmla="*/ 6 w 659"/>
                <a:gd name="T53" fmla="*/ 5 h 241"/>
                <a:gd name="T54" fmla="*/ 5 w 659"/>
                <a:gd name="T55" fmla="*/ 5 h 241"/>
                <a:gd name="T56" fmla="*/ 5 w 659"/>
                <a:gd name="T57" fmla="*/ 5 h 241"/>
                <a:gd name="T58" fmla="*/ 3 w 659"/>
                <a:gd name="T59" fmla="*/ 2 h 241"/>
                <a:gd name="T60" fmla="*/ 2 w 659"/>
                <a:gd name="T61" fmla="*/ 2 h 241"/>
                <a:gd name="T62" fmla="*/ 0 w 659"/>
                <a:gd name="T63" fmla="*/ 1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241"/>
                <a:gd name="T98" fmla="*/ 659 w 659"/>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241">
                  <a:moveTo>
                    <a:pt x="0" y="38"/>
                  </a:moveTo>
                  <a:lnTo>
                    <a:pt x="41" y="0"/>
                  </a:lnTo>
                  <a:lnTo>
                    <a:pt x="97" y="19"/>
                  </a:lnTo>
                  <a:lnTo>
                    <a:pt x="137" y="38"/>
                  </a:lnTo>
                  <a:lnTo>
                    <a:pt x="126" y="65"/>
                  </a:lnTo>
                  <a:lnTo>
                    <a:pt x="200" y="42"/>
                  </a:lnTo>
                  <a:lnTo>
                    <a:pt x="250" y="65"/>
                  </a:lnTo>
                  <a:lnTo>
                    <a:pt x="209" y="65"/>
                  </a:lnTo>
                  <a:lnTo>
                    <a:pt x="293" y="84"/>
                  </a:lnTo>
                  <a:lnTo>
                    <a:pt x="200" y="92"/>
                  </a:lnTo>
                  <a:lnTo>
                    <a:pt x="250" y="108"/>
                  </a:lnTo>
                  <a:lnTo>
                    <a:pt x="214" y="126"/>
                  </a:lnTo>
                  <a:lnTo>
                    <a:pt x="260" y="112"/>
                  </a:lnTo>
                  <a:lnTo>
                    <a:pt x="301" y="158"/>
                  </a:lnTo>
                  <a:lnTo>
                    <a:pt x="310" y="135"/>
                  </a:lnTo>
                  <a:lnTo>
                    <a:pt x="430" y="158"/>
                  </a:lnTo>
                  <a:lnTo>
                    <a:pt x="555" y="114"/>
                  </a:lnTo>
                  <a:lnTo>
                    <a:pt x="659" y="167"/>
                  </a:lnTo>
                  <a:lnTo>
                    <a:pt x="626" y="191"/>
                  </a:lnTo>
                  <a:lnTo>
                    <a:pt x="635" y="231"/>
                  </a:lnTo>
                  <a:lnTo>
                    <a:pt x="576" y="241"/>
                  </a:lnTo>
                  <a:lnTo>
                    <a:pt x="509" y="203"/>
                  </a:lnTo>
                  <a:lnTo>
                    <a:pt x="509" y="231"/>
                  </a:lnTo>
                  <a:lnTo>
                    <a:pt x="473" y="238"/>
                  </a:lnTo>
                  <a:lnTo>
                    <a:pt x="325" y="241"/>
                  </a:lnTo>
                  <a:lnTo>
                    <a:pt x="310" y="207"/>
                  </a:lnTo>
                  <a:lnTo>
                    <a:pt x="274" y="238"/>
                  </a:lnTo>
                  <a:lnTo>
                    <a:pt x="227" y="207"/>
                  </a:lnTo>
                  <a:lnTo>
                    <a:pt x="197" y="229"/>
                  </a:lnTo>
                  <a:lnTo>
                    <a:pt x="141" y="72"/>
                  </a:lnTo>
                  <a:lnTo>
                    <a:pt x="75" y="87"/>
                  </a:lnTo>
                  <a:lnTo>
                    <a:pt x="0" y="3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2" name="Freeform 267">
              <a:extLst>
                <a:ext uri="{FF2B5EF4-FFF2-40B4-BE49-F238E27FC236}">
                  <a16:creationId xmlns:a16="http://schemas.microsoft.com/office/drawing/2014/main" id="{63AC5FD0-7668-4952-8796-DFA1F1A8DD0B}"/>
                </a:ext>
              </a:extLst>
            </p:cNvPr>
            <p:cNvSpPr>
              <a:spLocks/>
            </p:cNvSpPr>
            <p:nvPr/>
          </p:nvSpPr>
          <p:spPr bwMode="auto">
            <a:xfrm>
              <a:off x="6249159" y="1806837"/>
              <a:ext cx="203852" cy="146388"/>
            </a:xfrm>
            <a:custGeom>
              <a:avLst/>
              <a:gdLst>
                <a:gd name="T0" fmla="*/ 0 w 428"/>
                <a:gd name="T1" fmla="*/ 2 h 323"/>
                <a:gd name="T2" fmla="*/ 2 w 428"/>
                <a:gd name="T3" fmla="*/ 2 h 323"/>
                <a:gd name="T4" fmla="*/ 1 w 428"/>
                <a:gd name="T5" fmla="*/ 1 h 323"/>
                <a:gd name="T6" fmla="*/ 3 w 428"/>
                <a:gd name="T7" fmla="*/ 1 h 323"/>
                <a:gd name="T8" fmla="*/ 1 w 428"/>
                <a:gd name="T9" fmla="*/ 0 h 323"/>
                <a:gd name="T10" fmla="*/ 4 w 428"/>
                <a:gd name="T11" fmla="*/ 1 h 323"/>
                <a:gd name="T12" fmla="*/ 5 w 428"/>
                <a:gd name="T13" fmla="*/ 2 h 323"/>
                <a:gd name="T14" fmla="*/ 6 w 428"/>
                <a:gd name="T15" fmla="*/ 2 h 323"/>
                <a:gd name="T16" fmla="*/ 7 w 428"/>
                <a:gd name="T17" fmla="*/ 3 h 323"/>
                <a:gd name="T18" fmla="*/ 7 w 428"/>
                <a:gd name="T19" fmla="*/ 2 h 323"/>
                <a:gd name="T20" fmla="*/ 8 w 428"/>
                <a:gd name="T21" fmla="*/ 2 h 323"/>
                <a:gd name="T22" fmla="*/ 7 w 428"/>
                <a:gd name="T23" fmla="*/ 3 h 323"/>
                <a:gd name="T24" fmla="*/ 8 w 428"/>
                <a:gd name="T25" fmla="*/ 3 h 323"/>
                <a:gd name="T26" fmla="*/ 8 w 428"/>
                <a:gd name="T27" fmla="*/ 4 h 323"/>
                <a:gd name="T28" fmla="*/ 9 w 428"/>
                <a:gd name="T29" fmla="*/ 4 h 323"/>
                <a:gd name="T30" fmla="*/ 10 w 428"/>
                <a:gd name="T31" fmla="*/ 5 h 323"/>
                <a:gd name="T32" fmla="*/ 8 w 428"/>
                <a:gd name="T33" fmla="*/ 5 h 323"/>
                <a:gd name="T34" fmla="*/ 7 w 428"/>
                <a:gd name="T35" fmla="*/ 6 h 323"/>
                <a:gd name="T36" fmla="*/ 7 w 428"/>
                <a:gd name="T37" fmla="*/ 5 h 323"/>
                <a:gd name="T38" fmla="*/ 7 w 428"/>
                <a:gd name="T39" fmla="*/ 7 h 323"/>
                <a:gd name="T40" fmla="*/ 5 w 428"/>
                <a:gd name="T41" fmla="*/ 6 h 323"/>
                <a:gd name="T42" fmla="*/ 6 w 428"/>
                <a:gd name="T43" fmla="*/ 7 h 323"/>
                <a:gd name="T44" fmla="*/ 4 w 428"/>
                <a:gd name="T45" fmla="*/ 7 h 323"/>
                <a:gd name="T46" fmla="*/ 3 w 428"/>
                <a:gd name="T47" fmla="*/ 7 h 323"/>
                <a:gd name="T48" fmla="*/ 4 w 428"/>
                <a:gd name="T49" fmla="*/ 7 h 323"/>
                <a:gd name="T50" fmla="*/ 3 w 428"/>
                <a:gd name="T51" fmla="*/ 7 h 323"/>
                <a:gd name="T52" fmla="*/ 3 w 428"/>
                <a:gd name="T53" fmla="*/ 6 h 323"/>
                <a:gd name="T54" fmla="*/ 3 w 428"/>
                <a:gd name="T55" fmla="*/ 6 h 323"/>
                <a:gd name="T56" fmla="*/ 2 w 428"/>
                <a:gd name="T57" fmla="*/ 5 h 323"/>
                <a:gd name="T58" fmla="*/ 5 w 428"/>
                <a:gd name="T59" fmla="*/ 5 h 323"/>
                <a:gd name="T60" fmla="*/ 1 w 428"/>
                <a:gd name="T61" fmla="*/ 5 h 323"/>
                <a:gd name="T62" fmla="*/ 1 w 428"/>
                <a:gd name="T63" fmla="*/ 4 h 323"/>
                <a:gd name="T64" fmla="*/ 2 w 428"/>
                <a:gd name="T65" fmla="*/ 4 h 323"/>
                <a:gd name="T66" fmla="*/ 0 w 428"/>
                <a:gd name="T67" fmla="*/ 3 h 323"/>
                <a:gd name="T68" fmla="*/ 1 w 428"/>
                <a:gd name="T69" fmla="*/ 3 h 323"/>
                <a:gd name="T70" fmla="*/ 0 w 428"/>
                <a:gd name="T71" fmla="*/ 3 h 323"/>
                <a:gd name="T72" fmla="*/ 2 w 428"/>
                <a:gd name="T73" fmla="*/ 3 h 323"/>
                <a:gd name="T74" fmla="*/ 0 w 428"/>
                <a:gd name="T75" fmla="*/ 2 h 3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8"/>
                <a:gd name="T115" fmla="*/ 0 h 323"/>
                <a:gd name="T116" fmla="*/ 428 w 428"/>
                <a:gd name="T117" fmla="*/ 323 h 3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8" h="323">
                  <a:moveTo>
                    <a:pt x="0" y="103"/>
                  </a:moveTo>
                  <a:lnTo>
                    <a:pt x="103" y="84"/>
                  </a:lnTo>
                  <a:lnTo>
                    <a:pt x="52" y="39"/>
                  </a:lnTo>
                  <a:lnTo>
                    <a:pt x="140" y="20"/>
                  </a:lnTo>
                  <a:lnTo>
                    <a:pt x="67" y="0"/>
                  </a:lnTo>
                  <a:lnTo>
                    <a:pt x="184" y="25"/>
                  </a:lnTo>
                  <a:lnTo>
                    <a:pt x="217" y="85"/>
                  </a:lnTo>
                  <a:lnTo>
                    <a:pt x="277" y="87"/>
                  </a:lnTo>
                  <a:lnTo>
                    <a:pt x="299" y="130"/>
                  </a:lnTo>
                  <a:lnTo>
                    <a:pt x="305" y="100"/>
                  </a:lnTo>
                  <a:lnTo>
                    <a:pt x="332" y="103"/>
                  </a:lnTo>
                  <a:lnTo>
                    <a:pt x="320" y="130"/>
                  </a:lnTo>
                  <a:lnTo>
                    <a:pt x="354" y="150"/>
                  </a:lnTo>
                  <a:lnTo>
                    <a:pt x="332" y="177"/>
                  </a:lnTo>
                  <a:lnTo>
                    <a:pt x="401" y="175"/>
                  </a:lnTo>
                  <a:lnTo>
                    <a:pt x="428" y="217"/>
                  </a:lnTo>
                  <a:lnTo>
                    <a:pt x="350" y="230"/>
                  </a:lnTo>
                  <a:lnTo>
                    <a:pt x="327" y="271"/>
                  </a:lnTo>
                  <a:lnTo>
                    <a:pt x="310" y="229"/>
                  </a:lnTo>
                  <a:lnTo>
                    <a:pt x="290" y="322"/>
                  </a:lnTo>
                  <a:lnTo>
                    <a:pt x="237" y="273"/>
                  </a:lnTo>
                  <a:lnTo>
                    <a:pt x="265" y="323"/>
                  </a:lnTo>
                  <a:lnTo>
                    <a:pt x="162" y="317"/>
                  </a:lnTo>
                  <a:lnTo>
                    <a:pt x="133" y="290"/>
                  </a:lnTo>
                  <a:lnTo>
                    <a:pt x="180" y="287"/>
                  </a:lnTo>
                  <a:lnTo>
                    <a:pt x="129" y="277"/>
                  </a:lnTo>
                  <a:lnTo>
                    <a:pt x="113" y="263"/>
                  </a:lnTo>
                  <a:lnTo>
                    <a:pt x="140" y="261"/>
                  </a:lnTo>
                  <a:lnTo>
                    <a:pt x="100" y="240"/>
                  </a:lnTo>
                  <a:lnTo>
                    <a:pt x="235" y="211"/>
                  </a:lnTo>
                  <a:lnTo>
                    <a:pt x="67" y="217"/>
                  </a:lnTo>
                  <a:lnTo>
                    <a:pt x="39" y="184"/>
                  </a:lnTo>
                  <a:lnTo>
                    <a:pt x="100" y="171"/>
                  </a:lnTo>
                  <a:lnTo>
                    <a:pt x="7" y="150"/>
                  </a:lnTo>
                  <a:lnTo>
                    <a:pt x="27" y="148"/>
                  </a:lnTo>
                  <a:lnTo>
                    <a:pt x="3" y="127"/>
                  </a:lnTo>
                  <a:lnTo>
                    <a:pt x="103" y="127"/>
                  </a:lnTo>
                  <a:lnTo>
                    <a:pt x="0" y="10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3" name="Freeform 268">
              <a:extLst>
                <a:ext uri="{FF2B5EF4-FFF2-40B4-BE49-F238E27FC236}">
                  <a16:creationId xmlns:a16="http://schemas.microsoft.com/office/drawing/2014/main" id="{D2B4F3EF-F805-4619-A9F3-3B59CD96AB20}"/>
                </a:ext>
              </a:extLst>
            </p:cNvPr>
            <p:cNvSpPr>
              <a:spLocks/>
            </p:cNvSpPr>
            <p:nvPr/>
          </p:nvSpPr>
          <p:spPr bwMode="auto">
            <a:xfrm>
              <a:off x="6249159" y="2058243"/>
              <a:ext cx="48857" cy="38188"/>
            </a:xfrm>
            <a:custGeom>
              <a:avLst/>
              <a:gdLst>
                <a:gd name="T0" fmla="*/ 0 w 103"/>
                <a:gd name="T1" fmla="*/ 1 h 82"/>
                <a:gd name="T2" fmla="*/ 0 w 103"/>
                <a:gd name="T3" fmla="*/ 0 h 82"/>
                <a:gd name="T4" fmla="*/ 2 w 103"/>
                <a:gd name="T5" fmla="*/ 0 h 82"/>
                <a:gd name="T6" fmla="*/ 2 w 103"/>
                <a:gd name="T7" fmla="*/ 2 h 82"/>
                <a:gd name="T8" fmla="*/ 0 w 103"/>
                <a:gd name="T9" fmla="*/ 1 h 82"/>
                <a:gd name="T10" fmla="*/ 0 60000 65536"/>
                <a:gd name="T11" fmla="*/ 0 60000 65536"/>
                <a:gd name="T12" fmla="*/ 0 60000 65536"/>
                <a:gd name="T13" fmla="*/ 0 60000 65536"/>
                <a:gd name="T14" fmla="*/ 0 60000 65536"/>
                <a:gd name="T15" fmla="*/ 0 w 103"/>
                <a:gd name="T16" fmla="*/ 0 h 82"/>
                <a:gd name="T17" fmla="*/ 103 w 103"/>
                <a:gd name="T18" fmla="*/ 82 h 82"/>
              </a:gdLst>
              <a:ahLst/>
              <a:cxnLst>
                <a:cxn ang="T10">
                  <a:pos x="T0" y="T1"/>
                </a:cxn>
                <a:cxn ang="T11">
                  <a:pos x="T2" y="T3"/>
                </a:cxn>
                <a:cxn ang="T12">
                  <a:pos x="T4" y="T5"/>
                </a:cxn>
                <a:cxn ang="T13">
                  <a:pos x="T6" y="T7"/>
                </a:cxn>
                <a:cxn ang="T14">
                  <a:pos x="T8" y="T9"/>
                </a:cxn>
              </a:cxnLst>
              <a:rect l="T15" t="T16" r="T17" b="T18"/>
              <a:pathLst>
                <a:path w="103" h="82">
                  <a:moveTo>
                    <a:pt x="0" y="55"/>
                  </a:moveTo>
                  <a:lnTo>
                    <a:pt x="18" y="0"/>
                  </a:lnTo>
                  <a:lnTo>
                    <a:pt x="86" y="16"/>
                  </a:lnTo>
                  <a:lnTo>
                    <a:pt x="103" y="82"/>
                  </a:lnTo>
                  <a:lnTo>
                    <a:pt x="0" y="5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4" name="Freeform 269">
              <a:extLst>
                <a:ext uri="{FF2B5EF4-FFF2-40B4-BE49-F238E27FC236}">
                  <a16:creationId xmlns:a16="http://schemas.microsoft.com/office/drawing/2014/main" id="{06BC5FB0-8A88-422F-89D6-925CB0AB24DD}"/>
                </a:ext>
              </a:extLst>
            </p:cNvPr>
            <p:cNvSpPr>
              <a:spLocks/>
            </p:cNvSpPr>
            <p:nvPr/>
          </p:nvSpPr>
          <p:spPr bwMode="auto">
            <a:xfrm>
              <a:off x="6250844" y="1967546"/>
              <a:ext cx="53911" cy="12729"/>
            </a:xfrm>
            <a:custGeom>
              <a:avLst/>
              <a:gdLst>
                <a:gd name="T0" fmla="*/ 0 w 116"/>
                <a:gd name="T1" fmla="*/ 0 h 29"/>
                <a:gd name="T2" fmla="*/ 1 w 116"/>
                <a:gd name="T3" fmla="*/ 1 h 29"/>
                <a:gd name="T4" fmla="*/ 2 w 116"/>
                <a:gd name="T5" fmla="*/ 0 h 29"/>
                <a:gd name="T6" fmla="*/ 1 w 116"/>
                <a:gd name="T7" fmla="*/ 0 h 29"/>
                <a:gd name="T8" fmla="*/ 0 w 116"/>
                <a:gd name="T9" fmla="*/ 0 h 29"/>
                <a:gd name="T10" fmla="*/ 0 60000 65536"/>
                <a:gd name="T11" fmla="*/ 0 60000 65536"/>
                <a:gd name="T12" fmla="*/ 0 60000 65536"/>
                <a:gd name="T13" fmla="*/ 0 60000 65536"/>
                <a:gd name="T14" fmla="*/ 0 60000 65536"/>
                <a:gd name="T15" fmla="*/ 0 w 116"/>
                <a:gd name="T16" fmla="*/ 0 h 29"/>
                <a:gd name="T17" fmla="*/ 116 w 116"/>
                <a:gd name="T18" fmla="*/ 29 h 29"/>
              </a:gdLst>
              <a:ahLst/>
              <a:cxnLst>
                <a:cxn ang="T10">
                  <a:pos x="T0" y="T1"/>
                </a:cxn>
                <a:cxn ang="T11">
                  <a:pos x="T2" y="T3"/>
                </a:cxn>
                <a:cxn ang="T12">
                  <a:pos x="T4" y="T5"/>
                </a:cxn>
                <a:cxn ang="T13">
                  <a:pos x="T6" y="T7"/>
                </a:cxn>
                <a:cxn ang="T14">
                  <a:pos x="T8" y="T9"/>
                </a:cxn>
              </a:cxnLst>
              <a:rect l="T15" t="T16" r="T17" b="T18"/>
              <a:pathLst>
                <a:path w="116" h="29">
                  <a:moveTo>
                    <a:pt x="0" y="12"/>
                  </a:moveTo>
                  <a:lnTo>
                    <a:pt x="26" y="29"/>
                  </a:lnTo>
                  <a:lnTo>
                    <a:pt x="116" y="12"/>
                  </a:lnTo>
                  <a:lnTo>
                    <a:pt x="31" y="0"/>
                  </a:lnTo>
                  <a:lnTo>
                    <a:pt x="0" y="1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5" name="Freeform 270">
              <a:extLst>
                <a:ext uri="{FF2B5EF4-FFF2-40B4-BE49-F238E27FC236}">
                  <a16:creationId xmlns:a16="http://schemas.microsoft.com/office/drawing/2014/main" id="{764B32FC-6376-4B00-A29B-1896FE81C426}"/>
                </a:ext>
              </a:extLst>
            </p:cNvPr>
            <p:cNvSpPr>
              <a:spLocks/>
            </p:cNvSpPr>
            <p:nvPr/>
          </p:nvSpPr>
          <p:spPr bwMode="auto">
            <a:xfrm>
              <a:off x="6260952" y="2120299"/>
              <a:ext cx="97714" cy="79559"/>
            </a:xfrm>
            <a:custGeom>
              <a:avLst/>
              <a:gdLst>
                <a:gd name="T0" fmla="*/ 0 w 204"/>
                <a:gd name="T1" fmla="*/ 1 h 172"/>
                <a:gd name="T2" fmla="*/ 0 w 204"/>
                <a:gd name="T3" fmla="*/ 3 h 172"/>
                <a:gd name="T4" fmla="*/ 1 w 204"/>
                <a:gd name="T5" fmla="*/ 3 h 172"/>
                <a:gd name="T6" fmla="*/ 1 w 204"/>
                <a:gd name="T7" fmla="*/ 4 h 172"/>
                <a:gd name="T8" fmla="*/ 1 w 204"/>
                <a:gd name="T9" fmla="*/ 4 h 172"/>
                <a:gd name="T10" fmla="*/ 2 w 204"/>
                <a:gd name="T11" fmla="*/ 3 h 172"/>
                <a:gd name="T12" fmla="*/ 1 w 204"/>
                <a:gd name="T13" fmla="*/ 3 h 172"/>
                <a:gd name="T14" fmla="*/ 3 w 204"/>
                <a:gd name="T15" fmla="*/ 3 h 172"/>
                <a:gd name="T16" fmla="*/ 5 w 204"/>
                <a:gd name="T17" fmla="*/ 0 h 172"/>
                <a:gd name="T18" fmla="*/ 0 w 204"/>
                <a:gd name="T19" fmla="*/ 0 h 172"/>
                <a:gd name="T20" fmla="*/ 1 w 204"/>
                <a:gd name="T21" fmla="*/ 1 h 172"/>
                <a:gd name="T22" fmla="*/ 0 w 204"/>
                <a:gd name="T23" fmla="*/ 1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72"/>
                <a:gd name="T38" fmla="*/ 204 w 204"/>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72">
                  <a:moveTo>
                    <a:pt x="0" y="30"/>
                  </a:moveTo>
                  <a:lnTo>
                    <a:pt x="3" y="107"/>
                  </a:lnTo>
                  <a:lnTo>
                    <a:pt x="28" y="123"/>
                  </a:lnTo>
                  <a:lnTo>
                    <a:pt x="21" y="168"/>
                  </a:lnTo>
                  <a:lnTo>
                    <a:pt x="48" y="172"/>
                  </a:lnTo>
                  <a:lnTo>
                    <a:pt x="81" y="134"/>
                  </a:lnTo>
                  <a:lnTo>
                    <a:pt x="48" y="107"/>
                  </a:lnTo>
                  <a:lnTo>
                    <a:pt x="131" y="107"/>
                  </a:lnTo>
                  <a:lnTo>
                    <a:pt x="204" y="12"/>
                  </a:lnTo>
                  <a:lnTo>
                    <a:pt x="15" y="0"/>
                  </a:lnTo>
                  <a:lnTo>
                    <a:pt x="38" y="31"/>
                  </a:lnTo>
                  <a:lnTo>
                    <a:pt x="0" y="3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6" name="Freeform 271">
              <a:extLst>
                <a:ext uri="{FF2B5EF4-FFF2-40B4-BE49-F238E27FC236}">
                  <a16:creationId xmlns:a16="http://schemas.microsoft.com/office/drawing/2014/main" id="{32651CED-375A-4875-B98C-606ADFF9D6D2}"/>
                </a:ext>
              </a:extLst>
            </p:cNvPr>
            <p:cNvSpPr>
              <a:spLocks/>
            </p:cNvSpPr>
            <p:nvPr/>
          </p:nvSpPr>
          <p:spPr bwMode="auto">
            <a:xfrm>
              <a:off x="6326656" y="1720913"/>
              <a:ext cx="562698" cy="315053"/>
            </a:xfrm>
            <a:custGeom>
              <a:avLst/>
              <a:gdLst>
                <a:gd name="T0" fmla="*/ 1 w 1173"/>
                <a:gd name="T1" fmla="*/ 4 h 695"/>
                <a:gd name="T2" fmla="*/ 3 w 1173"/>
                <a:gd name="T3" fmla="*/ 5 h 695"/>
                <a:gd name="T4" fmla="*/ 7 w 1173"/>
                <a:gd name="T5" fmla="*/ 5 h 695"/>
                <a:gd name="T6" fmla="*/ 6 w 1173"/>
                <a:gd name="T7" fmla="*/ 5 h 695"/>
                <a:gd name="T8" fmla="*/ 5 w 1173"/>
                <a:gd name="T9" fmla="*/ 6 h 695"/>
                <a:gd name="T10" fmla="*/ 7 w 1173"/>
                <a:gd name="T11" fmla="*/ 6 h 695"/>
                <a:gd name="T12" fmla="*/ 11 w 1173"/>
                <a:gd name="T13" fmla="*/ 5 h 695"/>
                <a:gd name="T14" fmla="*/ 15 w 1173"/>
                <a:gd name="T15" fmla="*/ 5 h 695"/>
                <a:gd name="T16" fmla="*/ 11 w 1173"/>
                <a:gd name="T17" fmla="*/ 8 h 695"/>
                <a:gd name="T18" fmla="*/ 5 w 1173"/>
                <a:gd name="T19" fmla="*/ 7 h 695"/>
                <a:gd name="T20" fmla="*/ 5 w 1173"/>
                <a:gd name="T21" fmla="*/ 8 h 695"/>
                <a:gd name="T22" fmla="*/ 9 w 1173"/>
                <a:gd name="T23" fmla="*/ 10 h 695"/>
                <a:gd name="T24" fmla="*/ 6 w 1173"/>
                <a:gd name="T25" fmla="*/ 10 h 695"/>
                <a:gd name="T26" fmla="*/ 5 w 1173"/>
                <a:gd name="T27" fmla="*/ 11 h 695"/>
                <a:gd name="T28" fmla="*/ 7 w 1173"/>
                <a:gd name="T29" fmla="*/ 11 h 695"/>
                <a:gd name="T30" fmla="*/ 5 w 1173"/>
                <a:gd name="T31" fmla="*/ 12 h 695"/>
                <a:gd name="T32" fmla="*/ 6 w 1173"/>
                <a:gd name="T33" fmla="*/ 13 h 695"/>
                <a:gd name="T34" fmla="*/ 7 w 1173"/>
                <a:gd name="T35" fmla="*/ 14 h 695"/>
                <a:gd name="T36" fmla="*/ 5 w 1173"/>
                <a:gd name="T37" fmla="*/ 14 h 695"/>
                <a:gd name="T38" fmla="*/ 3 w 1173"/>
                <a:gd name="T39" fmla="*/ 15 h 695"/>
                <a:gd name="T40" fmla="*/ 6 w 1173"/>
                <a:gd name="T41" fmla="*/ 16 h 695"/>
                <a:gd name="T42" fmla="*/ 7 w 1173"/>
                <a:gd name="T43" fmla="*/ 15 h 695"/>
                <a:gd name="T44" fmla="*/ 9 w 1173"/>
                <a:gd name="T45" fmla="*/ 15 h 695"/>
                <a:gd name="T46" fmla="*/ 10 w 1173"/>
                <a:gd name="T47" fmla="*/ 16 h 695"/>
                <a:gd name="T48" fmla="*/ 11 w 1173"/>
                <a:gd name="T49" fmla="*/ 15 h 695"/>
                <a:gd name="T50" fmla="*/ 12 w 1173"/>
                <a:gd name="T51" fmla="*/ 14 h 695"/>
                <a:gd name="T52" fmla="*/ 14 w 1173"/>
                <a:gd name="T53" fmla="*/ 12 h 695"/>
                <a:gd name="T54" fmla="*/ 15 w 1173"/>
                <a:gd name="T55" fmla="*/ 11 h 695"/>
                <a:gd name="T56" fmla="*/ 15 w 1173"/>
                <a:gd name="T57" fmla="*/ 10 h 695"/>
                <a:gd name="T58" fmla="*/ 13 w 1173"/>
                <a:gd name="T59" fmla="*/ 10 h 695"/>
                <a:gd name="T60" fmla="*/ 13 w 1173"/>
                <a:gd name="T61" fmla="*/ 9 h 695"/>
                <a:gd name="T62" fmla="*/ 18 w 1173"/>
                <a:gd name="T63" fmla="*/ 8 h 695"/>
                <a:gd name="T64" fmla="*/ 19 w 1173"/>
                <a:gd name="T65" fmla="*/ 7 h 695"/>
                <a:gd name="T66" fmla="*/ 24 w 1173"/>
                <a:gd name="T67" fmla="*/ 4 h 695"/>
                <a:gd name="T68" fmla="*/ 20 w 1173"/>
                <a:gd name="T69" fmla="*/ 4 h 695"/>
                <a:gd name="T70" fmla="*/ 27 w 1173"/>
                <a:gd name="T71" fmla="*/ 3 h 695"/>
                <a:gd name="T72" fmla="*/ 25 w 1173"/>
                <a:gd name="T73" fmla="*/ 1 h 695"/>
                <a:gd name="T74" fmla="*/ 16 w 1173"/>
                <a:gd name="T75" fmla="*/ 0 h 695"/>
                <a:gd name="T76" fmla="*/ 15 w 1173"/>
                <a:gd name="T77" fmla="*/ 0 h 695"/>
                <a:gd name="T78" fmla="*/ 13 w 1173"/>
                <a:gd name="T79" fmla="*/ 2 h 695"/>
                <a:gd name="T80" fmla="*/ 10 w 1173"/>
                <a:gd name="T81" fmla="*/ 1 h 695"/>
                <a:gd name="T82" fmla="*/ 8 w 1173"/>
                <a:gd name="T83" fmla="*/ 1 h 695"/>
                <a:gd name="T84" fmla="*/ 9 w 1173"/>
                <a:gd name="T85" fmla="*/ 3 h 695"/>
                <a:gd name="T86" fmla="*/ 6 w 1173"/>
                <a:gd name="T87" fmla="*/ 3 h 6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3"/>
                <a:gd name="T133" fmla="*/ 0 h 695"/>
                <a:gd name="T134" fmla="*/ 1173 w 1173"/>
                <a:gd name="T135" fmla="*/ 695 h 6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3" h="695">
                  <a:moveTo>
                    <a:pt x="0" y="165"/>
                  </a:moveTo>
                  <a:lnTo>
                    <a:pt x="104" y="165"/>
                  </a:lnTo>
                  <a:lnTo>
                    <a:pt x="67" y="189"/>
                  </a:lnTo>
                  <a:lnTo>
                    <a:pt x="211" y="170"/>
                  </a:lnTo>
                  <a:lnTo>
                    <a:pt x="87" y="189"/>
                  </a:lnTo>
                  <a:lnTo>
                    <a:pt x="126" y="201"/>
                  </a:lnTo>
                  <a:lnTo>
                    <a:pt x="84" y="204"/>
                  </a:lnTo>
                  <a:lnTo>
                    <a:pt x="102" y="223"/>
                  </a:lnTo>
                  <a:lnTo>
                    <a:pt x="287" y="195"/>
                  </a:lnTo>
                  <a:lnTo>
                    <a:pt x="104" y="238"/>
                  </a:lnTo>
                  <a:lnTo>
                    <a:pt x="183" y="272"/>
                  </a:lnTo>
                  <a:lnTo>
                    <a:pt x="255" y="222"/>
                  </a:lnTo>
                  <a:lnTo>
                    <a:pt x="379" y="214"/>
                  </a:lnTo>
                  <a:lnTo>
                    <a:pt x="249" y="232"/>
                  </a:lnTo>
                  <a:lnTo>
                    <a:pt x="219" y="272"/>
                  </a:lnTo>
                  <a:lnTo>
                    <a:pt x="294" y="276"/>
                  </a:lnTo>
                  <a:lnTo>
                    <a:pt x="379" y="237"/>
                  </a:lnTo>
                  <a:lnTo>
                    <a:pt x="322" y="273"/>
                  </a:lnTo>
                  <a:lnTo>
                    <a:pt x="379" y="273"/>
                  </a:lnTo>
                  <a:lnTo>
                    <a:pt x="467" y="246"/>
                  </a:lnTo>
                  <a:lnTo>
                    <a:pt x="456" y="205"/>
                  </a:lnTo>
                  <a:lnTo>
                    <a:pt x="551" y="176"/>
                  </a:lnTo>
                  <a:lnTo>
                    <a:pt x="481" y="241"/>
                  </a:lnTo>
                  <a:lnTo>
                    <a:pt x="631" y="228"/>
                  </a:lnTo>
                  <a:lnTo>
                    <a:pt x="328" y="293"/>
                  </a:lnTo>
                  <a:lnTo>
                    <a:pt x="396" y="360"/>
                  </a:lnTo>
                  <a:lnTo>
                    <a:pt x="458" y="360"/>
                  </a:lnTo>
                  <a:lnTo>
                    <a:pt x="427" y="373"/>
                  </a:lnTo>
                  <a:lnTo>
                    <a:pt x="307" y="304"/>
                  </a:lnTo>
                  <a:lnTo>
                    <a:pt x="209" y="293"/>
                  </a:lnTo>
                  <a:lnTo>
                    <a:pt x="207" y="322"/>
                  </a:lnTo>
                  <a:lnTo>
                    <a:pt x="253" y="337"/>
                  </a:lnTo>
                  <a:lnTo>
                    <a:pt x="208" y="346"/>
                  </a:lnTo>
                  <a:lnTo>
                    <a:pt x="328" y="423"/>
                  </a:lnTo>
                  <a:lnTo>
                    <a:pt x="279" y="426"/>
                  </a:lnTo>
                  <a:lnTo>
                    <a:pt x="399" y="431"/>
                  </a:lnTo>
                  <a:lnTo>
                    <a:pt x="332" y="448"/>
                  </a:lnTo>
                  <a:lnTo>
                    <a:pt x="368" y="473"/>
                  </a:lnTo>
                  <a:lnTo>
                    <a:pt x="260" y="434"/>
                  </a:lnTo>
                  <a:lnTo>
                    <a:pt x="198" y="450"/>
                  </a:lnTo>
                  <a:lnTo>
                    <a:pt x="172" y="512"/>
                  </a:lnTo>
                  <a:lnTo>
                    <a:pt x="235" y="491"/>
                  </a:lnTo>
                  <a:lnTo>
                    <a:pt x="222" y="514"/>
                  </a:lnTo>
                  <a:lnTo>
                    <a:pt x="245" y="514"/>
                  </a:lnTo>
                  <a:lnTo>
                    <a:pt x="283" y="466"/>
                  </a:lnTo>
                  <a:lnTo>
                    <a:pt x="269" y="506"/>
                  </a:lnTo>
                  <a:lnTo>
                    <a:pt x="304" y="511"/>
                  </a:lnTo>
                  <a:lnTo>
                    <a:pt x="239" y="530"/>
                  </a:lnTo>
                  <a:lnTo>
                    <a:pt x="279" y="531"/>
                  </a:lnTo>
                  <a:lnTo>
                    <a:pt x="245" y="542"/>
                  </a:lnTo>
                  <a:lnTo>
                    <a:pt x="273" y="568"/>
                  </a:lnTo>
                  <a:lnTo>
                    <a:pt x="322" y="568"/>
                  </a:lnTo>
                  <a:lnTo>
                    <a:pt x="368" y="521"/>
                  </a:lnTo>
                  <a:lnTo>
                    <a:pt x="287" y="590"/>
                  </a:lnTo>
                  <a:lnTo>
                    <a:pt x="208" y="535"/>
                  </a:lnTo>
                  <a:lnTo>
                    <a:pt x="143" y="545"/>
                  </a:lnTo>
                  <a:lnTo>
                    <a:pt x="199" y="602"/>
                  </a:lnTo>
                  <a:lnTo>
                    <a:pt x="102" y="632"/>
                  </a:lnTo>
                  <a:lnTo>
                    <a:pt x="112" y="673"/>
                  </a:lnTo>
                  <a:lnTo>
                    <a:pt x="129" y="637"/>
                  </a:lnTo>
                  <a:lnTo>
                    <a:pt x="134" y="673"/>
                  </a:lnTo>
                  <a:lnTo>
                    <a:pt x="200" y="656"/>
                  </a:lnTo>
                  <a:lnTo>
                    <a:pt x="249" y="690"/>
                  </a:lnTo>
                  <a:lnTo>
                    <a:pt x="284" y="687"/>
                  </a:lnTo>
                  <a:lnTo>
                    <a:pt x="259" y="660"/>
                  </a:lnTo>
                  <a:lnTo>
                    <a:pt x="328" y="668"/>
                  </a:lnTo>
                  <a:lnTo>
                    <a:pt x="322" y="642"/>
                  </a:lnTo>
                  <a:lnTo>
                    <a:pt x="352" y="673"/>
                  </a:lnTo>
                  <a:lnTo>
                    <a:pt x="371" y="667"/>
                  </a:lnTo>
                  <a:lnTo>
                    <a:pt x="360" y="648"/>
                  </a:lnTo>
                  <a:lnTo>
                    <a:pt x="417" y="667"/>
                  </a:lnTo>
                  <a:lnTo>
                    <a:pt x="418" y="695"/>
                  </a:lnTo>
                  <a:lnTo>
                    <a:pt x="517" y="667"/>
                  </a:lnTo>
                  <a:lnTo>
                    <a:pt x="536" y="627"/>
                  </a:lnTo>
                  <a:lnTo>
                    <a:pt x="489" y="637"/>
                  </a:lnTo>
                  <a:lnTo>
                    <a:pt x="489" y="598"/>
                  </a:lnTo>
                  <a:lnTo>
                    <a:pt x="379" y="596"/>
                  </a:lnTo>
                  <a:lnTo>
                    <a:pt x="526" y="588"/>
                  </a:lnTo>
                  <a:lnTo>
                    <a:pt x="549" y="560"/>
                  </a:lnTo>
                  <a:lnTo>
                    <a:pt x="526" y="526"/>
                  </a:lnTo>
                  <a:lnTo>
                    <a:pt x="610" y="530"/>
                  </a:lnTo>
                  <a:lnTo>
                    <a:pt x="628" y="514"/>
                  </a:lnTo>
                  <a:lnTo>
                    <a:pt x="571" y="506"/>
                  </a:lnTo>
                  <a:lnTo>
                    <a:pt x="647" y="500"/>
                  </a:lnTo>
                  <a:lnTo>
                    <a:pt x="597" y="477"/>
                  </a:lnTo>
                  <a:lnTo>
                    <a:pt x="656" y="462"/>
                  </a:lnTo>
                  <a:lnTo>
                    <a:pt x="653" y="444"/>
                  </a:lnTo>
                  <a:lnTo>
                    <a:pt x="543" y="434"/>
                  </a:lnTo>
                  <a:lnTo>
                    <a:pt x="605" y="418"/>
                  </a:lnTo>
                  <a:lnTo>
                    <a:pt x="541" y="414"/>
                  </a:lnTo>
                  <a:lnTo>
                    <a:pt x="656" y="426"/>
                  </a:lnTo>
                  <a:lnTo>
                    <a:pt x="660" y="407"/>
                  </a:lnTo>
                  <a:lnTo>
                    <a:pt x="541" y="400"/>
                  </a:lnTo>
                  <a:lnTo>
                    <a:pt x="700" y="373"/>
                  </a:lnTo>
                  <a:lnTo>
                    <a:pt x="654" y="349"/>
                  </a:lnTo>
                  <a:lnTo>
                    <a:pt x="774" y="360"/>
                  </a:lnTo>
                  <a:lnTo>
                    <a:pt x="808" y="322"/>
                  </a:lnTo>
                  <a:lnTo>
                    <a:pt x="751" y="319"/>
                  </a:lnTo>
                  <a:lnTo>
                    <a:pt x="825" y="316"/>
                  </a:lnTo>
                  <a:lnTo>
                    <a:pt x="817" y="287"/>
                  </a:lnTo>
                  <a:lnTo>
                    <a:pt x="853" y="293"/>
                  </a:lnTo>
                  <a:lnTo>
                    <a:pt x="1050" y="178"/>
                  </a:lnTo>
                  <a:lnTo>
                    <a:pt x="833" y="220"/>
                  </a:lnTo>
                  <a:lnTo>
                    <a:pt x="952" y="170"/>
                  </a:lnTo>
                  <a:lnTo>
                    <a:pt x="879" y="176"/>
                  </a:lnTo>
                  <a:lnTo>
                    <a:pt x="863" y="153"/>
                  </a:lnTo>
                  <a:lnTo>
                    <a:pt x="998" y="165"/>
                  </a:lnTo>
                  <a:lnTo>
                    <a:pt x="1173" y="107"/>
                  </a:lnTo>
                  <a:lnTo>
                    <a:pt x="1171" y="78"/>
                  </a:lnTo>
                  <a:lnTo>
                    <a:pt x="1099" y="78"/>
                  </a:lnTo>
                  <a:lnTo>
                    <a:pt x="1082" y="28"/>
                  </a:lnTo>
                  <a:lnTo>
                    <a:pt x="879" y="51"/>
                  </a:lnTo>
                  <a:lnTo>
                    <a:pt x="964" y="19"/>
                  </a:lnTo>
                  <a:lnTo>
                    <a:pt x="699" y="0"/>
                  </a:lnTo>
                  <a:lnTo>
                    <a:pt x="677" y="24"/>
                  </a:lnTo>
                  <a:lnTo>
                    <a:pt x="698" y="36"/>
                  </a:lnTo>
                  <a:lnTo>
                    <a:pt x="647" y="13"/>
                  </a:lnTo>
                  <a:lnTo>
                    <a:pt x="528" y="15"/>
                  </a:lnTo>
                  <a:lnTo>
                    <a:pt x="613" y="62"/>
                  </a:lnTo>
                  <a:lnTo>
                    <a:pt x="582" y="78"/>
                  </a:lnTo>
                  <a:lnTo>
                    <a:pt x="541" y="27"/>
                  </a:lnTo>
                  <a:lnTo>
                    <a:pt x="430" y="23"/>
                  </a:lnTo>
                  <a:lnTo>
                    <a:pt x="451" y="44"/>
                  </a:lnTo>
                  <a:lnTo>
                    <a:pt x="369" y="36"/>
                  </a:lnTo>
                  <a:lnTo>
                    <a:pt x="411" y="70"/>
                  </a:lnTo>
                  <a:lnTo>
                    <a:pt x="343" y="50"/>
                  </a:lnTo>
                  <a:lnTo>
                    <a:pt x="366" y="70"/>
                  </a:lnTo>
                  <a:lnTo>
                    <a:pt x="326" y="78"/>
                  </a:lnTo>
                  <a:lnTo>
                    <a:pt x="411" y="123"/>
                  </a:lnTo>
                  <a:lnTo>
                    <a:pt x="227" y="72"/>
                  </a:lnTo>
                  <a:lnTo>
                    <a:pt x="182" y="108"/>
                  </a:lnTo>
                  <a:lnTo>
                    <a:pt x="254" y="126"/>
                  </a:lnTo>
                  <a:lnTo>
                    <a:pt x="134" y="112"/>
                  </a:lnTo>
                  <a:lnTo>
                    <a:pt x="0" y="16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7" name="Freeform 272">
              <a:extLst>
                <a:ext uri="{FF2B5EF4-FFF2-40B4-BE49-F238E27FC236}">
                  <a16:creationId xmlns:a16="http://schemas.microsoft.com/office/drawing/2014/main" id="{359DC3A2-ADCB-404B-8A29-CC9F8FABE7E4}"/>
                </a:ext>
              </a:extLst>
            </p:cNvPr>
            <p:cNvSpPr>
              <a:spLocks/>
            </p:cNvSpPr>
            <p:nvPr/>
          </p:nvSpPr>
          <p:spPr bwMode="auto">
            <a:xfrm>
              <a:off x="6362036" y="2128255"/>
              <a:ext cx="525634" cy="408933"/>
            </a:xfrm>
            <a:custGeom>
              <a:avLst/>
              <a:gdLst>
                <a:gd name="T0" fmla="*/ 0 w 1094"/>
                <a:gd name="T1" fmla="*/ 2 h 902"/>
                <a:gd name="T2" fmla="*/ 3 w 1094"/>
                <a:gd name="T3" fmla="*/ 0 h 902"/>
                <a:gd name="T4" fmla="*/ 3 w 1094"/>
                <a:gd name="T5" fmla="*/ 2 h 902"/>
                <a:gd name="T6" fmla="*/ 4 w 1094"/>
                <a:gd name="T7" fmla="*/ 5 h 902"/>
                <a:gd name="T8" fmla="*/ 5 w 1094"/>
                <a:gd name="T9" fmla="*/ 5 h 902"/>
                <a:gd name="T10" fmla="*/ 4 w 1094"/>
                <a:gd name="T11" fmla="*/ 4 h 902"/>
                <a:gd name="T12" fmla="*/ 4 w 1094"/>
                <a:gd name="T13" fmla="*/ 2 h 902"/>
                <a:gd name="T14" fmla="*/ 4 w 1094"/>
                <a:gd name="T15" fmla="*/ 1 h 902"/>
                <a:gd name="T16" fmla="*/ 4 w 1094"/>
                <a:gd name="T17" fmla="*/ 1 h 902"/>
                <a:gd name="T18" fmla="*/ 7 w 1094"/>
                <a:gd name="T19" fmla="*/ 0 h 902"/>
                <a:gd name="T20" fmla="*/ 8 w 1094"/>
                <a:gd name="T21" fmla="*/ 1 h 902"/>
                <a:gd name="T22" fmla="*/ 8 w 1094"/>
                <a:gd name="T23" fmla="*/ 4 h 902"/>
                <a:gd name="T24" fmla="*/ 10 w 1094"/>
                <a:gd name="T25" fmla="*/ 3 h 902"/>
                <a:gd name="T26" fmla="*/ 13 w 1094"/>
                <a:gd name="T27" fmla="*/ 3 h 902"/>
                <a:gd name="T28" fmla="*/ 13 w 1094"/>
                <a:gd name="T29" fmla="*/ 4 h 902"/>
                <a:gd name="T30" fmla="*/ 14 w 1094"/>
                <a:gd name="T31" fmla="*/ 5 h 902"/>
                <a:gd name="T32" fmla="*/ 15 w 1094"/>
                <a:gd name="T33" fmla="*/ 4 h 902"/>
                <a:gd name="T34" fmla="*/ 17 w 1094"/>
                <a:gd name="T35" fmla="*/ 5 h 902"/>
                <a:gd name="T36" fmla="*/ 17 w 1094"/>
                <a:gd name="T37" fmla="*/ 5 h 902"/>
                <a:gd name="T38" fmla="*/ 18 w 1094"/>
                <a:gd name="T39" fmla="*/ 6 h 902"/>
                <a:gd name="T40" fmla="*/ 19 w 1094"/>
                <a:gd name="T41" fmla="*/ 6 h 902"/>
                <a:gd name="T42" fmla="*/ 19 w 1094"/>
                <a:gd name="T43" fmla="*/ 7 h 902"/>
                <a:gd name="T44" fmla="*/ 19 w 1094"/>
                <a:gd name="T45" fmla="*/ 7 h 902"/>
                <a:gd name="T46" fmla="*/ 19 w 1094"/>
                <a:gd name="T47" fmla="*/ 8 h 902"/>
                <a:gd name="T48" fmla="*/ 19 w 1094"/>
                <a:gd name="T49" fmla="*/ 9 h 902"/>
                <a:gd name="T50" fmla="*/ 19 w 1094"/>
                <a:gd name="T51" fmla="*/ 10 h 902"/>
                <a:gd name="T52" fmla="*/ 23 w 1094"/>
                <a:gd name="T53" fmla="*/ 11 h 902"/>
                <a:gd name="T54" fmla="*/ 24 w 1094"/>
                <a:gd name="T55" fmla="*/ 12 h 902"/>
                <a:gd name="T56" fmla="*/ 25 w 1094"/>
                <a:gd name="T57" fmla="*/ 13 h 902"/>
                <a:gd name="T58" fmla="*/ 25 w 1094"/>
                <a:gd name="T59" fmla="*/ 14 h 902"/>
                <a:gd name="T60" fmla="*/ 25 w 1094"/>
                <a:gd name="T61" fmla="*/ 15 h 902"/>
                <a:gd name="T62" fmla="*/ 23 w 1094"/>
                <a:gd name="T63" fmla="*/ 16 h 902"/>
                <a:gd name="T64" fmla="*/ 19 w 1094"/>
                <a:gd name="T65" fmla="*/ 14 h 902"/>
                <a:gd name="T66" fmla="*/ 20 w 1094"/>
                <a:gd name="T67" fmla="*/ 15 h 902"/>
                <a:gd name="T68" fmla="*/ 21 w 1094"/>
                <a:gd name="T69" fmla="*/ 16 h 902"/>
                <a:gd name="T70" fmla="*/ 22 w 1094"/>
                <a:gd name="T71" fmla="*/ 17 h 902"/>
                <a:gd name="T72" fmla="*/ 23 w 1094"/>
                <a:gd name="T73" fmla="*/ 20 h 902"/>
                <a:gd name="T74" fmla="*/ 21 w 1094"/>
                <a:gd name="T75" fmla="*/ 21 h 902"/>
                <a:gd name="T76" fmla="*/ 16 w 1094"/>
                <a:gd name="T77" fmla="*/ 18 h 902"/>
                <a:gd name="T78" fmla="*/ 15 w 1094"/>
                <a:gd name="T79" fmla="*/ 18 h 902"/>
                <a:gd name="T80" fmla="*/ 14 w 1094"/>
                <a:gd name="T81" fmla="*/ 16 h 902"/>
                <a:gd name="T82" fmla="*/ 13 w 1094"/>
                <a:gd name="T83" fmla="*/ 17 h 902"/>
                <a:gd name="T84" fmla="*/ 11 w 1094"/>
                <a:gd name="T85" fmla="*/ 17 h 902"/>
                <a:gd name="T86" fmla="*/ 15 w 1094"/>
                <a:gd name="T87" fmla="*/ 15 h 902"/>
                <a:gd name="T88" fmla="*/ 16 w 1094"/>
                <a:gd name="T89" fmla="*/ 12 h 902"/>
                <a:gd name="T90" fmla="*/ 13 w 1094"/>
                <a:gd name="T91" fmla="*/ 9 h 902"/>
                <a:gd name="T92" fmla="*/ 12 w 1094"/>
                <a:gd name="T93" fmla="*/ 10 h 902"/>
                <a:gd name="T94" fmla="*/ 13 w 1094"/>
                <a:gd name="T95" fmla="*/ 9 h 902"/>
                <a:gd name="T96" fmla="*/ 11 w 1094"/>
                <a:gd name="T97" fmla="*/ 7 h 902"/>
                <a:gd name="T98" fmla="*/ 10 w 1094"/>
                <a:gd name="T99" fmla="*/ 7 h 902"/>
                <a:gd name="T100" fmla="*/ 8 w 1094"/>
                <a:gd name="T101" fmla="*/ 8 h 902"/>
                <a:gd name="T102" fmla="*/ 1 w 1094"/>
                <a:gd name="T103" fmla="*/ 5 h 902"/>
                <a:gd name="T104" fmla="*/ 0 w 1094"/>
                <a:gd name="T105" fmla="*/ 5 h 9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94"/>
                <a:gd name="T160" fmla="*/ 0 h 902"/>
                <a:gd name="T161" fmla="*/ 1094 w 1094"/>
                <a:gd name="T162" fmla="*/ 902 h 90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94" h="902">
                  <a:moveTo>
                    <a:pt x="0" y="202"/>
                  </a:moveTo>
                  <a:lnTo>
                    <a:pt x="9" y="103"/>
                  </a:lnTo>
                  <a:lnTo>
                    <a:pt x="54" y="31"/>
                  </a:lnTo>
                  <a:lnTo>
                    <a:pt x="130" y="0"/>
                  </a:lnTo>
                  <a:lnTo>
                    <a:pt x="191" y="14"/>
                  </a:lnTo>
                  <a:lnTo>
                    <a:pt x="125" y="103"/>
                  </a:lnTo>
                  <a:lnTo>
                    <a:pt x="144" y="158"/>
                  </a:lnTo>
                  <a:lnTo>
                    <a:pt x="191" y="212"/>
                  </a:lnTo>
                  <a:lnTo>
                    <a:pt x="130" y="231"/>
                  </a:lnTo>
                  <a:lnTo>
                    <a:pt x="195" y="230"/>
                  </a:lnTo>
                  <a:lnTo>
                    <a:pt x="204" y="184"/>
                  </a:lnTo>
                  <a:lnTo>
                    <a:pt x="155" y="156"/>
                  </a:lnTo>
                  <a:lnTo>
                    <a:pt x="195" y="123"/>
                  </a:lnTo>
                  <a:lnTo>
                    <a:pt x="166" y="78"/>
                  </a:lnTo>
                  <a:lnTo>
                    <a:pt x="229" y="89"/>
                  </a:lnTo>
                  <a:lnTo>
                    <a:pt x="170" y="68"/>
                  </a:lnTo>
                  <a:lnTo>
                    <a:pt x="236" y="73"/>
                  </a:lnTo>
                  <a:lnTo>
                    <a:pt x="190" y="42"/>
                  </a:lnTo>
                  <a:lnTo>
                    <a:pt x="242" y="43"/>
                  </a:lnTo>
                  <a:lnTo>
                    <a:pt x="279" y="14"/>
                  </a:lnTo>
                  <a:lnTo>
                    <a:pt x="324" y="11"/>
                  </a:lnTo>
                  <a:lnTo>
                    <a:pt x="326" y="51"/>
                  </a:lnTo>
                  <a:lnTo>
                    <a:pt x="358" y="68"/>
                  </a:lnTo>
                  <a:lnTo>
                    <a:pt x="348" y="158"/>
                  </a:lnTo>
                  <a:lnTo>
                    <a:pt x="392" y="115"/>
                  </a:lnTo>
                  <a:lnTo>
                    <a:pt x="414" y="134"/>
                  </a:lnTo>
                  <a:lnTo>
                    <a:pt x="476" y="91"/>
                  </a:lnTo>
                  <a:lnTo>
                    <a:pt x="564" y="115"/>
                  </a:lnTo>
                  <a:lnTo>
                    <a:pt x="603" y="158"/>
                  </a:lnTo>
                  <a:lnTo>
                    <a:pt x="575" y="184"/>
                  </a:lnTo>
                  <a:lnTo>
                    <a:pt x="630" y="173"/>
                  </a:lnTo>
                  <a:lnTo>
                    <a:pt x="614" y="199"/>
                  </a:lnTo>
                  <a:lnTo>
                    <a:pt x="646" y="212"/>
                  </a:lnTo>
                  <a:lnTo>
                    <a:pt x="671" y="180"/>
                  </a:lnTo>
                  <a:lnTo>
                    <a:pt x="711" y="196"/>
                  </a:lnTo>
                  <a:lnTo>
                    <a:pt x="724" y="222"/>
                  </a:lnTo>
                  <a:lnTo>
                    <a:pt x="690" y="230"/>
                  </a:lnTo>
                  <a:lnTo>
                    <a:pt x="742" y="230"/>
                  </a:lnTo>
                  <a:lnTo>
                    <a:pt x="733" y="265"/>
                  </a:lnTo>
                  <a:lnTo>
                    <a:pt x="772" y="246"/>
                  </a:lnTo>
                  <a:lnTo>
                    <a:pt x="748" y="276"/>
                  </a:lnTo>
                  <a:lnTo>
                    <a:pt x="826" y="268"/>
                  </a:lnTo>
                  <a:lnTo>
                    <a:pt x="782" y="299"/>
                  </a:lnTo>
                  <a:lnTo>
                    <a:pt x="820" y="299"/>
                  </a:lnTo>
                  <a:lnTo>
                    <a:pt x="804" y="321"/>
                  </a:lnTo>
                  <a:lnTo>
                    <a:pt x="838" y="291"/>
                  </a:lnTo>
                  <a:lnTo>
                    <a:pt x="874" y="322"/>
                  </a:lnTo>
                  <a:lnTo>
                    <a:pt x="810" y="348"/>
                  </a:lnTo>
                  <a:lnTo>
                    <a:pt x="900" y="371"/>
                  </a:lnTo>
                  <a:lnTo>
                    <a:pt x="825" y="379"/>
                  </a:lnTo>
                  <a:lnTo>
                    <a:pt x="853" y="391"/>
                  </a:lnTo>
                  <a:lnTo>
                    <a:pt x="829" y="419"/>
                  </a:lnTo>
                  <a:lnTo>
                    <a:pt x="921" y="473"/>
                  </a:lnTo>
                  <a:lnTo>
                    <a:pt x="968" y="464"/>
                  </a:lnTo>
                  <a:lnTo>
                    <a:pt x="986" y="529"/>
                  </a:lnTo>
                  <a:lnTo>
                    <a:pt x="1031" y="523"/>
                  </a:lnTo>
                  <a:lnTo>
                    <a:pt x="1029" y="551"/>
                  </a:lnTo>
                  <a:lnTo>
                    <a:pt x="1094" y="565"/>
                  </a:lnTo>
                  <a:lnTo>
                    <a:pt x="1086" y="599"/>
                  </a:lnTo>
                  <a:lnTo>
                    <a:pt x="1053" y="594"/>
                  </a:lnTo>
                  <a:lnTo>
                    <a:pt x="1068" y="614"/>
                  </a:lnTo>
                  <a:lnTo>
                    <a:pt x="1052" y="647"/>
                  </a:lnTo>
                  <a:lnTo>
                    <a:pt x="1020" y="632"/>
                  </a:lnTo>
                  <a:lnTo>
                    <a:pt x="1013" y="697"/>
                  </a:lnTo>
                  <a:lnTo>
                    <a:pt x="888" y="578"/>
                  </a:lnTo>
                  <a:lnTo>
                    <a:pt x="842" y="588"/>
                  </a:lnTo>
                  <a:lnTo>
                    <a:pt x="874" y="618"/>
                  </a:lnTo>
                  <a:lnTo>
                    <a:pt x="849" y="647"/>
                  </a:lnTo>
                  <a:lnTo>
                    <a:pt x="868" y="645"/>
                  </a:lnTo>
                  <a:lnTo>
                    <a:pt x="895" y="703"/>
                  </a:lnTo>
                  <a:lnTo>
                    <a:pt x="956" y="717"/>
                  </a:lnTo>
                  <a:lnTo>
                    <a:pt x="950" y="751"/>
                  </a:lnTo>
                  <a:lnTo>
                    <a:pt x="983" y="778"/>
                  </a:lnTo>
                  <a:lnTo>
                    <a:pt x="969" y="858"/>
                  </a:lnTo>
                  <a:lnTo>
                    <a:pt x="810" y="775"/>
                  </a:lnTo>
                  <a:lnTo>
                    <a:pt x="916" y="902"/>
                  </a:lnTo>
                  <a:lnTo>
                    <a:pt x="719" y="832"/>
                  </a:lnTo>
                  <a:lnTo>
                    <a:pt x="691" y="789"/>
                  </a:lnTo>
                  <a:lnTo>
                    <a:pt x="718" y="785"/>
                  </a:lnTo>
                  <a:lnTo>
                    <a:pt x="654" y="762"/>
                  </a:lnTo>
                  <a:lnTo>
                    <a:pt x="635" y="713"/>
                  </a:lnTo>
                  <a:lnTo>
                    <a:pt x="584" y="697"/>
                  </a:lnTo>
                  <a:lnTo>
                    <a:pt x="581" y="729"/>
                  </a:lnTo>
                  <a:lnTo>
                    <a:pt x="553" y="713"/>
                  </a:lnTo>
                  <a:lnTo>
                    <a:pt x="512" y="744"/>
                  </a:lnTo>
                  <a:lnTo>
                    <a:pt x="457" y="713"/>
                  </a:lnTo>
                  <a:lnTo>
                    <a:pt x="483" y="657"/>
                  </a:lnTo>
                  <a:lnTo>
                    <a:pt x="630" y="657"/>
                  </a:lnTo>
                  <a:lnTo>
                    <a:pt x="594" y="602"/>
                  </a:lnTo>
                  <a:lnTo>
                    <a:pt x="677" y="523"/>
                  </a:lnTo>
                  <a:lnTo>
                    <a:pt x="619" y="417"/>
                  </a:lnTo>
                  <a:lnTo>
                    <a:pt x="578" y="407"/>
                  </a:lnTo>
                  <a:lnTo>
                    <a:pt x="602" y="391"/>
                  </a:lnTo>
                  <a:lnTo>
                    <a:pt x="513" y="418"/>
                  </a:lnTo>
                  <a:lnTo>
                    <a:pt x="512" y="388"/>
                  </a:lnTo>
                  <a:lnTo>
                    <a:pt x="544" y="371"/>
                  </a:lnTo>
                  <a:lnTo>
                    <a:pt x="477" y="329"/>
                  </a:lnTo>
                  <a:lnTo>
                    <a:pt x="476" y="298"/>
                  </a:lnTo>
                  <a:lnTo>
                    <a:pt x="412" y="280"/>
                  </a:lnTo>
                  <a:lnTo>
                    <a:pt x="428" y="325"/>
                  </a:lnTo>
                  <a:lnTo>
                    <a:pt x="321" y="308"/>
                  </a:lnTo>
                  <a:lnTo>
                    <a:pt x="350" y="334"/>
                  </a:lnTo>
                  <a:lnTo>
                    <a:pt x="71" y="289"/>
                  </a:lnTo>
                  <a:lnTo>
                    <a:pt x="22" y="230"/>
                  </a:lnTo>
                  <a:lnTo>
                    <a:pt x="111" y="233"/>
                  </a:lnTo>
                  <a:lnTo>
                    <a:pt x="0" y="20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8" name="Freeform 273">
              <a:extLst>
                <a:ext uri="{FF2B5EF4-FFF2-40B4-BE49-F238E27FC236}">
                  <a16:creationId xmlns:a16="http://schemas.microsoft.com/office/drawing/2014/main" id="{445EDB83-37AB-414C-801C-898DED8607ED}"/>
                </a:ext>
              </a:extLst>
            </p:cNvPr>
            <p:cNvSpPr>
              <a:spLocks/>
            </p:cNvSpPr>
            <p:nvPr/>
          </p:nvSpPr>
          <p:spPr bwMode="auto">
            <a:xfrm>
              <a:off x="6415947" y="2409893"/>
              <a:ext cx="121300" cy="89106"/>
            </a:xfrm>
            <a:custGeom>
              <a:avLst/>
              <a:gdLst>
                <a:gd name="T0" fmla="*/ 0 w 254"/>
                <a:gd name="T1" fmla="*/ 4 h 197"/>
                <a:gd name="T2" fmla="*/ 1 w 254"/>
                <a:gd name="T3" fmla="*/ 3 h 197"/>
                <a:gd name="T4" fmla="*/ 1 w 254"/>
                <a:gd name="T5" fmla="*/ 0 h 197"/>
                <a:gd name="T6" fmla="*/ 2 w 254"/>
                <a:gd name="T7" fmla="*/ 1 h 197"/>
                <a:gd name="T8" fmla="*/ 3 w 254"/>
                <a:gd name="T9" fmla="*/ 1 h 197"/>
                <a:gd name="T10" fmla="*/ 6 w 254"/>
                <a:gd name="T11" fmla="*/ 3 h 197"/>
                <a:gd name="T12" fmla="*/ 5 w 254"/>
                <a:gd name="T13" fmla="*/ 4 h 197"/>
                <a:gd name="T14" fmla="*/ 3 w 254"/>
                <a:gd name="T15" fmla="*/ 3 h 197"/>
                <a:gd name="T16" fmla="*/ 2 w 254"/>
                <a:gd name="T17" fmla="*/ 5 h 197"/>
                <a:gd name="T18" fmla="*/ 1 w 254"/>
                <a:gd name="T19" fmla="*/ 3 h 197"/>
                <a:gd name="T20" fmla="*/ 0 w 254"/>
                <a:gd name="T21" fmla="*/ 4 h 1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4"/>
                <a:gd name="T34" fmla="*/ 0 h 197"/>
                <a:gd name="T35" fmla="*/ 254 w 254"/>
                <a:gd name="T36" fmla="*/ 197 h 1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4" h="197">
                  <a:moveTo>
                    <a:pt x="0" y="161"/>
                  </a:moveTo>
                  <a:lnTo>
                    <a:pt x="36" y="123"/>
                  </a:lnTo>
                  <a:lnTo>
                    <a:pt x="59" y="0"/>
                  </a:lnTo>
                  <a:lnTo>
                    <a:pt x="80" y="45"/>
                  </a:lnTo>
                  <a:lnTo>
                    <a:pt x="140" y="55"/>
                  </a:lnTo>
                  <a:lnTo>
                    <a:pt x="254" y="145"/>
                  </a:lnTo>
                  <a:lnTo>
                    <a:pt x="239" y="176"/>
                  </a:lnTo>
                  <a:lnTo>
                    <a:pt x="136" y="134"/>
                  </a:lnTo>
                  <a:lnTo>
                    <a:pt x="73" y="197"/>
                  </a:lnTo>
                  <a:lnTo>
                    <a:pt x="57" y="145"/>
                  </a:lnTo>
                  <a:lnTo>
                    <a:pt x="0" y="16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59" name="Freeform 274">
              <a:extLst>
                <a:ext uri="{FF2B5EF4-FFF2-40B4-BE49-F238E27FC236}">
                  <a16:creationId xmlns:a16="http://schemas.microsoft.com/office/drawing/2014/main" id="{E91FBD37-1E4B-48FA-904C-AEFF93F4CAC3}"/>
                </a:ext>
              </a:extLst>
            </p:cNvPr>
            <p:cNvSpPr>
              <a:spLocks/>
            </p:cNvSpPr>
            <p:nvPr/>
          </p:nvSpPr>
          <p:spPr bwMode="auto">
            <a:xfrm>
              <a:off x="6926418" y="2829964"/>
              <a:ext cx="121300" cy="132068"/>
            </a:xfrm>
            <a:custGeom>
              <a:avLst/>
              <a:gdLst>
                <a:gd name="T0" fmla="*/ 0 w 255"/>
                <a:gd name="T1" fmla="*/ 6 h 286"/>
                <a:gd name="T2" fmla="*/ 2 w 255"/>
                <a:gd name="T3" fmla="*/ 0 h 286"/>
                <a:gd name="T4" fmla="*/ 3 w 255"/>
                <a:gd name="T5" fmla="*/ 0 h 286"/>
                <a:gd name="T6" fmla="*/ 2 w 255"/>
                <a:gd name="T7" fmla="*/ 3 h 286"/>
                <a:gd name="T8" fmla="*/ 3 w 255"/>
                <a:gd name="T9" fmla="*/ 2 h 286"/>
                <a:gd name="T10" fmla="*/ 3 w 255"/>
                <a:gd name="T11" fmla="*/ 3 h 286"/>
                <a:gd name="T12" fmla="*/ 5 w 255"/>
                <a:gd name="T13" fmla="*/ 3 h 286"/>
                <a:gd name="T14" fmla="*/ 5 w 255"/>
                <a:gd name="T15" fmla="*/ 4 h 286"/>
                <a:gd name="T16" fmla="*/ 5 w 255"/>
                <a:gd name="T17" fmla="*/ 4 h 286"/>
                <a:gd name="T18" fmla="*/ 5 w 255"/>
                <a:gd name="T19" fmla="*/ 6 h 286"/>
                <a:gd name="T20" fmla="*/ 6 w 255"/>
                <a:gd name="T21" fmla="*/ 5 h 286"/>
                <a:gd name="T22" fmla="*/ 6 w 255"/>
                <a:gd name="T23" fmla="*/ 6 h 286"/>
                <a:gd name="T24" fmla="*/ 5 w 255"/>
                <a:gd name="T25" fmla="*/ 7 h 286"/>
                <a:gd name="T26" fmla="*/ 5 w 255"/>
                <a:gd name="T27" fmla="*/ 6 h 286"/>
                <a:gd name="T28" fmla="*/ 5 w 255"/>
                <a:gd name="T29" fmla="*/ 7 h 286"/>
                <a:gd name="T30" fmla="*/ 5 w 255"/>
                <a:gd name="T31" fmla="*/ 5 h 286"/>
                <a:gd name="T32" fmla="*/ 3 w 255"/>
                <a:gd name="T33" fmla="*/ 7 h 286"/>
                <a:gd name="T34" fmla="*/ 4 w 255"/>
                <a:gd name="T35" fmla="*/ 6 h 286"/>
                <a:gd name="T36" fmla="*/ 3 w 255"/>
                <a:gd name="T37" fmla="*/ 6 h 286"/>
                <a:gd name="T38" fmla="*/ 3 w 255"/>
                <a:gd name="T39" fmla="*/ 5 h 286"/>
                <a:gd name="T40" fmla="*/ 0 w 255"/>
                <a:gd name="T41" fmla="*/ 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5"/>
                <a:gd name="T64" fmla="*/ 0 h 286"/>
                <a:gd name="T65" fmla="*/ 255 w 255"/>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5" h="286">
                  <a:moveTo>
                    <a:pt x="0" y="223"/>
                  </a:moveTo>
                  <a:lnTo>
                    <a:pt x="106" y="15"/>
                  </a:lnTo>
                  <a:lnTo>
                    <a:pt x="146" y="0"/>
                  </a:lnTo>
                  <a:lnTo>
                    <a:pt x="97" y="112"/>
                  </a:lnTo>
                  <a:lnTo>
                    <a:pt x="130" y="87"/>
                  </a:lnTo>
                  <a:lnTo>
                    <a:pt x="152" y="135"/>
                  </a:lnTo>
                  <a:lnTo>
                    <a:pt x="219" y="135"/>
                  </a:lnTo>
                  <a:lnTo>
                    <a:pt x="205" y="177"/>
                  </a:lnTo>
                  <a:lnTo>
                    <a:pt x="240" y="173"/>
                  </a:lnTo>
                  <a:lnTo>
                    <a:pt x="214" y="219"/>
                  </a:lnTo>
                  <a:lnTo>
                    <a:pt x="248" y="194"/>
                  </a:lnTo>
                  <a:lnTo>
                    <a:pt x="255" y="237"/>
                  </a:lnTo>
                  <a:lnTo>
                    <a:pt x="222" y="286"/>
                  </a:lnTo>
                  <a:lnTo>
                    <a:pt x="219" y="250"/>
                  </a:lnTo>
                  <a:lnTo>
                    <a:pt x="204" y="269"/>
                  </a:lnTo>
                  <a:lnTo>
                    <a:pt x="204" y="214"/>
                  </a:lnTo>
                  <a:lnTo>
                    <a:pt x="140" y="269"/>
                  </a:lnTo>
                  <a:lnTo>
                    <a:pt x="178" y="233"/>
                  </a:lnTo>
                  <a:lnTo>
                    <a:pt x="123" y="237"/>
                  </a:lnTo>
                  <a:lnTo>
                    <a:pt x="138" y="217"/>
                  </a:lnTo>
                  <a:lnTo>
                    <a:pt x="0" y="22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0" name="Freeform 275">
              <a:extLst>
                <a:ext uri="{FF2B5EF4-FFF2-40B4-BE49-F238E27FC236}">
                  <a16:creationId xmlns:a16="http://schemas.microsoft.com/office/drawing/2014/main" id="{02C1BEC4-40EA-4577-9B07-A30870BBA01D}"/>
                </a:ext>
              </a:extLst>
            </p:cNvPr>
            <p:cNvSpPr>
              <a:spLocks/>
            </p:cNvSpPr>
            <p:nvPr/>
          </p:nvSpPr>
          <p:spPr bwMode="auto">
            <a:xfrm>
              <a:off x="6629907" y="4316124"/>
              <a:ext cx="151625" cy="838551"/>
            </a:xfrm>
            <a:custGeom>
              <a:avLst/>
              <a:gdLst>
                <a:gd name="T0" fmla="*/ 0 w 317"/>
                <a:gd name="T1" fmla="*/ 33 h 1850"/>
                <a:gd name="T2" fmla="*/ 1 w 317"/>
                <a:gd name="T3" fmla="*/ 32 h 1850"/>
                <a:gd name="T4" fmla="*/ 1 w 317"/>
                <a:gd name="T5" fmla="*/ 33 h 1850"/>
                <a:gd name="T6" fmla="*/ 3 w 317"/>
                <a:gd name="T7" fmla="*/ 31 h 1850"/>
                <a:gd name="T8" fmla="*/ 2 w 317"/>
                <a:gd name="T9" fmla="*/ 30 h 1850"/>
                <a:gd name="T10" fmla="*/ 3 w 317"/>
                <a:gd name="T11" fmla="*/ 27 h 1850"/>
                <a:gd name="T12" fmla="*/ 1 w 317"/>
                <a:gd name="T13" fmla="*/ 27 h 1850"/>
                <a:gd name="T14" fmla="*/ 2 w 317"/>
                <a:gd name="T15" fmla="*/ 22 h 1850"/>
                <a:gd name="T16" fmla="*/ 3 w 317"/>
                <a:gd name="T17" fmla="*/ 17 h 1850"/>
                <a:gd name="T18" fmla="*/ 3 w 317"/>
                <a:gd name="T19" fmla="*/ 13 h 1850"/>
                <a:gd name="T20" fmla="*/ 5 w 317"/>
                <a:gd name="T21" fmla="*/ 4 h 1850"/>
                <a:gd name="T22" fmla="*/ 4 w 317"/>
                <a:gd name="T23" fmla="*/ 1 h 1850"/>
                <a:gd name="T24" fmla="*/ 5 w 317"/>
                <a:gd name="T25" fmla="*/ 0 h 1850"/>
                <a:gd name="T26" fmla="*/ 6 w 317"/>
                <a:gd name="T27" fmla="*/ 2 h 1850"/>
                <a:gd name="T28" fmla="*/ 7 w 317"/>
                <a:gd name="T29" fmla="*/ 6 h 1850"/>
                <a:gd name="T30" fmla="*/ 7 w 317"/>
                <a:gd name="T31" fmla="*/ 6 h 1850"/>
                <a:gd name="T32" fmla="*/ 7 w 317"/>
                <a:gd name="T33" fmla="*/ 7 h 1850"/>
                <a:gd name="T34" fmla="*/ 6 w 317"/>
                <a:gd name="T35" fmla="*/ 7 h 1850"/>
                <a:gd name="T36" fmla="*/ 6 w 317"/>
                <a:gd name="T37" fmla="*/ 10 h 1850"/>
                <a:gd name="T38" fmla="*/ 5 w 317"/>
                <a:gd name="T39" fmla="*/ 11 h 1850"/>
                <a:gd name="T40" fmla="*/ 5 w 317"/>
                <a:gd name="T41" fmla="*/ 15 h 1850"/>
                <a:gd name="T42" fmla="*/ 5 w 317"/>
                <a:gd name="T43" fmla="*/ 18 h 1850"/>
                <a:gd name="T44" fmla="*/ 4 w 317"/>
                <a:gd name="T45" fmla="*/ 21 h 1850"/>
                <a:gd name="T46" fmla="*/ 3 w 317"/>
                <a:gd name="T47" fmla="*/ 28 h 1850"/>
                <a:gd name="T48" fmla="*/ 4 w 317"/>
                <a:gd name="T49" fmla="*/ 31 h 1850"/>
                <a:gd name="T50" fmla="*/ 3 w 317"/>
                <a:gd name="T51" fmla="*/ 31 h 1850"/>
                <a:gd name="T52" fmla="*/ 3 w 317"/>
                <a:gd name="T53" fmla="*/ 33 h 1850"/>
                <a:gd name="T54" fmla="*/ 2 w 317"/>
                <a:gd name="T55" fmla="*/ 38 h 1850"/>
                <a:gd name="T56" fmla="*/ 2 w 317"/>
                <a:gd name="T57" fmla="*/ 39 h 1850"/>
                <a:gd name="T58" fmla="*/ 3 w 317"/>
                <a:gd name="T59" fmla="*/ 38 h 1850"/>
                <a:gd name="T60" fmla="*/ 3 w 317"/>
                <a:gd name="T61" fmla="*/ 40 h 1850"/>
                <a:gd name="T62" fmla="*/ 6 w 317"/>
                <a:gd name="T63" fmla="*/ 41 h 1850"/>
                <a:gd name="T64" fmla="*/ 4 w 317"/>
                <a:gd name="T65" fmla="*/ 41 h 1850"/>
                <a:gd name="T66" fmla="*/ 4 w 317"/>
                <a:gd name="T67" fmla="*/ 43 h 1850"/>
                <a:gd name="T68" fmla="*/ 3 w 317"/>
                <a:gd name="T69" fmla="*/ 42 h 1850"/>
                <a:gd name="T70" fmla="*/ 4 w 317"/>
                <a:gd name="T71" fmla="*/ 42 h 1850"/>
                <a:gd name="T72" fmla="*/ 3 w 317"/>
                <a:gd name="T73" fmla="*/ 41 h 1850"/>
                <a:gd name="T74" fmla="*/ 2 w 317"/>
                <a:gd name="T75" fmla="*/ 40 h 1850"/>
                <a:gd name="T76" fmla="*/ 2 w 317"/>
                <a:gd name="T77" fmla="*/ 40 h 1850"/>
                <a:gd name="T78" fmla="*/ 1 w 317"/>
                <a:gd name="T79" fmla="*/ 39 h 1850"/>
                <a:gd name="T80" fmla="*/ 1 w 317"/>
                <a:gd name="T81" fmla="*/ 38 h 1850"/>
                <a:gd name="T82" fmla="*/ 1 w 317"/>
                <a:gd name="T83" fmla="*/ 38 h 1850"/>
                <a:gd name="T84" fmla="*/ 1 w 317"/>
                <a:gd name="T85" fmla="*/ 37 h 1850"/>
                <a:gd name="T86" fmla="*/ 1 w 317"/>
                <a:gd name="T87" fmla="*/ 35 h 1850"/>
                <a:gd name="T88" fmla="*/ 2 w 317"/>
                <a:gd name="T89" fmla="*/ 35 h 1850"/>
                <a:gd name="T90" fmla="*/ 1 w 317"/>
                <a:gd name="T91" fmla="*/ 34 h 1850"/>
                <a:gd name="T92" fmla="*/ 1 w 317"/>
                <a:gd name="T93" fmla="*/ 33 h 1850"/>
                <a:gd name="T94" fmla="*/ 0 w 317"/>
                <a:gd name="T95" fmla="*/ 33 h 1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7"/>
                <a:gd name="T145" fmla="*/ 0 h 1850"/>
                <a:gd name="T146" fmla="*/ 317 w 317"/>
                <a:gd name="T147" fmla="*/ 1850 h 1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7" h="1850">
                  <a:moveTo>
                    <a:pt x="0" y="1447"/>
                  </a:moveTo>
                  <a:lnTo>
                    <a:pt x="22" y="1397"/>
                  </a:lnTo>
                  <a:lnTo>
                    <a:pt x="68" y="1434"/>
                  </a:lnTo>
                  <a:lnTo>
                    <a:pt x="108" y="1339"/>
                  </a:lnTo>
                  <a:lnTo>
                    <a:pt x="91" y="1302"/>
                  </a:lnTo>
                  <a:lnTo>
                    <a:pt x="124" y="1171"/>
                  </a:lnTo>
                  <a:lnTo>
                    <a:pt x="67" y="1160"/>
                  </a:lnTo>
                  <a:lnTo>
                    <a:pt x="74" y="948"/>
                  </a:lnTo>
                  <a:lnTo>
                    <a:pt x="153" y="726"/>
                  </a:lnTo>
                  <a:lnTo>
                    <a:pt x="152" y="541"/>
                  </a:lnTo>
                  <a:lnTo>
                    <a:pt x="207" y="188"/>
                  </a:lnTo>
                  <a:lnTo>
                    <a:pt x="188" y="32"/>
                  </a:lnTo>
                  <a:lnTo>
                    <a:pt x="226" y="0"/>
                  </a:lnTo>
                  <a:lnTo>
                    <a:pt x="266" y="81"/>
                  </a:lnTo>
                  <a:lnTo>
                    <a:pt x="289" y="246"/>
                  </a:lnTo>
                  <a:lnTo>
                    <a:pt x="317" y="249"/>
                  </a:lnTo>
                  <a:lnTo>
                    <a:pt x="312" y="304"/>
                  </a:lnTo>
                  <a:lnTo>
                    <a:pt x="270" y="327"/>
                  </a:lnTo>
                  <a:lnTo>
                    <a:pt x="271" y="435"/>
                  </a:lnTo>
                  <a:lnTo>
                    <a:pt x="226" y="496"/>
                  </a:lnTo>
                  <a:lnTo>
                    <a:pt x="192" y="648"/>
                  </a:lnTo>
                  <a:lnTo>
                    <a:pt x="218" y="791"/>
                  </a:lnTo>
                  <a:lnTo>
                    <a:pt x="168" y="913"/>
                  </a:lnTo>
                  <a:lnTo>
                    <a:pt x="135" y="1218"/>
                  </a:lnTo>
                  <a:lnTo>
                    <a:pt x="162" y="1329"/>
                  </a:lnTo>
                  <a:lnTo>
                    <a:pt x="137" y="1339"/>
                  </a:lnTo>
                  <a:lnTo>
                    <a:pt x="148" y="1438"/>
                  </a:lnTo>
                  <a:lnTo>
                    <a:pt x="83" y="1643"/>
                  </a:lnTo>
                  <a:lnTo>
                    <a:pt x="90" y="1677"/>
                  </a:lnTo>
                  <a:lnTo>
                    <a:pt x="121" y="1664"/>
                  </a:lnTo>
                  <a:lnTo>
                    <a:pt x="135" y="1743"/>
                  </a:lnTo>
                  <a:lnTo>
                    <a:pt x="271" y="1761"/>
                  </a:lnTo>
                  <a:lnTo>
                    <a:pt x="180" y="1792"/>
                  </a:lnTo>
                  <a:lnTo>
                    <a:pt x="168" y="1850"/>
                  </a:lnTo>
                  <a:lnTo>
                    <a:pt x="129" y="1834"/>
                  </a:lnTo>
                  <a:lnTo>
                    <a:pt x="171" y="1797"/>
                  </a:lnTo>
                  <a:lnTo>
                    <a:pt x="107" y="1780"/>
                  </a:lnTo>
                  <a:lnTo>
                    <a:pt x="98" y="1715"/>
                  </a:lnTo>
                  <a:lnTo>
                    <a:pt x="80" y="1746"/>
                  </a:lnTo>
                  <a:lnTo>
                    <a:pt x="56" y="1685"/>
                  </a:lnTo>
                  <a:lnTo>
                    <a:pt x="68" y="1668"/>
                  </a:lnTo>
                  <a:lnTo>
                    <a:pt x="36" y="1638"/>
                  </a:lnTo>
                  <a:lnTo>
                    <a:pt x="67" y="1607"/>
                  </a:lnTo>
                  <a:lnTo>
                    <a:pt x="38" y="1516"/>
                  </a:lnTo>
                  <a:lnTo>
                    <a:pt x="89" y="1526"/>
                  </a:lnTo>
                  <a:lnTo>
                    <a:pt x="38" y="1478"/>
                  </a:lnTo>
                  <a:lnTo>
                    <a:pt x="51" y="1446"/>
                  </a:lnTo>
                  <a:lnTo>
                    <a:pt x="0" y="144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1" name="Freeform 276">
              <a:extLst>
                <a:ext uri="{FF2B5EF4-FFF2-40B4-BE49-F238E27FC236}">
                  <a16:creationId xmlns:a16="http://schemas.microsoft.com/office/drawing/2014/main" id="{26EDFCD1-587D-4291-BBDB-6E23BD9369D1}"/>
                </a:ext>
              </a:extLst>
            </p:cNvPr>
            <p:cNvSpPr>
              <a:spLocks/>
            </p:cNvSpPr>
            <p:nvPr/>
          </p:nvSpPr>
          <p:spPr bwMode="auto">
            <a:xfrm>
              <a:off x="6636645" y="5021016"/>
              <a:ext cx="11793" cy="31824"/>
            </a:xfrm>
            <a:custGeom>
              <a:avLst/>
              <a:gdLst>
                <a:gd name="T0" fmla="*/ 0 w 23"/>
                <a:gd name="T1" fmla="*/ 1 h 69"/>
                <a:gd name="T2" fmla="*/ 0 w 23"/>
                <a:gd name="T3" fmla="*/ 0 h 69"/>
                <a:gd name="T4" fmla="*/ 1 w 23"/>
                <a:gd name="T5" fmla="*/ 2 h 69"/>
                <a:gd name="T6" fmla="*/ 0 w 23"/>
                <a:gd name="T7" fmla="*/ 1 h 69"/>
                <a:gd name="T8" fmla="*/ 0 60000 65536"/>
                <a:gd name="T9" fmla="*/ 0 60000 65536"/>
                <a:gd name="T10" fmla="*/ 0 60000 65536"/>
                <a:gd name="T11" fmla="*/ 0 60000 65536"/>
                <a:gd name="T12" fmla="*/ 0 w 23"/>
                <a:gd name="T13" fmla="*/ 0 h 69"/>
                <a:gd name="T14" fmla="*/ 23 w 23"/>
                <a:gd name="T15" fmla="*/ 69 h 69"/>
              </a:gdLst>
              <a:ahLst/>
              <a:cxnLst>
                <a:cxn ang="T8">
                  <a:pos x="T0" y="T1"/>
                </a:cxn>
                <a:cxn ang="T9">
                  <a:pos x="T2" y="T3"/>
                </a:cxn>
                <a:cxn ang="T10">
                  <a:pos x="T4" y="T5"/>
                </a:cxn>
                <a:cxn ang="T11">
                  <a:pos x="T6" y="T7"/>
                </a:cxn>
              </a:cxnLst>
              <a:rect l="T12" t="T13" r="T14" b="T15"/>
              <a:pathLst>
                <a:path w="23" h="69">
                  <a:moveTo>
                    <a:pt x="0" y="31"/>
                  </a:moveTo>
                  <a:lnTo>
                    <a:pt x="7" y="0"/>
                  </a:lnTo>
                  <a:lnTo>
                    <a:pt x="23" y="69"/>
                  </a:lnTo>
                  <a:lnTo>
                    <a:pt x="0" y="3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2" name="Freeform 277">
              <a:extLst>
                <a:ext uri="{FF2B5EF4-FFF2-40B4-BE49-F238E27FC236}">
                  <a16:creationId xmlns:a16="http://schemas.microsoft.com/office/drawing/2014/main" id="{BC5E2371-4A9A-47E3-BDD8-89F3750DA755}"/>
                </a:ext>
              </a:extLst>
            </p:cNvPr>
            <p:cNvSpPr>
              <a:spLocks/>
            </p:cNvSpPr>
            <p:nvPr/>
          </p:nvSpPr>
          <p:spPr bwMode="auto">
            <a:xfrm>
              <a:off x="6650123" y="4850760"/>
              <a:ext cx="10108" cy="38188"/>
            </a:xfrm>
            <a:custGeom>
              <a:avLst/>
              <a:gdLst>
                <a:gd name="T0" fmla="*/ 0 w 23"/>
                <a:gd name="T1" fmla="*/ 2 h 85"/>
                <a:gd name="T2" fmla="*/ 1 w 23"/>
                <a:gd name="T3" fmla="*/ 0 h 85"/>
                <a:gd name="T4" fmla="*/ 1 w 23"/>
                <a:gd name="T5" fmla="*/ 2 h 85"/>
                <a:gd name="T6" fmla="*/ 0 w 23"/>
                <a:gd name="T7" fmla="*/ 2 h 85"/>
                <a:gd name="T8" fmla="*/ 0 60000 65536"/>
                <a:gd name="T9" fmla="*/ 0 60000 65536"/>
                <a:gd name="T10" fmla="*/ 0 60000 65536"/>
                <a:gd name="T11" fmla="*/ 0 60000 65536"/>
                <a:gd name="T12" fmla="*/ 0 w 23"/>
                <a:gd name="T13" fmla="*/ 0 h 85"/>
                <a:gd name="T14" fmla="*/ 23 w 23"/>
                <a:gd name="T15" fmla="*/ 85 h 85"/>
              </a:gdLst>
              <a:ahLst/>
              <a:cxnLst>
                <a:cxn ang="T8">
                  <a:pos x="T0" y="T1"/>
                </a:cxn>
                <a:cxn ang="T9">
                  <a:pos x="T2" y="T3"/>
                </a:cxn>
                <a:cxn ang="T10">
                  <a:pos x="T4" y="T5"/>
                </a:cxn>
                <a:cxn ang="T11">
                  <a:pos x="T6" y="T7"/>
                </a:cxn>
              </a:cxnLst>
              <a:rect l="T12" t="T13" r="T14" b="T15"/>
              <a:pathLst>
                <a:path w="23" h="85">
                  <a:moveTo>
                    <a:pt x="0" y="75"/>
                  </a:moveTo>
                  <a:lnTo>
                    <a:pt x="23" y="0"/>
                  </a:lnTo>
                  <a:lnTo>
                    <a:pt x="23" y="85"/>
                  </a:lnTo>
                  <a:lnTo>
                    <a:pt x="0" y="7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3" name="Freeform 278">
              <a:extLst>
                <a:ext uri="{FF2B5EF4-FFF2-40B4-BE49-F238E27FC236}">
                  <a16:creationId xmlns:a16="http://schemas.microsoft.com/office/drawing/2014/main" id="{5C9EC132-844D-4251-9207-24F015205DDB}"/>
                </a:ext>
              </a:extLst>
            </p:cNvPr>
            <p:cNvSpPr>
              <a:spLocks/>
            </p:cNvSpPr>
            <p:nvPr/>
          </p:nvSpPr>
          <p:spPr bwMode="auto">
            <a:xfrm>
              <a:off x="6661916" y="5145128"/>
              <a:ext cx="25271" cy="17503"/>
            </a:xfrm>
            <a:custGeom>
              <a:avLst/>
              <a:gdLst>
                <a:gd name="T0" fmla="*/ 0 w 51"/>
                <a:gd name="T1" fmla="*/ 0 h 39"/>
                <a:gd name="T2" fmla="*/ 1 w 51"/>
                <a:gd name="T3" fmla="*/ 0 h 39"/>
                <a:gd name="T4" fmla="*/ 1 w 51"/>
                <a:gd name="T5" fmla="*/ 1 h 39"/>
                <a:gd name="T6" fmla="*/ 0 w 51"/>
                <a:gd name="T7" fmla="*/ 0 h 39"/>
                <a:gd name="T8" fmla="*/ 0 60000 65536"/>
                <a:gd name="T9" fmla="*/ 0 60000 65536"/>
                <a:gd name="T10" fmla="*/ 0 60000 65536"/>
                <a:gd name="T11" fmla="*/ 0 60000 65536"/>
                <a:gd name="T12" fmla="*/ 0 w 51"/>
                <a:gd name="T13" fmla="*/ 0 h 39"/>
                <a:gd name="T14" fmla="*/ 51 w 51"/>
                <a:gd name="T15" fmla="*/ 39 h 39"/>
              </a:gdLst>
              <a:ahLst/>
              <a:cxnLst>
                <a:cxn ang="T8">
                  <a:pos x="T0" y="T1"/>
                </a:cxn>
                <a:cxn ang="T9">
                  <a:pos x="T2" y="T3"/>
                </a:cxn>
                <a:cxn ang="T10">
                  <a:pos x="T4" y="T5"/>
                </a:cxn>
                <a:cxn ang="T11">
                  <a:pos x="T6" y="T7"/>
                </a:cxn>
              </a:cxnLst>
              <a:rect l="T12" t="T13" r="T14" b="T15"/>
              <a:pathLst>
                <a:path w="51" h="39">
                  <a:moveTo>
                    <a:pt x="0" y="0"/>
                  </a:moveTo>
                  <a:lnTo>
                    <a:pt x="49" y="9"/>
                  </a:lnTo>
                  <a:lnTo>
                    <a:pt x="51" y="39"/>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4" name="Freeform 279">
              <a:extLst>
                <a:ext uri="{FF2B5EF4-FFF2-40B4-BE49-F238E27FC236}">
                  <a16:creationId xmlns:a16="http://schemas.microsoft.com/office/drawing/2014/main" id="{D1A6FDCB-CCA4-45D3-9B3B-96C638D132B2}"/>
                </a:ext>
              </a:extLst>
            </p:cNvPr>
            <p:cNvSpPr>
              <a:spLocks/>
            </p:cNvSpPr>
            <p:nvPr/>
          </p:nvSpPr>
          <p:spPr bwMode="auto">
            <a:xfrm>
              <a:off x="6666970" y="5106940"/>
              <a:ext cx="35379" cy="39779"/>
            </a:xfrm>
            <a:custGeom>
              <a:avLst/>
              <a:gdLst>
                <a:gd name="T0" fmla="*/ 0 w 75"/>
                <a:gd name="T1" fmla="*/ 0 h 88"/>
                <a:gd name="T2" fmla="*/ 1 w 75"/>
                <a:gd name="T3" fmla="*/ 0 h 88"/>
                <a:gd name="T4" fmla="*/ 0 w 75"/>
                <a:gd name="T5" fmla="*/ 1 h 88"/>
                <a:gd name="T6" fmla="*/ 2 w 75"/>
                <a:gd name="T7" fmla="*/ 1 h 88"/>
                <a:gd name="T8" fmla="*/ 1 w 75"/>
                <a:gd name="T9" fmla="*/ 2 h 88"/>
                <a:gd name="T10" fmla="*/ 0 w 75"/>
                <a:gd name="T11" fmla="*/ 0 h 88"/>
                <a:gd name="T12" fmla="*/ 0 60000 65536"/>
                <a:gd name="T13" fmla="*/ 0 60000 65536"/>
                <a:gd name="T14" fmla="*/ 0 60000 65536"/>
                <a:gd name="T15" fmla="*/ 0 60000 65536"/>
                <a:gd name="T16" fmla="*/ 0 60000 65536"/>
                <a:gd name="T17" fmla="*/ 0 60000 65536"/>
                <a:gd name="T18" fmla="*/ 0 w 75"/>
                <a:gd name="T19" fmla="*/ 0 h 88"/>
                <a:gd name="T20" fmla="*/ 75 w 75"/>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75" h="88">
                  <a:moveTo>
                    <a:pt x="0" y="15"/>
                  </a:moveTo>
                  <a:lnTo>
                    <a:pt x="21" y="0"/>
                  </a:lnTo>
                  <a:lnTo>
                    <a:pt x="19" y="42"/>
                  </a:lnTo>
                  <a:lnTo>
                    <a:pt x="75" y="57"/>
                  </a:lnTo>
                  <a:lnTo>
                    <a:pt x="39" y="88"/>
                  </a:lnTo>
                  <a:lnTo>
                    <a:pt x="0" y="1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5" name="Freeform 280">
              <a:extLst>
                <a:ext uri="{FF2B5EF4-FFF2-40B4-BE49-F238E27FC236}">
                  <a16:creationId xmlns:a16="http://schemas.microsoft.com/office/drawing/2014/main" id="{DAA24F25-49F7-4B61-871D-37BD2933801B}"/>
                </a:ext>
              </a:extLst>
            </p:cNvPr>
            <p:cNvSpPr>
              <a:spLocks/>
            </p:cNvSpPr>
            <p:nvPr/>
          </p:nvSpPr>
          <p:spPr bwMode="auto">
            <a:xfrm>
              <a:off x="6693926" y="5157857"/>
              <a:ext cx="18532" cy="11138"/>
            </a:xfrm>
            <a:custGeom>
              <a:avLst/>
              <a:gdLst>
                <a:gd name="T0" fmla="*/ 0 w 40"/>
                <a:gd name="T1" fmla="*/ 1 h 23"/>
                <a:gd name="T2" fmla="*/ 0 w 40"/>
                <a:gd name="T3" fmla="*/ 0 h 23"/>
                <a:gd name="T4" fmla="*/ 1 w 40"/>
                <a:gd name="T5" fmla="*/ 1 h 23"/>
                <a:gd name="T6" fmla="*/ 0 w 40"/>
                <a:gd name="T7" fmla="*/ 1 h 23"/>
                <a:gd name="T8" fmla="*/ 0 60000 65536"/>
                <a:gd name="T9" fmla="*/ 0 60000 65536"/>
                <a:gd name="T10" fmla="*/ 0 60000 65536"/>
                <a:gd name="T11" fmla="*/ 0 60000 65536"/>
                <a:gd name="T12" fmla="*/ 0 w 40"/>
                <a:gd name="T13" fmla="*/ 0 h 23"/>
                <a:gd name="T14" fmla="*/ 40 w 40"/>
                <a:gd name="T15" fmla="*/ 23 h 23"/>
              </a:gdLst>
              <a:ahLst/>
              <a:cxnLst>
                <a:cxn ang="T8">
                  <a:pos x="T0" y="T1"/>
                </a:cxn>
                <a:cxn ang="T9">
                  <a:pos x="T2" y="T3"/>
                </a:cxn>
                <a:cxn ang="T10">
                  <a:pos x="T4" y="T5"/>
                </a:cxn>
                <a:cxn ang="T11">
                  <a:pos x="T6" y="T7"/>
                </a:cxn>
              </a:cxnLst>
              <a:rect l="T12" t="T13" r="T14" b="T15"/>
              <a:pathLst>
                <a:path w="40" h="23">
                  <a:moveTo>
                    <a:pt x="0" y="17"/>
                  </a:moveTo>
                  <a:lnTo>
                    <a:pt x="11" y="0"/>
                  </a:lnTo>
                  <a:lnTo>
                    <a:pt x="40" y="23"/>
                  </a:lnTo>
                  <a:lnTo>
                    <a:pt x="0" y="1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6" name="Freeform 281">
              <a:extLst>
                <a:ext uri="{FF2B5EF4-FFF2-40B4-BE49-F238E27FC236}">
                  <a16:creationId xmlns:a16="http://schemas.microsoft.com/office/drawing/2014/main" id="{DF9F7FAA-2F2B-4C5B-9288-901D29823064}"/>
                </a:ext>
              </a:extLst>
            </p:cNvPr>
            <p:cNvSpPr>
              <a:spLocks/>
            </p:cNvSpPr>
            <p:nvPr/>
          </p:nvSpPr>
          <p:spPr bwMode="auto">
            <a:xfrm>
              <a:off x="6707404" y="5126034"/>
              <a:ext cx="50542" cy="58874"/>
            </a:xfrm>
            <a:custGeom>
              <a:avLst/>
              <a:gdLst>
                <a:gd name="T0" fmla="*/ 0 w 104"/>
                <a:gd name="T1" fmla="*/ 2 h 134"/>
                <a:gd name="T2" fmla="*/ 0 w 104"/>
                <a:gd name="T3" fmla="*/ 2 h 134"/>
                <a:gd name="T4" fmla="*/ 2 w 104"/>
                <a:gd name="T5" fmla="*/ 2 h 134"/>
                <a:gd name="T6" fmla="*/ 1 w 104"/>
                <a:gd name="T7" fmla="*/ 1 h 134"/>
                <a:gd name="T8" fmla="*/ 2 w 104"/>
                <a:gd name="T9" fmla="*/ 1 h 134"/>
                <a:gd name="T10" fmla="*/ 1 w 104"/>
                <a:gd name="T11" fmla="*/ 1 h 134"/>
                <a:gd name="T12" fmla="*/ 1 w 104"/>
                <a:gd name="T13" fmla="*/ 0 h 134"/>
                <a:gd name="T14" fmla="*/ 2 w 104"/>
                <a:gd name="T15" fmla="*/ 0 h 134"/>
                <a:gd name="T16" fmla="*/ 3 w 104"/>
                <a:gd name="T17" fmla="*/ 3 h 134"/>
                <a:gd name="T18" fmla="*/ 0 w 104"/>
                <a:gd name="T19" fmla="*/ 2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34"/>
                <a:gd name="T32" fmla="*/ 104 w 104"/>
                <a:gd name="T33" fmla="*/ 134 h 1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34">
                  <a:moveTo>
                    <a:pt x="0" y="108"/>
                  </a:moveTo>
                  <a:lnTo>
                    <a:pt x="15" y="88"/>
                  </a:lnTo>
                  <a:lnTo>
                    <a:pt x="73" y="100"/>
                  </a:lnTo>
                  <a:lnTo>
                    <a:pt x="47" y="65"/>
                  </a:lnTo>
                  <a:lnTo>
                    <a:pt x="74" y="44"/>
                  </a:lnTo>
                  <a:lnTo>
                    <a:pt x="32" y="40"/>
                  </a:lnTo>
                  <a:lnTo>
                    <a:pt x="32" y="7"/>
                  </a:lnTo>
                  <a:lnTo>
                    <a:pt x="102" y="0"/>
                  </a:lnTo>
                  <a:lnTo>
                    <a:pt x="104" y="134"/>
                  </a:lnTo>
                  <a:lnTo>
                    <a:pt x="0" y="10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7" name="Freeform 282">
              <a:extLst>
                <a:ext uri="{FF2B5EF4-FFF2-40B4-BE49-F238E27FC236}">
                  <a16:creationId xmlns:a16="http://schemas.microsoft.com/office/drawing/2014/main" id="{8F5C8FB0-1DAE-4E35-A49B-A13801E5B8AE}"/>
                </a:ext>
              </a:extLst>
            </p:cNvPr>
            <p:cNvSpPr>
              <a:spLocks/>
            </p:cNvSpPr>
            <p:nvPr/>
          </p:nvSpPr>
          <p:spPr bwMode="auto">
            <a:xfrm>
              <a:off x="6732675" y="5194455"/>
              <a:ext cx="37064" cy="12729"/>
            </a:xfrm>
            <a:custGeom>
              <a:avLst/>
              <a:gdLst>
                <a:gd name="T0" fmla="*/ 0 w 78"/>
                <a:gd name="T1" fmla="*/ 0 h 28"/>
                <a:gd name="T2" fmla="*/ 2 w 78"/>
                <a:gd name="T3" fmla="*/ 0 h 28"/>
                <a:gd name="T4" fmla="*/ 2 w 78"/>
                <a:gd name="T5" fmla="*/ 1 h 28"/>
                <a:gd name="T6" fmla="*/ 0 w 78"/>
                <a:gd name="T7" fmla="*/ 0 h 28"/>
                <a:gd name="T8" fmla="*/ 0 60000 65536"/>
                <a:gd name="T9" fmla="*/ 0 60000 65536"/>
                <a:gd name="T10" fmla="*/ 0 60000 65536"/>
                <a:gd name="T11" fmla="*/ 0 60000 65536"/>
                <a:gd name="T12" fmla="*/ 0 w 78"/>
                <a:gd name="T13" fmla="*/ 0 h 28"/>
                <a:gd name="T14" fmla="*/ 78 w 78"/>
                <a:gd name="T15" fmla="*/ 28 h 28"/>
              </a:gdLst>
              <a:ahLst/>
              <a:cxnLst>
                <a:cxn ang="T8">
                  <a:pos x="T0" y="T1"/>
                </a:cxn>
                <a:cxn ang="T9">
                  <a:pos x="T2" y="T3"/>
                </a:cxn>
                <a:cxn ang="T10">
                  <a:pos x="T4" y="T5"/>
                </a:cxn>
                <a:cxn ang="T11">
                  <a:pos x="T6" y="T7"/>
                </a:cxn>
              </a:cxnLst>
              <a:rect l="T12" t="T13" r="T14" b="T15"/>
              <a:pathLst>
                <a:path w="78" h="28">
                  <a:moveTo>
                    <a:pt x="0" y="0"/>
                  </a:moveTo>
                  <a:lnTo>
                    <a:pt x="71" y="7"/>
                  </a:lnTo>
                  <a:lnTo>
                    <a:pt x="78" y="28"/>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8" name="Freeform 283">
              <a:extLst>
                <a:ext uri="{FF2B5EF4-FFF2-40B4-BE49-F238E27FC236}">
                  <a16:creationId xmlns:a16="http://schemas.microsoft.com/office/drawing/2014/main" id="{0002981B-4328-4F86-B3CF-EA24FBB373AB}"/>
                </a:ext>
              </a:extLst>
            </p:cNvPr>
            <p:cNvSpPr>
              <a:spLocks/>
            </p:cNvSpPr>
            <p:nvPr/>
          </p:nvSpPr>
          <p:spPr bwMode="auto">
            <a:xfrm>
              <a:off x="6768054" y="5186499"/>
              <a:ext cx="18532" cy="7956"/>
            </a:xfrm>
            <a:custGeom>
              <a:avLst/>
              <a:gdLst>
                <a:gd name="T0" fmla="*/ 0 w 37"/>
                <a:gd name="T1" fmla="*/ 0 h 18"/>
                <a:gd name="T2" fmla="*/ 0 w 37"/>
                <a:gd name="T3" fmla="*/ 0 h 18"/>
                <a:gd name="T4" fmla="*/ 1 w 37"/>
                <a:gd name="T5" fmla="*/ 0 h 18"/>
                <a:gd name="T6" fmla="*/ 0 w 37"/>
                <a:gd name="T7" fmla="*/ 0 h 18"/>
                <a:gd name="T8" fmla="*/ 0 60000 65536"/>
                <a:gd name="T9" fmla="*/ 0 60000 65536"/>
                <a:gd name="T10" fmla="*/ 0 60000 65536"/>
                <a:gd name="T11" fmla="*/ 0 60000 65536"/>
                <a:gd name="T12" fmla="*/ 0 w 37"/>
                <a:gd name="T13" fmla="*/ 0 h 18"/>
                <a:gd name="T14" fmla="*/ 37 w 37"/>
                <a:gd name="T15" fmla="*/ 18 h 18"/>
              </a:gdLst>
              <a:ahLst/>
              <a:cxnLst>
                <a:cxn ang="T8">
                  <a:pos x="T0" y="T1"/>
                </a:cxn>
                <a:cxn ang="T9">
                  <a:pos x="T2" y="T3"/>
                </a:cxn>
                <a:cxn ang="T10">
                  <a:pos x="T4" y="T5"/>
                </a:cxn>
                <a:cxn ang="T11">
                  <a:pos x="T6" y="T7"/>
                </a:cxn>
              </a:cxnLst>
              <a:rect l="T12" t="T13" r="T14" b="T15"/>
              <a:pathLst>
                <a:path w="37" h="18">
                  <a:moveTo>
                    <a:pt x="0" y="18"/>
                  </a:moveTo>
                  <a:lnTo>
                    <a:pt x="8" y="0"/>
                  </a:lnTo>
                  <a:lnTo>
                    <a:pt x="37" y="18"/>
                  </a:lnTo>
                  <a:lnTo>
                    <a:pt x="0" y="1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69" name="Freeform 284">
              <a:extLst>
                <a:ext uri="{FF2B5EF4-FFF2-40B4-BE49-F238E27FC236}">
                  <a16:creationId xmlns:a16="http://schemas.microsoft.com/office/drawing/2014/main" id="{446A5B02-B510-4F53-889C-048A46530D7D}"/>
                </a:ext>
              </a:extLst>
            </p:cNvPr>
            <p:cNvSpPr>
              <a:spLocks/>
            </p:cNvSpPr>
            <p:nvPr/>
          </p:nvSpPr>
          <p:spPr bwMode="auto">
            <a:xfrm>
              <a:off x="6569256" y="3716250"/>
              <a:ext cx="219014" cy="330965"/>
            </a:xfrm>
            <a:custGeom>
              <a:avLst/>
              <a:gdLst>
                <a:gd name="T0" fmla="*/ 0 w 459"/>
                <a:gd name="T1" fmla="*/ 11 h 730"/>
                <a:gd name="T2" fmla="*/ 1 w 459"/>
                <a:gd name="T3" fmla="*/ 13 h 730"/>
                <a:gd name="T4" fmla="*/ 3 w 459"/>
                <a:gd name="T5" fmla="*/ 13 h 730"/>
                <a:gd name="T6" fmla="*/ 5 w 459"/>
                <a:gd name="T7" fmla="*/ 15 h 730"/>
                <a:gd name="T8" fmla="*/ 7 w 459"/>
                <a:gd name="T9" fmla="*/ 15 h 730"/>
                <a:gd name="T10" fmla="*/ 7 w 459"/>
                <a:gd name="T11" fmla="*/ 17 h 730"/>
                <a:gd name="T12" fmla="*/ 8 w 459"/>
                <a:gd name="T13" fmla="*/ 17 h 730"/>
                <a:gd name="T14" fmla="*/ 8 w 459"/>
                <a:gd name="T15" fmla="*/ 14 h 730"/>
                <a:gd name="T16" fmla="*/ 8 w 459"/>
                <a:gd name="T17" fmla="*/ 12 h 730"/>
                <a:gd name="T18" fmla="*/ 8 w 459"/>
                <a:gd name="T19" fmla="*/ 12 h 730"/>
                <a:gd name="T20" fmla="*/ 8 w 459"/>
                <a:gd name="T21" fmla="*/ 11 h 730"/>
                <a:gd name="T22" fmla="*/ 10 w 459"/>
                <a:gd name="T23" fmla="*/ 11 h 730"/>
                <a:gd name="T24" fmla="*/ 10 w 459"/>
                <a:gd name="T25" fmla="*/ 11 h 730"/>
                <a:gd name="T26" fmla="*/ 10 w 459"/>
                <a:gd name="T27" fmla="*/ 10 h 730"/>
                <a:gd name="T28" fmla="*/ 10 w 459"/>
                <a:gd name="T29" fmla="*/ 6 h 730"/>
                <a:gd name="T30" fmla="*/ 8 w 459"/>
                <a:gd name="T31" fmla="*/ 7 h 730"/>
                <a:gd name="T32" fmla="*/ 8 w 459"/>
                <a:gd name="T33" fmla="*/ 6 h 730"/>
                <a:gd name="T34" fmla="*/ 6 w 459"/>
                <a:gd name="T35" fmla="*/ 5 h 730"/>
                <a:gd name="T36" fmla="*/ 5 w 459"/>
                <a:gd name="T37" fmla="*/ 3 h 730"/>
                <a:gd name="T38" fmla="*/ 7 w 459"/>
                <a:gd name="T39" fmla="*/ 1 h 730"/>
                <a:gd name="T40" fmla="*/ 6 w 459"/>
                <a:gd name="T41" fmla="*/ 0 h 730"/>
                <a:gd name="T42" fmla="*/ 3 w 459"/>
                <a:gd name="T43" fmla="*/ 1 h 730"/>
                <a:gd name="T44" fmla="*/ 2 w 459"/>
                <a:gd name="T45" fmla="*/ 5 h 730"/>
                <a:gd name="T46" fmla="*/ 1 w 459"/>
                <a:gd name="T47" fmla="*/ 4 h 730"/>
                <a:gd name="T48" fmla="*/ 1 w 459"/>
                <a:gd name="T49" fmla="*/ 5 h 730"/>
                <a:gd name="T50" fmla="*/ 1 w 459"/>
                <a:gd name="T51" fmla="*/ 9 h 730"/>
                <a:gd name="T52" fmla="*/ 2 w 459"/>
                <a:gd name="T53" fmla="*/ 9 h 730"/>
                <a:gd name="T54" fmla="*/ 0 w 459"/>
                <a:gd name="T55" fmla="*/ 11 h 7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59"/>
                <a:gd name="T85" fmla="*/ 0 h 730"/>
                <a:gd name="T86" fmla="*/ 459 w 459"/>
                <a:gd name="T87" fmla="*/ 730 h 7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59" h="730">
                  <a:moveTo>
                    <a:pt x="0" y="488"/>
                  </a:moveTo>
                  <a:lnTo>
                    <a:pt x="56" y="540"/>
                  </a:lnTo>
                  <a:lnTo>
                    <a:pt x="138" y="552"/>
                  </a:lnTo>
                  <a:lnTo>
                    <a:pt x="220" y="653"/>
                  </a:lnTo>
                  <a:lnTo>
                    <a:pt x="330" y="663"/>
                  </a:lnTo>
                  <a:lnTo>
                    <a:pt x="314" y="713"/>
                  </a:lnTo>
                  <a:lnTo>
                    <a:pt x="342" y="730"/>
                  </a:lnTo>
                  <a:lnTo>
                    <a:pt x="359" y="604"/>
                  </a:lnTo>
                  <a:lnTo>
                    <a:pt x="338" y="525"/>
                  </a:lnTo>
                  <a:lnTo>
                    <a:pt x="375" y="522"/>
                  </a:lnTo>
                  <a:lnTo>
                    <a:pt x="349" y="477"/>
                  </a:lnTo>
                  <a:lnTo>
                    <a:pt x="437" y="461"/>
                  </a:lnTo>
                  <a:lnTo>
                    <a:pt x="459" y="491"/>
                  </a:lnTo>
                  <a:lnTo>
                    <a:pt x="424" y="427"/>
                  </a:lnTo>
                  <a:lnTo>
                    <a:pt x="436" y="274"/>
                  </a:lnTo>
                  <a:lnTo>
                    <a:pt x="362" y="280"/>
                  </a:lnTo>
                  <a:lnTo>
                    <a:pt x="338" y="242"/>
                  </a:lnTo>
                  <a:lnTo>
                    <a:pt x="264" y="231"/>
                  </a:lnTo>
                  <a:lnTo>
                    <a:pt x="216" y="143"/>
                  </a:lnTo>
                  <a:lnTo>
                    <a:pt x="289" y="27"/>
                  </a:lnTo>
                  <a:lnTo>
                    <a:pt x="279" y="0"/>
                  </a:lnTo>
                  <a:lnTo>
                    <a:pt x="148" y="63"/>
                  </a:lnTo>
                  <a:lnTo>
                    <a:pt x="78" y="195"/>
                  </a:lnTo>
                  <a:lnTo>
                    <a:pt x="54" y="165"/>
                  </a:lnTo>
                  <a:lnTo>
                    <a:pt x="39" y="228"/>
                  </a:lnTo>
                  <a:lnTo>
                    <a:pt x="54" y="373"/>
                  </a:lnTo>
                  <a:lnTo>
                    <a:pt x="71" y="373"/>
                  </a:lnTo>
                  <a:lnTo>
                    <a:pt x="0" y="48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0" name="Freeform 285">
              <a:extLst>
                <a:ext uri="{FF2B5EF4-FFF2-40B4-BE49-F238E27FC236}">
                  <a16:creationId xmlns:a16="http://schemas.microsoft.com/office/drawing/2014/main" id="{7C60D197-D2FA-47BB-A3DF-58668AEF3D3B}"/>
                </a:ext>
              </a:extLst>
            </p:cNvPr>
            <p:cNvSpPr>
              <a:spLocks/>
            </p:cNvSpPr>
            <p:nvPr/>
          </p:nvSpPr>
          <p:spPr bwMode="auto">
            <a:xfrm>
              <a:off x="6442902" y="3743300"/>
              <a:ext cx="57281" cy="54100"/>
            </a:xfrm>
            <a:custGeom>
              <a:avLst/>
              <a:gdLst>
                <a:gd name="T0" fmla="*/ 0 w 118"/>
                <a:gd name="T1" fmla="*/ 0 h 118"/>
                <a:gd name="T2" fmla="*/ 0 w 118"/>
                <a:gd name="T3" fmla="*/ 1 h 118"/>
                <a:gd name="T4" fmla="*/ 1 w 118"/>
                <a:gd name="T5" fmla="*/ 1 h 118"/>
                <a:gd name="T6" fmla="*/ 2 w 118"/>
                <a:gd name="T7" fmla="*/ 3 h 118"/>
                <a:gd name="T8" fmla="*/ 3 w 118"/>
                <a:gd name="T9" fmla="*/ 1 h 118"/>
                <a:gd name="T10" fmla="*/ 2 w 118"/>
                <a:gd name="T11" fmla="*/ 0 h 118"/>
                <a:gd name="T12" fmla="*/ 0 w 118"/>
                <a:gd name="T13" fmla="*/ 0 h 118"/>
                <a:gd name="T14" fmla="*/ 0 60000 65536"/>
                <a:gd name="T15" fmla="*/ 0 60000 65536"/>
                <a:gd name="T16" fmla="*/ 0 60000 65536"/>
                <a:gd name="T17" fmla="*/ 0 60000 65536"/>
                <a:gd name="T18" fmla="*/ 0 60000 65536"/>
                <a:gd name="T19" fmla="*/ 0 60000 65536"/>
                <a:gd name="T20" fmla="*/ 0 60000 65536"/>
                <a:gd name="T21" fmla="*/ 0 w 118"/>
                <a:gd name="T22" fmla="*/ 0 h 118"/>
                <a:gd name="T23" fmla="*/ 118 w 11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118">
                  <a:moveTo>
                    <a:pt x="0" y="0"/>
                  </a:moveTo>
                  <a:lnTo>
                    <a:pt x="1" y="46"/>
                  </a:lnTo>
                  <a:lnTo>
                    <a:pt x="26" y="39"/>
                  </a:lnTo>
                  <a:lnTo>
                    <a:pt x="100" y="118"/>
                  </a:lnTo>
                  <a:lnTo>
                    <a:pt x="118" y="58"/>
                  </a:lnTo>
                  <a:lnTo>
                    <a:pt x="79" y="4"/>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1" name="Freeform 286">
              <a:extLst>
                <a:ext uri="{FF2B5EF4-FFF2-40B4-BE49-F238E27FC236}">
                  <a16:creationId xmlns:a16="http://schemas.microsoft.com/office/drawing/2014/main" id="{936B0095-E921-4B95-92BA-41A93C5EA169}"/>
                </a:ext>
              </a:extLst>
            </p:cNvPr>
            <p:cNvSpPr>
              <a:spLocks/>
            </p:cNvSpPr>
            <p:nvPr/>
          </p:nvSpPr>
          <p:spPr bwMode="auto">
            <a:xfrm>
              <a:off x="6456380" y="3495077"/>
              <a:ext cx="197113" cy="66829"/>
            </a:xfrm>
            <a:custGeom>
              <a:avLst/>
              <a:gdLst>
                <a:gd name="T0" fmla="*/ 0 w 412"/>
                <a:gd name="T1" fmla="*/ 1 h 149"/>
                <a:gd name="T2" fmla="*/ 1 w 412"/>
                <a:gd name="T3" fmla="*/ 0 h 149"/>
                <a:gd name="T4" fmla="*/ 4 w 412"/>
                <a:gd name="T5" fmla="*/ 0 h 149"/>
                <a:gd name="T6" fmla="*/ 9 w 412"/>
                <a:gd name="T7" fmla="*/ 3 h 149"/>
                <a:gd name="T8" fmla="*/ 6 w 412"/>
                <a:gd name="T9" fmla="*/ 3 h 149"/>
                <a:gd name="T10" fmla="*/ 7 w 412"/>
                <a:gd name="T11" fmla="*/ 3 h 149"/>
                <a:gd name="T12" fmla="*/ 5 w 412"/>
                <a:gd name="T13" fmla="*/ 2 h 149"/>
                <a:gd name="T14" fmla="*/ 3 w 412"/>
                <a:gd name="T15" fmla="*/ 1 h 149"/>
                <a:gd name="T16" fmla="*/ 3 w 412"/>
                <a:gd name="T17" fmla="*/ 1 h 149"/>
                <a:gd name="T18" fmla="*/ 0 w 412"/>
                <a:gd name="T19" fmla="*/ 1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2"/>
                <a:gd name="T31" fmla="*/ 0 h 149"/>
                <a:gd name="T32" fmla="*/ 412 w 412"/>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2" h="149">
                  <a:moveTo>
                    <a:pt x="0" y="58"/>
                  </a:moveTo>
                  <a:lnTo>
                    <a:pt x="56" y="7"/>
                  </a:lnTo>
                  <a:lnTo>
                    <a:pt x="161" y="0"/>
                  </a:lnTo>
                  <a:lnTo>
                    <a:pt x="412" y="127"/>
                  </a:lnTo>
                  <a:lnTo>
                    <a:pt x="279" y="149"/>
                  </a:lnTo>
                  <a:lnTo>
                    <a:pt x="301" y="120"/>
                  </a:lnTo>
                  <a:lnTo>
                    <a:pt x="236" y="72"/>
                  </a:lnTo>
                  <a:lnTo>
                    <a:pt x="115" y="43"/>
                  </a:lnTo>
                  <a:lnTo>
                    <a:pt x="119" y="24"/>
                  </a:lnTo>
                  <a:lnTo>
                    <a:pt x="0" y="5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2" name="Freeform 287">
              <a:extLst>
                <a:ext uri="{FF2B5EF4-FFF2-40B4-BE49-F238E27FC236}">
                  <a16:creationId xmlns:a16="http://schemas.microsoft.com/office/drawing/2014/main" id="{20BEF75A-AEEE-4D99-A159-EA90E1FF38EB}"/>
                </a:ext>
              </a:extLst>
            </p:cNvPr>
            <p:cNvSpPr>
              <a:spLocks/>
            </p:cNvSpPr>
            <p:nvPr/>
          </p:nvSpPr>
          <p:spPr bwMode="auto">
            <a:xfrm>
              <a:off x="6698980" y="3561906"/>
              <a:ext cx="58965" cy="36597"/>
            </a:xfrm>
            <a:custGeom>
              <a:avLst/>
              <a:gdLst>
                <a:gd name="T0" fmla="*/ 0 w 127"/>
                <a:gd name="T1" fmla="*/ 0 h 82"/>
                <a:gd name="T2" fmla="*/ 0 w 127"/>
                <a:gd name="T3" fmla="*/ 2 h 82"/>
                <a:gd name="T4" fmla="*/ 3 w 127"/>
                <a:gd name="T5" fmla="*/ 1 h 82"/>
                <a:gd name="T6" fmla="*/ 2 w 127"/>
                <a:gd name="T7" fmla="*/ 0 h 82"/>
                <a:gd name="T8" fmla="*/ 0 w 127"/>
                <a:gd name="T9" fmla="*/ 0 h 82"/>
                <a:gd name="T10" fmla="*/ 0 60000 65536"/>
                <a:gd name="T11" fmla="*/ 0 60000 65536"/>
                <a:gd name="T12" fmla="*/ 0 60000 65536"/>
                <a:gd name="T13" fmla="*/ 0 60000 65536"/>
                <a:gd name="T14" fmla="*/ 0 60000 65536"/>
                <a:gd name="T15" fmla="*/ 0 w 127"/>
                <a:gd name="T16" fmla="*/ 0 h 82"/>
                <a:gd name="T17" fmla="*/ 127 w 127"/>
                <a:gd name="T18" fmla="*/ 82 h 82"/>
              </a:gdLst>
              <a:ahLst/>
              <a:cxnLst>
                <a:cxn ang="T10">
                  <a:pos x="T0" y="T1"/>
                </a:cxn>
                <a:cxn ang="T11">
                  <a:pos x="T2" y="T3"/>
                </a:cxn>
                <a:cxn ang="T12">
                  <a:pos x="T4" y="T5"/>
                </a:cxn>
                <a:cxn ang="T13">
                  <a:pos x="T6" y="T7"/>
                </a:cxn>
                <a:cxn ang="T14">
                  <a:pos x="T8" y="T9"/>
                </a:cxn>
              </a:cxnLst>
              <a:rect l="T15" t="T16" r="T17" b="T18"/>
              <a:pathLst>
                <a:path w="127" h="82">
                  <a:moveTo>
                    <a:pt x="0" y="0"/>
                  </a:moveTo>
                  <a:lnTo>
                    <a:pt x="0" y="82"/>
                  </a:lnTo>
                  <a:lnTo>
                    <a:pt x="127" y="58"/>
                  </a:lnTo>
                  <a:lnTo>
                    <a:pt x="72" y="9"/>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3" name="Freeform 288">
              <a:extLst>
                <a:ext uri="{FF2B5EF4-FFF2-40B4-BE49-F238E27FC236}">
                  <a16:creationId xmlns:a16="http://schemas.microsoft.com/office/drawing/2014/main" id="{A981D3C2-C173-497F-9742-1AD9EF3E61AB}"/>
                </a:ext>
              </a:extLst>
            </p:cNvPr>
            <p:cNvSpPr>
              <a:spLocks/>
            </p:cNvSpPr>
            <p:nvPr/>
          </p:nvSpPr>
          <p:spPr bwMode="auto">
            <a:xfrm>
              <a:off x="6532193" y="3935833"/>
              <a:ext cx="102768" cy="125703"/>
            </a:xfrm>
            <a:custGeom>
              <a:avLst/>
              <a:gdLst>
                <a:gd name="T0" fmla="*/ 0 w 212"/>
                <a:gd name="T1" fmla="*/ 3 h 275"/>
                <a:gd name="T2" fmla="*/ 0 w 212"/>
                <a:gd name="T3" fmla="*/ 4 h 275"/>
                <a:gd name="T4" fmla="*/ 1 w 212"/>
                <a:gd name="T5" fmla="*/ 4 h 275"/>
                <a:gd name="T6" fmla="*/ 0 w 212"/>
                <a:gd name="T7" fmla="*/ 5 h 275"/>
                <a:gd name="T8" fmla="*/ 0 w 212"/>
                <a:gd name="T9" fmla="*/ 6 h 275"/>
                <a:gd name="T10" fmla="*/ 1 w 212"/>
                <a:gd name="T11" fmla="*/ 7 h 275"/>
                <a:gd name="T12" fmla="*/ 3 w 212"/>
                <a:gd name="T13" fmla="*/ 5 h 275"/>
                <a:gd name="T14" fmla="*/ 5 w 212"/>
                <a:gd name="T15" fmla="*/ 3 h 275"/>
                <a:gd name="T16" fmla="*/ 5 w 212"/>
                <a:gd name="T17" fmla="*/ 1 h 275"/>
                <a:gd name="T18" fmla="*/ 3 w 212"/>
                <a:gd name="T19" fmla="*/ 1 h 275"/>
                <a:gd name="T20" fmla="*/ 2 w 212"/>
                <a:gd name="T21" fmla="*/ 0 h 275"/>
                <a:gd name="T22" fmla="*/ 1 w 212"/>
                <a:gd name="T23" fmla="*/ 1 h 275"/>
                <a:gd name="T24" fmla="*/ 0 w 212"/>
                <a:gd name="T25" fmla="*/ 3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2"/>
                <a:gd name="T40" fmla="*/ 0 h 275"/>
                <a:gd name="T41" fmla="*/ 212 w 212"/>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2" h="275">
                  <a:moveTo>
                    <a:pt x="0" y="106"/>
                  </a:moveTo>
                  <a:lnTo>
                    <a:pt x="1" y="160"/>
                  </a:lnTo>
                  <a:lnTo>
                    <a:pt x="42" y="175"/>
                  </a:lnTo>
                  <a:lnTo>
                    <a:pt x="18" y="215"/>
                  </a:lnTo>
                  <a:lnTo>
                    <a:pt x="12" y="263"/>
                  </a:lnTo>
                  <a:lnTo>
                    <a:pt x="62" y="275"/>
                  </a:lnTo>
                  <a:lnTo>
                    <a:pt x="107" y="196"/>
                  </a:lnTo>
                  <a:lnTo>
                    <a:pt x="194" y="139"/>
                  </a:lnTo>
                  <a:lnTo>
                    <a:pt x="212" y="64"/>
                  </a:lnTo>
                  <a:lnTo>
                    <a:pt x="130" y="52"/>
                  </a:lnTo>
                  <a:lnTo>
                    <a:pt x="74" y="0"/>
                  </a:lnTo>
                  <a:lnTo>
                    <a:pt x="28" y="26"/>
                  </a:lnTo>
                  <a:lnTo>
                    <a:pt x="0" y="10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4" name="Freeform 289">
              <a:extLst>
                <a:ext uri="{FF2B5EF4-FFF2-40B4-BE49-F238E27FC236}">
                  <a16:creationId xmlns:a16="http://schemas.microsoft.com/office/drawing/2014/main" id="{9B0ACC4A-A334-47A7-AC62-349C4676B80B}"/>
                </a:ext>
              </a:extLst>
            </p:cNvPr>
            <p:cNvSpPr>
              <a:spLocks/>
            </p:cNvSpPr>
            <p:nvPr/>
          </p:nvSpPr>
          <p:spPr bwMode="auto">
            <a:xfrm>
              <a:off x="6362036" y="3673289"/>
              <a:ext cx="43803" cy="20685"/>
            </a:xfrm>
            <a:custGeom>
              <a:avLst/>
              <a:gdLst>
                <a:gd name="T0" fmla="*/ 0 w 89"/>
                <a:gd name="T1" fmla="*/ 1 h 44"/>
                <a:gd name="T2" fmla="*/ 1 w 89"/>
                <a:gd name="T3" fmla="*/ 0 h 44"/>
                <a:gd name="T4" fmla="*/ 2 w 89"/>
                <a:gd name="T5" fmla="*/ 1 h 44"/>
                <a:gd name="T6" fmla="*/ 0 w 89"/>
                <a:gd name="T7" fmla="*/ 1 h 44"/>
                <a:gd name="T8" fmla="*/ 0 60000 65536"/>
                <a:gd name="T9" fmla="*/ 0 60000 65536"/>
                <a:gd name="T10" fmla="*/ 0 60000 65536"/>
                <a:gd name="T11" fmla="*/ 0 60000 65536"/>
                <a:gd name="T12" fmla="*/ 0 w 89"/>
                <a:gd name="T13" fmla="*/ 0 h 44"/>
                <a:gd name="T14" fmla="*/ 89 w 89"/>
                <a:gd name="T15" fmla="*/ 44 h 44"/>
              </a:gdLst>
              <a:ahLst/>
              <a:cxnLst>
                <a:cxn ang="T8">
                  <a:pos x="T0" y="T1"/>
                </a:cxn>
                <a:cxn ang="T9">
                  <a:pos x="T2" y="T3"/>
                </a:cxn>
                <a:cxn ang="T10">
                  <a:pos x="T4" y="T5"/>
                </a:cxn>
                <a:cxn ang="T11">
                  <a:pos x="T6" y="T7"/>
                </a:cxn>
              </a:cxnLst>
              <a:rect l="T12" t="T13" r="T14" b="T15"/>
              <a:pathLst>
                <a:path w="89" h="44">
                  <a:moveTo>
                    <a:pt x="0" y="32"/>
                  </a:moveTo>
                  <a:lnTo>
                    <a:pt x="27" y="0"/>
                  </a:lnTo>
                  <a:lnTo>
                    <a:pt x="89" y="44"/>
                  </a:lnTo>
                  <a:lnTo>
                    <a:pt x="0" y="3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5" name="Freeform 290">
              <a:extLst>
                <a:ext uri="{FF2B5EF4-FFF2-40B4-BE49-F238E27FC236}">
                  <a16:creationId xmlns:a16="http://schemas.microsoft.com/office/drawing/2014/main" id="{0378ABAC-AB2F-4A14-B5F3-301430FE53E9}"/>
                </a:ext>
              </a:extLst>
            </p:cNvPr>
            <p:cNvSpPr>
              <a:spLocks/>
            </p:cNvSpPr>
            <p:nvPr/>
          </p:nvSpPr>
          <p:spPr bwMode="auto">
            <a:xfrm>
              <a:off x="6897778" y="5089437"/>
              <a:ext cx="28640" cy="19094"/>
            </a:xfrm>
            <a:custGeom>
              <a:avLst/>
              <a:gdLst>
                <a:gd name="T0" fmla="*/ 0 w 59"/>
                <a:gd name="T1" fmla="*/ 1 h 41"/>
                <a:gd name="T2" fmla="*/ 1 w 59"/>
                <a:gd name="T3" fmla="*/ 1 h 41"/>
                <a:gd name="T4" fmla="*/ 0 w 59"/>
                <a:gd name="T5" fmla="*/ 0 h 41"/>
                <a:gd name="T6" fmla="*/ 1 w 59"/>
                <a:gd name="T7" fmla="*/ 0 h 41"/>
                <a:gd name="T8" fmla="*/ 0 w 59"/>
                <a:gd name="T9" fmla="*/ 1 h 41"/>
                <a:gd name="T10" fmla="*/ 0 60000 65536"/>
                <a:gd name="T11" fmla="*/ 0 60000 65536"/>
                <a:gd name="T12" fmla="*/ 0 60000 65536"/>
                <a:gd name="T13" fmla="*/ 0 60000 65536"/>
                <a:gd name="T14" fmla="*/ 0 60000 65536"/>
                <a:gd name="T15" fmla="*/ 0 w 59"/>
                <a:gd name="T16" fmla="*/ 0 h 41"/>
                <a:gd name="T17" fmla="*/ 59 w 59"/>
                <a:gd name="T18" fmla="*/ 41 h 41"/>
              </a:gdLst>
              <a:ahLst/>
              <a:cxnLst>
                <a:cxn ang="T10">
                  <a:pos x="T0" y="T1"/>
                </a:cxn>
                <a:cxn ang="T11">
                  <a:pos x="T2" y="T3"/>
                </a:cxn>
                <a:cxn ang="T12">
                  <a:pos x="T4" y="T5"/>
                </a:cxn>
                <a:cxn ang="T13">
                  <a:pos x="T6" y="T7"/>
                </a:cxn>
                <a:cxn ang="T14">
                  <a:pos x="T8" y="T9"/>
                </a:cxn>
              </a:cxnLst>
              <a:rect l="T15" t="T16" r="T17" b="T18"/>
              <a:pathLst>
                <a:path w="59" h="41">
                  <a:moveTo>
                    <a:pt x="0" y="41"/>
                  </a:moveTo>
                  <a:lnTo>
                    <a:pt x="32" y="19"/>
                  </a:lnTo>
                  <a:lnTo>
                    <a:pt x="19" y="0"/>
                  </a:lnTo>
                  <a:lnTo>
                    <a:pt x="59" y="6"/>
                  </a:lnTo>
                  <a:lnTo>
                    <a:pt x="0" y="4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6" name="Freeform 291">
              <a:extLst>
                <a:ext uri="{FF2B5EF4-FFF2-40B4-BE49-F238E27FC236}">
                  <a16:creationId xmlns:a16="http://schemas.microsoft.com/office/drawing/2014/main" id="{3325E392-AA26-4FBC-8DC8-060697E0DA6B}"/>
                </a:ext>
              </a:extLst>
            </p:cNvPr>
            <p:cNvSpPr>
              <a:spLocks/>
            </p:cNvSpPr>
            <p:nvPr/>
          </p:nvSpPr>
          <p:spPr bwMode="auto">
            <a:xfrm>
              <a:off x="6919679" y="5089437"/>
              <a:ext cx="32010" cy="19094"/>
            </a:xfrm>
            <a:custGeom>
              <a:avLst/>
              <a:gdLst>
                <a:gd name="T0" fmla="*/ 0 w 68"/>
                <a:gd name="T1" fmla="*/ 1 h 47"/>
                <a:gd name="T2" fmla="*/ 1 w 68"/>
                <a:gd name="T3" fmla="*/ 0 h 47"/>
                <a:gd name="T4" fmla="*/ 1 w 68"/>
                <a:gd name="T5" fmla="*/ 0 h 47"/>
                <a:gd name="T6" fmla="*/ 0 w 68"/>
                <a:gd name="T7" fmla="*/ 1 h 47"/>
                <a:gd name="T8" fmla="*/ 0 60000 65536"/>
                <a:gd name="T9" fmla="*/ 0 60000 65536"/>
                <a:gd name="T10" fmla="*/ 0 60000 65536"/>
                <a:gd name="T11" fmla="*/ 0 60000 65536"/>
                <a:gd name="T12" fmla="*/ 0 w 68"/>
                <a:gd name="T13" fmla="*/ 0 h 47"/>
                <a:gd name="T14" fmla="*/ 68 w 68"/>
                <a:gd name="T15" fmla="*/ 47 h 47"/>
              </a:gdLst>
              <a:ahLst/>
              <a:cxnLst>
                <a:cxn ang="T8">
                  <a:pos x="T0" y="T1"/>
                </a:cxn>
                <a:cxn ang="T9">
                  <a:pos x="T2" y="T3"/>
                </a:cxn>
                <a:cxn ang="T10">
                  <a:pos x="T4" y="T5"/>
                </a:cxn>
                <a:cxn ang="T11">
                  <a:pos x="T6" y="T7"/>
                </a:cxn>
              </a:cxnLst>
              <a:rect l="T12" t="T13" r="T14" b="T15"/>
              <a:pathLst>
                <a:path w="68" h="47">
                  <a:moveTo>
                    <a:pt x="0" y="47"/>
                  </a:moveTo>
                  <a:lnTo>
                    <a:pt x="34" y="0"/>
                  </a:lnTo>
                  <a:lnTo>
                    <a:pt x="68" y="16"/>
                  </a:lnTo>
                  <a:lnTo>
                    <a:pt x="0" y="4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7" name="Freeform 292">
              <a:extLst>
                <a:ext uri="{FF2B5EF4-FFF2-40B4-BE49-F238E27FC236}">
                  <a16:creationId xmlns:a16="http://schemas.microsoft.com/office/drawing/2014/main" id="{153BC96B-F3D0-4415-86D1-88D551C56EF8}"/>
                </a:ext>
              </a:extLst>
            </p:cNvPr>
            <p:cNvSpPr>
              <a:spLocks/>
            </p:cNvSpPr>
            <p:nvPr/>
          </p:nvSpPr>
          <p:spPr bwMode="auto">
            <a:xfrm>
              <a:off x="7017393" y="3853092"/>
              <a:ext cx="52226" cy="70012"/>
            </a:xfrm>
            <a:custGeom>
              <a:avLst/>
              <a:gdLst>
                <a:gd name="T0" fmla="*/ 0 w 107"/>
                <a:gd name="T1" fmla="*/ 3 h 154"/>
                <a:gd name="T2" fmla="*/ 0 w 107"/>
                <a:gd name="T3" fmla="*/ 0 h 154"/>
                <a:gd name="T4" fmla="*/ 3 w 107"/>
                <a:gd name="T5" fmla="*/ 1 h 154"/>
                <a:gd name="T6" fmla="*/ 1 w 107"/>
                <a:gd name="T7" fmla="*/ 4 h 154"/>
                <a:gd name="T8" fmla="*/ 0 w 107"/>
                <a:gd name="T9" fmla="*/ 3 h 154"/>
                <a:gd name="T10" fmla="*/ 0 60000 65536"/>
                <a:gd name="T11" fmla="*/ 0 60000 65536"/>
                <a:gd name="T12" fmla="*/ 0 60000 65536"/>
                <a:gd name="T13" fmla="*/ 0 60000 65536"/>
                <a:gd name="T14" fmla="*/ 0 60000 65536"/>
                <a:gd name="T15" fmla="*/ 0 w 107"/>
                <a:gd name="T16" fmla="*/ 0 h 154"/>
                <a:gd name="T17" fmla="*/ 107 w 107"/>
                <a:gd name="T18" fmla="*/ 154 h 154"/>
              </a:gdLst>
              <a:ahLst/>
              <a:cxnLst>
                <a:cxn ang="T10">
                  <a:pos x="T0" y="T1"/>
                </a:cxn>
                <a:cxn ang="T11">
                  <a:pos x="T2" y="T3"/>
                </a:cxn>
                <a:cxn ang="T12">
                  <a:pos x="T4" y="T5"/>
                </a:cxn>
                <a:cxn ang="T13">
                  <a:pos x="T6" y="T7"/>
                </a:cxn>
                <a:cxn ang="T14">
                  <a:pos x="T8" y="T9"/>
                </a:cxn>
              </a:cxnLst>
              <a:rect l="T15" t="T16" r="T17" b="T18"/>
              <a:pathLst>
                <a:path w="107" h="154">
                  <a:moveTo>
                    <a:pt x="0" y="149"/>
                  </a:moveTo>
                  <a:lnTo>
                    <a:pt x="13" y="0"/>
                  </a:lnTo>
                  <a:lnTo>
                    <a:pt x="107" y="67"/>
                  </a:lnTo>
                  <a:lnTo>
                    <a:pt x="52" y="154"/>
                  </a:lnTo>
                  <a:lnTo>
                    <a:pt x="0" y="14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8" name="Freeform 293">
              <a:extLst>
                <a:ext uri="{FF2B5EF4-FFF2-40B4-BE49-F238E27FC236}">
                  <a16:creationId xmlns:a16="http://schemas.microsoft.com/office/drawing/2014/main" id="{3B9CD4D2-2E61-47D7-8D19-D4B745A4F5F7}"/>
                </a:ext>
              </a:extLst>
            </p:cNvPr>
            <p:cNvSpPr>
              <a:spLocks/>
            </p:cNvSpPr>
            <p:nvPr/>
          </p:nvSpPr>
          <p:spPr bwMode="auto">
            <a:xfrm>
              <a:off x="6677079" y="1700228"/>
              <a:ext cx="1113602" cy="891060"/>
            </a:xfrm>
            <a:custGeom>
              <a:avLst/>
              <a:gdLst>
                <a:gd name="T0" fmla="*/ 6 w 2319"/>
                <a:gd name="T1" fmla="*/ 11 h 1964"/>
                <a:gd name="T2" fmla="*/ 7 w 2319"/>
                <a:gd name="T3" fmla="*/ 9 h 1964"/>
                <a:gd name="T4" fmla="*/ 5 w 2319"/>
                <a:gd name="T5" fmla="*/ 8 h 1964"/>
                <a:gd name="T6" fmla="*/ 10 w 2319"/>
                <a:gd name="T7" fmla="*/ 4 h 1964"/>
                <a:gd name="T8" fmla="*/ 15 w 2319"/>
                <a:gd name="T9" fmla="*/ 3 h 1964"/>
                <a:gd name="T10" fmla="*/ 20 w 2319"/>
                <a:gd name="T11" fmla="*/ 5 h 1964"/>
                <a:gd name="T12" fmla="*/ 19 w 2319"/>
                <a:gd name="T13" fmla="*/ 3 h 1964"/>
                <a:gd name="T14" fmla="*/ 25 w 2319"/>
                <a:gd name="T15" fmla="*/ 4 h 1964"/>
                <a:gd name="T16" fmla="*/ 29 w 2319"/>
                <a:gd name="T17" fmla="*/ 3 h 1964"/>
                <a:gd name="T18" fmla="*/ 24 w 2319"/>
                <a:gd name="T19" fmla="*/ 1 h 1964"/>
                <a:gd name="T20" fmla="*/ 29 w 2319"/>
                <a:gd name="T21" fmla="*/ 2 h 1964"/>
                <a:gd name="T22" fmla="*/ 29 w 2319"/>
                <a:gd name="T23" fmla="*/ 0 h 1964"/>
                <a:gd name="T24" fmla="*/ 40 w 2319"/>
                <a:gd name="T25" fmla="*/ 1 h 1964"/>
                <a:gd name="T26" fmla="*/ 41 w 2319"/>
                <a:gd name="T27" fmla="*/ 1 h 1964"/>
                <a:gd name="T28" fmla="*/ 45 w 2319"/>
                <a:gd name="T29" fmla="*/ 3 h 1964"/>
                <a:gd name="T30" fmla="*/ 34 w 2319"/>
                <a:gd name="T31" fmla="*/ 4 h 1964"/>
                <a:gd name="T32" fmla="*/ 40 w 2319"/>
                <a:gd name="T33" fmla="*/ 5 h 1964"/>
                <a:gd name="T34" fmla="*/ 46 w 2319"/>
                <a:gd name="T35" fmla="*/ 5 h 1964"/>
                <a:gd name="T36" fmla="*/ 51 w 2319"/>
                <a:gd name="T37" fmla="*/ 4 h 1964"/>
                <a:gd name="T38" fmla="*/ 46 w 2319"/>
                <a:gd name="T39" fmla="*/ 7 h 1964"/>
                <a:gd name="T40" fmla="*/ 49 w 2319"/>
                <a:gd name="T41" fmla="*/ 9 h 1964"/>
                <a:gd name="T42" fmla="*/ 46 w 2319"/>
                <a:gd name="T43" fmla="*/ 11 h 1964"/>
                <a:gd name="T44" fmla="*/ 46 w 2319"/>
                <a:gd name="T45" fmla="*/ 14 h 1964"/>
                <a:gd name="T46" fmla="*/ 45 w 2319"/>
                <a:gd name="T47" fmla="*/ 15 h 1964"/>
                <a:gd name="T48" fmla="*/ 47 w 2319"/>
                <a:gd name="T49" fmla="*/ 17 h 1964"/>
                <a:gd name="T50" fmla="*/ 45 w 2319"/>
                <a:gd name="T51" fmla="*/ 19 h 1964"/>
                <a:gd name="T52" fmla="*/ 46 w 2319"/>
                <a:gd name="T53" fmla="*/ 20 h 1964"/>
                <a:gd name="T54" fmla="*/ 46 w 2319"/>
                <a:gd name="T55" fmla="*/ 22 h 1964"/>
                <a:gd name="T56" fmla="*/ 41 w 2319"/>
                <a:gd name="T57" fmla="*/ 23 h 1964"/>
                <a:gd name="T58" fmla="*/ 42 w 2319"/>
                <a:gd name="T59" fmla="*/ 25 h 1964"/>
                <a:gd name="T60" fmla="*/ 45 w 2319"/>
                <a:gd name="T61" fmla="*/ 26 h 1964"/>
                <a:gd name="T62" fmla="*/ 44 w 2319"/>
                <a:gd name="T63" fmla="*/ 28 h 1964"/>
                <a:gd name="T64" fmla="*/ 40 w 2319"/>
                <a:gd name="T65" fmla="*/ 26 h 1964"/>
                <a:gd name="T66" fmla="*/ 41 w 2319"/>
                <a:gd name="T67" fmla="*/ 29 h 1964"/>
                <a:gd name="T68" fmla="*/ 41 w 2319"/>
                <a:gd name="T69" fmla="*/ 32 h 1964"/>
                <a:gd name="T70" fmla="*/ 36 w 2319"/>
                <a:gd name="T71" fmla="*/ 33 h 1964"/>
                <a:gd name="T72" fmla="*/ 32 w 2319"/>
                <a:gd name="T73" fmla="*/ 36 h 1964"/>
                <a:gd name="T74" fmla="*/ 31 w 2319"/>
                <a:gd name="T75" fmla="*/ 36 h 1964"/>
                <a:gd name="T76" fmla="*/ 28 w 2319"/>
                <a:gd name="T77" fmla="*/ 38 h 1964"/>
                <a:gd name="T78" fmla="*/ 28 w 2319"/>
                <a:gd name="T79" fmla="*/ 40 h 1964"/>
                <a:gd name="T80" fmla="*/ 28 w 2319"/>
                <a:gd name="T81" fmla="*/ 41 h 1964"/>
                <a:gd name="T82" fmla="*/ 26 w 2319"/>
                <a:gd name="T83" fmla="*/ 45 h 1964"/>
                <a:gd name="T84" fmla="*/ 22 w 2319"/>
                <a:gd name="T85" fmla="*/ 44 h 1964"/>
                <a:gd name="T86" fmla="*/ 21 w 2319"/>
                <a:gd name="T87" fmla="*/ 43 h 1964"/>
                <a:gd name="T88" fmla="*/ 19 w 2319"/>
                <a:gd name="T89" fmla="*/ 39 h 1964"/>
                <a:gd name="T90" fmla="*/ 19 w 2319"/>
                <a:gd name="T91" fmla="*/ 37 h 1964"/>
                <a:gd name="T92" fmla="*/ 18 w 2319"/>
                <a:gd name="T93" fmla="*/ 33 h 1964"/>
                <a:gd name="T94" fmla="*/ 18 w 2319"/>
                <a:gd name="T95" fmla="*/ 32 h 1964"/>
                <a:gd name="T96" fmla="*/ 18 w 2319"/>
                <a:gd name="T97" fmla="*/ 29 h 1964"/>
                <a:gd name="T98" fmla="*/ 20 w 2319"/>
                <a:gd name="T99" fmla="*/ 28 h 1964"/>
                <a:gd name="T100" fmla="*/ 19 w 2319"/>
                <a:gd name="T101" fmla="*/ 27 h 1964"/>
                <a:gd name="T102" fmla="*/ 17 w 2319"/>
                <a:gd name="T103" fmla="*/ 27 h 1964"/>
                <a:gd name="T104" fmla="*/ 15 w 2319"/>
                <a:gd name="T105" fmla="*/ 25 h 1964"/>
                <a:gd name="T106" fmla="*/ 14 w 2319"/>
                <a:gd name="T107" fmla="*/ 21 h 1964"/>
                <a:gd name="T108" fmla="*/ 11 w 2319"/>
                <a:gd name="T109" fmla="*/ 17 h 1964"/>
                <a:gd name="T110" fmla="*/ 6 w 2319"/>
                <a:gd name="T111" fmla="*/ 18 h 1964"/>
                <a:gd name="T112" fmla="*/ 1 w 2319"/>
                <a:gd name="T113" fmla="*/ 15 h 1964"/>
                <a:gd name="T114" fmla="*/ 6 w 2319"/>
                <a:gd name="T115" fmla="*/ 14 h 19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9"/>
                <a:gd name="T175" fmla="*/ 0 h 1964"/>
                <a:gd name="T176" fmla="*/ 2319 w 2319"/>
                <a:gd name="T177" fmla="*/ 1964 h 19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9" h="1964">
                  <a:moveTo>
                    <a:pt x="0" y="551"/>
                  </a:moveTo>
                  <a:lnTo>
                    <a:pt x="13" y="521"/>
                  </a:lnTo>
                  <a:lnTo>
                    <a:pt x="162" y="463"/>
                  </a:lnTo>
                  <a:lnTo>
                    <a:pt x="261" y="463"/>
                  </a:lnTo>
                  <a:lnTo>
                    <a:pt x="315" y="418"/>
                  </a:lnTo>
                  <a:lnTo>
                    <a:pt x="296" y="405"/>
                  </a:lnTo>
                  <a:lnTo>
                    <a:pt x="329" y="390"/>
                  </a:lnTo>
                  <a:lnTo>
                    <a:pt x="302" y="380"/>
                  </a:lnTo>
                  <a:lnTo>
                    <a:pt x="354" y="363"/>
                  </a:lnTo>
                  <a:lnTo>
                    <a:pt x="335" y="346"/>
                  </a:lnTo>
                  <a:lnTo>
                    <a:pt x="267" y="376"/>
                  </a:lnTo>
                  <a:lnTo>
                    <a:pt x="200" y="338"/>
                  </a:lnTo>
                  <a:lnTo>
                    <a:pt x="284" y="317"/>
                  </a:lnTo>
                  <a:lnTo>
                    <a:pt x="332" y="254"/>
                  </a:lnTo>
                  <a:lnTo>
                    <a:pt x="437" y="250"/>
                  </a:lnTo>
                  <a:lnTo>
                    <a:pt x="432" y="185"/>
                  </a:lnTo>
                  <a:lnTo>
                    <a:pt x="507" y="184"/>
                  </a:lnTo>
                  <a:lnTo>
                    <a:pt x="586" y="230"/>
                  </a:lnTo>
                  <a:lnTo>
                    <a:pt x="493" y="168"/>
                  </a:lnTo>
                  <a:lnTo>
                    <a:pt x="669" y="126"/>
                  </a:lnTo>
                  <a:lnTo>
                    <a:pt x="713" y="156"/>
                  </a:lnTo>
                  <a:lnTo>
                    <a:pt x="719" y="214"/>
                  </a:lnTo>
                  <a:lnTo>
                    <a:pt x="740" y="165"/>
                  </a:lnTo>
                  <a:lnTo>
                    <a:pt x="854" y="199"/>
                  </a:lnTo>
                  <a:lnTo>
                    <a:pt x="814" y="172"/>
                  </a:lnTo>
                  <a:lnTo>
                    <a:pt x="868" y="176"/>
                  </a:lnTo>
                  <a:lnTo>
                    <a:pt x="821" y="142"/>
                  </a:lnTo>
                  <a:lnTo>
                    <a:pt x="808" y="115"/>
                  </a:lnTo>
                  <a:lnTo>
                    <a:pt x="832" y="108"/>
                  </a:lnTo>
                  <a:lnTo>
                    <a:pt x="1056" y="192"/>
                  </a:lnTo>
                  <a:lnTo>
                    <a:pt x="1039" y="165"/>
                  </a:lnTo>
                  <a:lnTo>
                    <a:pt x="1086" y="161"/>
                  </a:lnTo>
                  <a:lnTo>
                    <a:pt x="1056" y="137"/>
                  </a:lnTo>
                  <a:lnTo>
                    <a:pt x="1132" y="142"/>
                  </a:lnTo>
                  <a:lnTo>
                    <a:pt x="1012" y="81"/>
                  </a:lnTo>
                  <a:lnTo>
                    <a:pt x="1228" y="115"/>
                  </a:lnTo>
                  <a:lnTo>
                    <a:pt x="1181" y="80"/>
                  </a:lnTo>
                  <a:lnTo>
                    <a:pt x="1054" y="73"/>
                  </a:lnTo>
                  <a:lnTo>
                    <a:pt x="1096" y="71"/>
                  </a:lnTo>
                  <a:lnTo>
                    <a:pt x="1017" y="42"/>
                  </a:lnTo>
                  <a:lnTo>
                    <a:pt x="1110" y="48"/>
                  </a:lnTo>
                  <a:lnTo>
                    <a:pt x="1073" y="35"/>
                  </a:lnTo>
                  <a:lnTo>
                    <a:pt x="1112" y="26"/>
                  </a:lnTo>
                  <a:lnTo>
                    <a:pt x="1272" y="81"/>
                  </a:lnTo>
                  <a:lnTo>
                    <a:pt x="1253" y="61"/>
                  </a:lnTo>
                  <a:lnTo>
                    <a:pt x="1326" y="42"/>
                  </a:lnTo>
                  <a:lnTo>
                    <a:pt x="1264" y="35"/>
                  </a:lnTo>
                  <a:lnTo>
                    <a:pt x="1262" y="8"/>
                  </a:lnTo>
                  <a:lnTo>
                    <a:pt x="1303" y="0"/>
                  </a:lnTo>
                  <a:lnTo>
                    <a:pt x="1732" y="10"/>
                  </a:lnTo>
                  <a:lnTo>
                    <a:pt x="1762" y="25"/>
                  </a:lnTo>
                  <a:lnTo>
                    <a:pt x="1746" y="35"/>
                  </a:lnTo>
                  <a:lnTo>
                    <a:pt x="1462" y="38"/>
                  </a:lnTo>
                  <a:lnTo>
                    <a:pt x="1495" y="54"/>
                  </a:lnTo>
                  <a:lnTo>
                    <a:pt x="1384" y="71"/>
                  </a:lnTo>
                  <a:lnTo>
                    <a:pt x="1789" y="42"/>
                  </a:lnTo>
                  <a:lnTo>
                    <a:pt x="1802" y="68"/>
                  </a:lnTo>
                  <a:lnTo>
                    <a:pt x="1746" y="83"/>
                  </a:lnTo>
                  <a:lnTo>
                    <a:pt x="1842" y="72"/>
                  </a:lnTo>
                  <a:lnTo>
                    <a:pt x="1951" y="104"/>
                  </a:lnTo>
                  <a:lnTo>
                    <a:pt x="1789" y="156"/>
                  </a:lnTo>
                  <a:lnTo>
                    <a:pt x="1529" y="152"/>
                  </a:lnTo>
                  <a:lnTo>
                    <a:pt x="1591" y="161"/>
                  </a:lnTo>
                  <a:lnTo>
                    <a:pt x="1482" y="184"/>
                  </a:lnTo>
                  <a:lnTo>
                    <a:pt x="1482" y="207"/>
                  </a:lnTo>
                  <a:lnTo>
                    <a:pt x="1767" y="168"/>
                  </a:lnTo>
                  <a:lnTo>
                    <a:pt x="1790" y="185"/>
                  </a:lnTo>
                  <a:lnTo>
                    <a:pt x="1732" y="223"/>
                  </a:lnTo>
                  <a:lnTo>
                    <a:pt x="1912" y="161"/>
                  </a:lnTo>
                  <a:lnTo>
                    <a:pt x="1923" y="221"/>
                  </a:lnTo>
                  <a:lnTo>
                    <a:pt x="1833" y="328"/>
                  </a:lnTo>
                  <a:lnTo>
                    <a:pt x="2009" y="204"/>
                  </a:lnTo>
                  <a:lnTo>
                    <a:pt x="2006" y="223"/>
                  </a:lnTo>
                  <a:lnTo>
                    <a:pt x="2090" y="222"/>
                  </a:lnTo>
                  <a:lnTo>
                    <a:pt x="2116" y="184"/>
                  </a:lnTo>
                  <a:lnTo>
                    <a:pt x="2206" y="176"/>
                  </a:lnTo>
                  <a:lnTo>
                    <a:pt x="2319" y="211"/>
                  </a:lnTo>
                  <a:lnTo>
                    <a:pt x="2207" y="265"/>
                  </a:lnTo>
                  <a:lnTo>
                    <a:pt x="2214" y="286"/>
                  </a:lnTo>
                  <a:lnTo>
                    <a:pt x="1963" y="317"/>
                  </a:lnTo>
                  <a:lnTo>
                    <a:pt x="2166" y="319"/>
                  </a:lnTo>
                  <a:lnTo>
                    <a:pt x="2002" y="364"/>
                  </a:lnTo>
                  <a:lnTo>
                    <a:pt x="2013" y="394"/>
                  </a:lnTo>
                  <a:lnTo>
                    <a:pt x="2122" y="364"/>
                  </a:lnTo>
                  <a:lnTo>
                    <a:pt x="2043" y="405"/>
                  </a:lnTo>
                  <a:lnTo>
                    <a:pt x="2033" y="459"/>
                  </a:lnTo>
                  <a:lnTo>
                    <a:pt x="2056" y="445"/>
                  </a:lnTo>
                  <a:lnTo>
                    <a:pt x="1981" y="493"/>
                  </a:lnTo>
                  <a:lnTo>
                    <a:pt x="1954" y="593"/>
                  </a:lnTo>
                  <a:lnTo>
                    <a:pt x="1996" y="571"/>
                  </a:lnTo>
                  <a:lnTo>
                    <a:pt x="2050" y="593"/>
                  </a:lnTo>
                  <a:lnTo>
                    <a:pt x="1998" y="593"/>
                  </a:lnTo>
                  <a:lnTo>
                    <a:pt x="1998" y="622"/>
                  </a:lnTo>
                  <a:lnTo>
                    <a:pt x="2088" y="635"/>
                  </a:lnTo>
                  <a:lnTo>
                    <a:pt x="2090" y="672"/>
                  </a:lnTo>
                  <a:lnTo>
                    <a:pt x="1959" y="664"/>
                  </a:lnTo>
                  <a:lnTo>
                    <a:pt x="1996" y="682"/>
                  </a:lnTo>
                  <a:lnTo>
                    <a:pt x="1919" y="693"/>
                  </a:lnTo>
                  <a:lnTo>
                    <a:pt x="1959" y="732"/>
                  </a:lnTo>
                  <a:lnTo>
                    <a:pt x="2027" y="735"/>
                  </a:lnTo>
                  <a:lnTo>
                    <a:pt x="1986" y="758"/>
                  </a:lnTo>
                  <a:lnTo>
                    <a:pt x="2039" y="779"/>
                  </a:lnTo>
                  <a:lnTo>
                    <a:pt x="2037" y="829"/>
                  </a:lnTo>
                  <a:lnTo>
                    <a:pt x="1941" y="800"/>
                  </a:lnTo>
                  <a:lnTo>
                    <a:pt x="1997" y="827"/>
                  </a:lnTo>
                  <a:lnTo>
                    <a:pt x="1961" y="844"/>
                  </a:lnTo>
                  <a:lnTo>
                    <a:pt x="1996" y="842"/>
                  </a:lnTo>
                  <a:lnTo>
                    <a:pt x="1986" y="874"/>
                  </a:lnTo>
                  <a:lnTo>
                    <a:pt x="2054" y="890"/>
                  </a:lnTo>
                  <a:lnTo>
                    <a:pt x="1947" y="881"/>
                  </a:lnTo>
                  <a:lnTo>
                    <a:pt x="1923" y="900"/>
                  </a:lnTo>
                  <a:lnTo>
                    <a:pt x="2009" y="942"/>
                  </a:lnTo>
                  <a:lnTo>
                    <a:pt x="1997" y="974"/>
                  </a:lnTo>
                  <a:lnTo>
                    <a:pt x="1926" y="994"/>
                  </a:lnTo>
                  <a:lnTo>
                    <a:pt x="1861" y="947"/>
                  </a:lnTo>
                  <a:lnTo>
                    <a:pt x="1758" y="986"/>
                  </a:lnTo>
                  <a:lnTo>
                    <a:pt x="1830" y="1013"/>
                  </a:lnTo>
                  <a:lnTo>
                    <a:pt x="1762" y="1038"/>
                  </a:lnTo>
                  <a:lnTo>
                    <a:pt x="1837" y="1040"/>
                  </a:lnTo>
                  <a:lnTo>
                    <a:pt x="1813" y="1090"/>
                  </a:lnTo>
                  <a:lnTo>
                    <a:pt x="1842" y="1061"/>
                  </a:lnTo>
                  <a:lnTo>
                    <a:pt x="1923" y="1101"/>
                  </a:lnTo>
                  <a:lnTo>
                    <a:pt x="1897" y="1135"/>
                  </a:lnTo>
                  <a:lnTo>
                    <a:pt x="1947" y="1122"/>
                  </a:lnTo>
                  <a:lnTo>
                    <a:pt x="1923" y="1155"/>
                  </a:lnTo>
                  <a:lnTo>
                    <a:pt x="1957" y="1139"/>
                  </a:lnTo>
                  <a:lnTo>
                    <a:pt x="1961" y="1223"/>
                  </a:lnTo>
                  <a:lnTo>
                    <a:pt x="1923" y="1192"/>
                  </a:lnTo>
                  <a:lnTo>
                    <a:pt x="1923" y="1223"/>
                  </a:lnTo>
                  <a:lnTo>
                    <a:pt x="1889" y="1220"/>
                  </a:lnTo>
                  <a:lnTo>
                    <a:pt x="1842" y="1151"/>
                  </a:lnTo>
                  <a:lnTo>
                    <a:pt x="1732" y="1113"/>
                  </a:lnTo>
                  <a:lnTo>
                    <a:pt x="1808" y="1158"/>
                  </a:lnTo>
                  <a:lnTo>
                    <a:pt x="1706" y="1182"/>
                  </a:lnTo>
                  <a:lnTo>
                    <a:pt x="1678" y="1223"/>
                  </a:lnTo>
                  <a:lnTo>
                    <a:pt x="1774" y="1232"/>
                  </a:lnTo>
                  <a:lnTo>
                    <a:pt x="1692" y="1255"/>
                  </a:lnTo>
                  <a:lnTo>
                    <a:pt x="1814" y="1227"/>
                  </a:lnTo>
                  <a:lnTo>
                    <a:pt x="1932" y="1264"/>
                  </a:lnTo>
                  <a:lnTo>
                    <a:pt x="1779" y="1360"/>
                  </a:lnTo>
                  <a:lnTo>
                    <a:pt x="1631" y="1402"/>
                  </a:lnTo>
                  <a:lnTo>
                    <a:pt x="1579" y="1406"/>
                  </a:lnTo>
                  <a:lnTo>
                    <a:pt x="1543" y="1361"/>
                  </a:lnTo>
                  <a:lnTo>
                    <a:pt x="1559" y="1406"/>
                  </a:lnTo>
                  <a:lnTo>
                    <a:pt x="1516" y="1431"/>
                  </a:lnTo>
                  <a:lnTo>
                    <a:pt x="1462" y="1535"/>
                  </a:lnTo>
                  <a:lnTo>
                    <a:pt x="1417" y="1531"/>
                  </a:lnTo>
                  <a:lnTo>
                    <a:pt x="1407" y="1564"/>
                  </a:lnTo>
                  <a:lnTo>
                    <a:pt x="1365" y="1571"/>
                  </a:lnTo>
                  <a:lnTo>
                    <a:pt x="1339" y="1557"/>
                  </a:lnTo>
                  <a:lnTo>
                    <a:pt x="1372" y="1537"/>
                  </a:lnTo>
                  <a:lnTo>
                    <a:pt x="1338" y="1531"/>
                  </a:lnTo>
                  <a:lnTo>
                    <a:pt x="1324" y="1587"/>
                  </a:lnTo>
                  <a:lnTo>
                    <a:pt x="1251" y="1591"/>
                  </a:lnTo>
                  <a:lnTo>
                    <a:pt x="1253" y="1634"/>
                  </a:lnTo>
                  <a:lnTo>
                    <a:pt x="1213" y="1637"/>
                  </a:lnTo>
                  <a:lnTo>
                    <a:pt x="1247" y="1672"/>
                  </a:lnTo>
                  <a:lnTo>
                    <a:pt x="1199" y="1680"/>
                  </a:lnTo>
                  <a:lnTo>
                    <a:pt x="1236" y="1717"/>
                  </a:lnTo>
                  <a:lnTo>
                    <a:pt x="1204" y="1717"/>
                  </a:lnTo>
                  <a:lnTo>
                    <a:pt x="1230" y="1726"/>
                  </a:lnTo>
                  <a:lnTo>
                    <a:pt x="1204" y="1768"/>
                  </a:lnTo>
                  <a:lnTo>
                    <a:pt x="1181" y="1761"/>
                  </a:lnTo>
                  <a:lnTo>
                    <a:pt x="1199" y="1779"/>
                  </a:lnTo>
                  <a:lnTo>
                    <a:pt x="1152" y="1797"/>
                  </a:lnTo>
                  <a:lnTo>
                    <a:pt x="1181" y="1856"/>
                  </a:lnTo>
                  <a:lnTo>
                    <a:pt x="1152" y="1935"/>
                  </a:lnTo>
                  <a:lnTo>
                    <a:pt x="1118" y="1936"/>
                  </a:lnTo>
                  <a:lnTo>
                    <a:pt x="1143" y="1964"/>
                  </a:lnTo>
                  <a:lnTo>
                    <a:pt x="1065" y="1964"/>
                  </a:lnTo>
                  <a:lnTo>
                    <a:pt x="1056" y="1910"/>
                  </a:lnTo>
                  <a:lnTo>
                    <a:pt x="945" y="1918"/>
                  </a:lnTo>
                  <a:lnTo>
                    <a:pt x="973" y="1903"/>
                  </a:lnTo>
                  <a:lnTo>
                    <a:pt x="917" y="1883"/>
                  </a:lnTo>
                  <a:lnTo>
                    <a:pt x="941" y="1874"/>
                  </a:lnTo>
                  <a:lnTo>
                    <a:pt x="901" y="1874"/>
                  </a:lnTo>
                  <a:lnTo>
                    <a:pt x="918" y="1832"/>
                  </a:lnTo>
                  <a:lnTo>
                    <a:pt x="892" y="1840"/>
                  </a:lnTo>
                  <a:lnTo>
                    <a:pt x="821" y="1726"/>
                  </a:lnTo>
                  <a:lnTo>
                    <a:pt x="821" y="1694"/>
                  </a:lnTo>
                  <a:lnTo>
                    <a:pt x="877" y="1656"/>
                  </a:lnTo>
                  <a:lnTo>
                    <a:pt x="854" y="1645"/>
                  </a:lnTo>
                  <a:lnTo>
                    <a:pt x="798" y="1687"/>
                  </a:lnTo>
                  <a:lnTo>
                    <a:pt x="798" y="1602"/>
                  </a:lnTo>
                  <a:lnTo>
                    <a:pt x="747" y="1557"/>
                  </a:lnTo>
                  <a:lnTo>
                    <a:pt x="763" y="1492"/>
                  </a:lnTo>
                  <a:lnTo>
                    <a:pt x="729" y="1466"/>
                  </a:lnTo>
                  <a:lnTo>
                    <a:pt x="774" y="1410"/>
                  </a:lnTo>
                  <a:lnTo>
                    <a:pt x="747" y="1402"/>
                  </a:lnTo>
                  <a:lnTo>
                    <a:pt x="839" y="1402"/>
                  </a:lnTo>
                  <a:lnTo>
                    <a:pt x="830" y="1379"/>
                  </a:lnTo>
                  <a:lnTo>
                    <a:pt x="769" y="1381"/>
                  </a:lnTo>
                  <a:lnTo>
                    <a:pt x="861" y="1331"/>
                  </a:lnTo>
                  <a:lnTo>
                    <a:pt x="839" y="1314"/>
                  </a:lnTo>
                  <a:lnTo>
                    <a:pt x="861" y="1255"/>
                  </a:lnTo>
                  <a:lnTo>
                    <a:pt x="785" y="1254"/>
                  </a:lnTo>
                  <a:lnTo>
                    <a:pt x="703" y="1207"/>
                  </a:lnTo>
                  <a:lnTo>
                    <a:pt x="854" y="1232"/>
                  </a:lnTo>
                  <a:lnTo>
                    <a:pt x="828" y="1211"/>
                  </a:lnTo>
                  <a:lnTo>
                    <a:pt x="854" y="1203"/>
                  </a:lnTo>
                  <a:lnTo>
                    <a:pt x="793" y="1168"/>
                  </a:lnTo>
                  <a:lnTo>
                    <a:pt x="814" y="1151"/>
                  </a:lnTo>
                  <a:lnTo>
                    <a:pt x="782" y="1163"/>
                  </a:lnTo>
                  <a:lnTo>
                    <a:pt x="804" y="1142"/>
                  </a:lnTo>
                  <a:lnTo>
                    <a:pt x="765" y="1145"/>
                  </a:lnTo>
                  <a:lnTo>
                    <a:pt x="808" y="1126"/>
                  </a:lnTo>
                  <a:lnTo>
                    <a:pt x="740" y="1099"/>
                  </a:lnTo>
                  <a:lnTo>
                    <a:pt x="726" y="1142"/>
                  </a:lnTo>
                  <a:lnTo>
                    <a:pt x="669" y="1145"/>
                  </a:lnTo>
                  <a:lnTo>
                    <a:pt x="659" y="1126"/>
                  </a:lnTo>
                  <a:lnTo>
                    <a:pt x="698" y="1099"/>
                  </a:lnTo>
                  <a:lnTo>
                    <a:pt x="667" y="1099"/>
                  </a:lnTo>
                  <a:lnTo>
                    <a:pt x="703" y="1023"/>
                  </a:lnTo>
                  <a:lnTo>
                    <a:pt x="661" y="1011"/>
                  </a:lnTo>
                  <a:lnTo>
                    <a:pt x="680" y="978"/>
                  </a:lnTo>
                  <a:lnTo>
                    <a:pt x="618" y="889"/>
                  </a:lnTo>
                  <a:lnTo>
                    <a:pt x="637" y="888"/>
                  </a:lnTo>
                  <a:lnTo>
                    <a:pt x="554" y="808"/>
                  </a:lnTo>
                  <a:lnTo>
                    <a:pt x="554" y="779"/>
                  </a:lnTo>
                  <a:lnTo>
                    <a:pt x="461" y="741"/>
                  </a:lnTo>
                  <a:lnTo>
                    <a:pt x="376" y="720"/>
                  </a:lnTo>
                  <a:lnTo>
                    <a:pt x="293" y="756"/>
                  </a:lnTo>
                  <a:lnTo>
                    <a:pt x="230" y="732"/>
                  </a:lnTo>
                  <a:lnTo>
                    <a:pt x="254" y="762"/>
                  </a:lnTo>
                  <a:lnTo>
                    <a:pt x="188" y="748"/>
                  </a:lnTo>
                  <a:lnTo>
                    <a:pt x="128" y="718"/>
                  </a:lnTo>
                  <a:lnTo>
                    <a:pt x="188" y="693"/>
                  </a:lnTo>
                  <a:lnTo>
                    <a:pt x="57" y="664"/>
                  </a:lnTo>
                  <a:lnTo>
                    <a:pt x="105" y="639"/>
                  </a:lnTo>
                  <a:lnTo>
                    <a:pt x="261" y="647"/>
                  </a:lnTo>
                  <a:lnTo>
                    <a:pt x="275" y="637"/>
                  </a:lnTo>
                  <a:lnTo>
                    <a:pt x="251" y="620"/>
                  </a:lnTo>
                  <a:lnTo>
                    <a:pt x="274" y="605"/>
                  </a:lnTo>
                  <a:lnTo>
                    <a:pt x="138" y="616"/>
                  </a:lnTo>
                  <a:lnTo>
                    <a:pt x="0" y="55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79" name="Freeform 294">
              <a:extLst>
                <a:ext uri="{FF2B5EF4-FFF2-40B4-BE49-F238E27FC236}">
                  <a16:creationId xmlns:a16="http://schemas.microsoft.com/office/drawing/2014/main" id="{8C408A7B-06E6-4583-8C3D-3E5FD223DA08}"/>
                </a:ext>
              </a:extLst>
            </p:cNvPr>
            <p:cNvSpPr>
              <a:spLocks/>
            </p:cNvSpPr>
            <p:nvPr/>
          </p:nvSpPr>
          <p:spPr bwMode="auto">
            <a:xfrm>
              <a:off x="6321602" y="3601686"/>
              <a:ext cx="72443" cy="87515"/>
            </a:xfrm>
            <a:custGeom>
              <a:avLst/>
              <a:gdLst>
                <a:gd name="T0" fmla="*/ 0 w 154"/>
                <a:gd name="T1" fmla="*/ 4 h 190"/>
                <a:gd name="T2" fmla="*/ 1 w 154"/>
                <a:gd name="T3" fmla="*/ 2 h 190"/>
                <a:gd name="T4" fmla="*/ 2 w 154"/>
                <a:gd name="T5" fmla="*/ 2 h 190"/>
                <a:gd name="T6" fmla="*/ 1 w 154"/>
                <a:gd name="T7" fmla="*/ 1 h 190"/>
                <a:gd name="T8" fmla="*/ 3 w 154"/>
                <a:gd name="T9" fmla="*/ 0 h 190"/>
                <a:gd name="T10" fmla="*/ 3 w 154"/>
                <a:gd name="T11" fmla="*/ 2 h 190"/>
                <a:gd name="T12" fmla="*/ 3 w 154"/>
                <a:gd name="T13" fmla="*/ 2 h 190"/>
                <a:gd name="T14" fmla="*/ 3 w 154"/>
                <a:gd name="T15" fmla="*/ 4 h 190"/>
                <a:gd name="T16" fmla="*/ 2 w 154"/>
                <a:gd name="T17" fmla="*/ 5 h 190"/>
                <a:gd name="T18" fmla="*/ 0 w 154"/>
                <a:gd name="T19" fmla="*/ 4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4"/>
                <a:gd name="T31" fmla="*/ 0 h 190"/>
                <a:gd name="T32" fmla="*/ 154 w 154"/>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4" h="190">
                  <a:moveTo>
                    <a:pt x="0" y="154"/>
                  </a:moveTo>
                  <a:lnTo>
                    <a:pt x="35" y="83"/>
                  </a:lnTo>
                  <a:lnTo>
                    <a:pt x="74" y="82"/>
                  </a:lnTo>
                  <a:lnTo>
                    <a:pt x="33" y="24"/>
                  </a:lnTo>
                  <a:lnTo>
                    <a:pt x="123" y="0"/>
                  </a:lnTo>
                  <a:lnTo>
                    <a:pt x="134" y="90"/>
                  </a:lnTo>
                  <a:lnTo>
                    <a:pt x="154" y="98"/>
                  </a:lnTo>
                  <a:lnTo>
                    <a:pt x="114" y="158"/>
                  </a:lnTo>
                  <a:lnTo>
                    <a:pt x="87" y="190"/>
                  </a:lnTo>
                  <a:lnTo>
                    <a:pt x="0" y="15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0" name="Freeform 295">
              <a:extLst>
                <a:ext uri="{FF2B5EF4-FFF2-40B4-BE49-F238E27FC236}">
                  <a16:creationId xmlns:a16="http://schemas.microsoft.com/office/drawing/2014/main" id="{5F70DC7B-9E40-423A-843C-DDB990404729}"/>
                </a:ext>
              </a:extLst>
            </p:cNvPr>
            <p:cNvSpPr>
              <a:spLocks/>
            </p:cNvSpPr>
            <p:nvPr/>
          </p:nvSpPr>
          <p:spPr bwMode="auto">
            <a:xfrm>
              <a:off x="6891039" y="3797400"/>
              <a:ext cx="85921" cy="136841"/>
            </a:xfrm>
            <a:custGeom>
              <a:avLst/>
              <a:gdLst>
                <a:gd name="T0" fmla="*/ 0 w 181"/>
                <a:gd name="T1" fmla="*/ 2 h 301"/>
                <a:gd name="T2" fmla="*/ 1 w 181"/>
                <a:gd name="T3" fmla="*/ 3 h 301"/>
                <a:gd name="T4" fmla="*/ 1 w 181"/>
                <a:gd name="T5" fmla="*/ 4 h 301"/>
                <a:gd name="T6" fmla="*/ 1 w 181"/>
                <a:gd name="T7" fmla="*/ 6 h 301"/>
                <a:gd name="T8" fmla="*/ 2 w 181"/>
                <a:gd name="T9" fmla="*/ 7 h 301"/>
                <a:gd name="T10" fmla="*/ 4 w 181"/>
                <a:gd name="T11" fmla="*/ 7 h 301"/>
                <a:gd name="T12" fmla="*/ 3 w 181"/>
                <a:gd name="T13" fmla="*/ 4 h 301"/>
                <a:gd name="T14" fmla="*/ 4 w 181"/>
                <a:gd name="T15" fmla="*/ 3 h 301"/>
                <a:gd name="T16" fmla="*/ 1 w 181"/>
                <a:gd name="T17" fmla="*/ 0 h 301"/>
                <a:gd name="T18" fmla="*/ 1 w 181"/>
                <a:gd name="T19" fmla="*/ 1 h 301"/>
                <a:gd name="T20" fmla="*/ 1 w 181"/>
                <a:gd name="T21" fmla="*/ 1 h 301"/>
                <a:gd name="T22" fmla="*/ 0 w 181"/>
                <a:gd name="T23" fmla="*/ 2 h 3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1"/>
                <a:gd name="T37" fmla="*/ 0 h 301"/>
                <a:gd name="T38" fmla="*/ 181 w 181"/>
                <a:gd name="T39" fmla="*/ 301 h 3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1" h="301">
                  <a:moveTo>
                    <a:pt x="0" y="100"/>
                  </a:moveTo>
                  <a:lnTo>
                    <a:pt x="30" y="140"/>
                  </a:lnTo>
                  <a:lnTo>
                    <a:pt x="59" y="171"/>
                  </a:lnTo>
                  <a:lnTo>
                    <a:pt x="52" y="255"/>
                  </a:lnTo>
                  <a:lnTo>
                    <a:pt x="75" y="301"/>
                  </a:lnTo>
                  <a:lnTo>
                    <a:pt x="181" y="284"/>
                  </a:lnTo>
                  <a:lnTo>
                    <a:pt x="119" y="190"/>
                  </a:lnTo>
                  <a:lnTo>
                    <a:pt x="163" y="111"/>
                  </a:lnTo>
                  <a:lnTo>
                    <a:pt x="53" y="0"/>
                  </a:lnTo>
                  <a:lnTo>
                    <a:pt x="20" y="32"/>
                  </a:lnTo>
                  <a:lnTo>
                    <a:pt x="34" y="61"/>
                  </a:lnTo>
                  <a:lnTo>
                    <a:pt x="0" y="10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1" name="Freeform 296">
              <a:extLst>
                <a:ext uri="{FF2B5EF4-FFF2-40B4-BE49-F238E27FC236}">
                  <a16:creationId xmlns:a16="http://schemas.microsoft.com/office/drawing/2014/main" id="{E3534442-4205-4B6A-BA61-46B4D2F321F4}"/>
                </a:ext>
              </a:extLst>
            </p:cNvPr>
            <p:cNvSpPr>
              <a:spLocks/>
            </p:cNvSpPr>
            <p:nvPr/>
          </p:nvSpPr>
          <p:spPr bwMode="auto">
            <a:xfrm>
              <a:off x="6650123" y="3561906"/>
              <a:ext cx="48857" cy="36597"/>
            </a:xfrm>
            <a:custGeom>
              <a:avLst/>
              <a:gdLst>
                <a:gd name="T0" fmla="*/ 0 w 99"/>
                <a:gd name="T1" fmla="*/ 1 h 82"/>
                <a:gd name="T2" fmla="*/ 2 w 99"/>
                <a:gd name="T3" fmla="*/ 1 h 82"/>
                <a:gd name="T4" fmla="*/ 1 w 99"/>
                <a:gd name="T5" fmla="*/ 0 h 82"/>
                <a:gd name="T6" fmla="*/ 2 w 99"/>
                <a:gd name="T7" fmla="*/ 0 h 82"/>
                <a:gd name="T8" fmla="*/ 2 w 99"/>
                <a:gd name="T9" fmla="*/ 2 h 82"/>
                <a:gd name="T10" fmla="*/ 0 w 99"/>
                <a:gd name="T11" fmla="*/ 1 h 82"/>
                <a:gd name="T12" fmla="*/ 0 60000 65536"/>
                <a:gd name="T13" fmla="*/ 0 60000 65536"/>
                <a:gd name="T14" fmla="*/ 0 60000 65536"/>
                <a:gd name="T15" fmla="*/ 0 60000 65536"/>
                <a:gd name="T16" fmla="*/ 0 60000 65536"/>
                <a:gd name="T17" fmla="*/ 0 60000 65536"/>
                <a:gd name="T18" fmla="*/ 0 w 99"/>
                <a:gd name="T19" fmla="*/ 0 h 82"/>
                <a:gd name="T20" fmla="*/ 99 w 99"/>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99" h="82">
                  <a:moveTo>
                    <a:pt x="0" y="63"/>
                  </a:moveTo>
                  <a:lnTo>
                    <a:pt x="74" y="60"/>
                  </a:lnTo>
                  <a:lnTo>
                    <a:pt x="37" y="6"/>
                  </a:lnTo>
                  <a:lnTo>
                    <a:pt x="99" y="0"/>
                  </a:lnTo>
                  <a:lnTo>
                    <a:pt x="99" y="82"/>
                  </a:lnTo>
                  <a:lnTo>
                    <a:pt x="0" y="6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2" name="Freeform 297">
              <a:extLst>
                <a:ext uri="{FF2B5EF4-FFF2-40B4-BE49-F238E27FC236}">
                  <a16:creationId xmlns:a16="http://schemas.microsoft.com/office/drawing/2014/main" id="{1DECB4CC-D152-44D5-B2DE-B7F93117018F}"/>
                </a:ext>
              </a:extLst>
            </p:cNvPr>
            <p:cNvSpPr>
              <a:spLocks/>
            </p:cNvSpPr>
            <p:nvPr/>
          </p:nvSpPr>
          <p:spPr bwMode="auto">
            <a:xfrm>
              <a:off x="6375513" y="3643056"/>
              <a:ext cx="111192" cy="60465"/>
            </a:xfrm>
            <a:custGeom>
              <a:avLst/>
              <a:gdLst>
                <a:gd name="T0" fmla="*/ 0 w 231"/>
                <a:gd name="T1" fmla="*/ 1 h 133"/>
                <a:gd name="T2" fmla="*/ 1 w 231"/>
                <a:gd name="T3" fmla="*/ 0 h 133"/>
                <a:gd name="T4" fmla="*/ 4 w 231"/>
                <a:gd name="T5" fmla="*/ 0 h 133"/>
                <a:gd name="T6" fmla="*/ 5 w 231"/>
                <a:gd name="T7" fmla="*/ 1 h 133"/>
                <a:gd name="T8" fmla="*/ 4 w 231"/>
                <a:gd name="T9" fmla="*/ 1 h 133"/>
                <a:gd name="T10" fmla="*/ 2 w 231"/>
                <a:gd name="T11" fmla="*/ 3 h 133"/>
                <a:gd name="T12" fmla="*/ 1 w 231"/>
                <a:gd name="T13" fmla="*/ 3 h 133"/>
                <a:gd name="T14" fmla="*/ 0 w 231"/>
                <a:gd name="T15" fmla="*/ 1 h 133"/>
                <a:gd name="T16" fmla="*/ 0 60000 65536"/>
                <a:gd name="T17" fmla="*/ 0 60000 65536"/>
                <a:gd name="T18" fmla="*/ 0 60000 65536"/>
                <a:gd name="T19" fmla="*/ 0 60000 65536"/>
                <a:gd name="T20" fmla="*/ 0 60000 65536"/>
                <a:gd name="T21" fmla="*/ 0 60000 65536"/>
                <a:gd name="T22" fmla="*/ 0 60000 65536"/>
                <a:gd name="T23" fmla="*/ 0 60000 65536"/>
                <a:gd name="T24" fmla="*/ 0 w 231"/>
                <a:gd name="T25" fmla="*/ 0 h 133"/>
                <a:gd name="T26" fmla="*/ 231 w 231"/>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1" h="133">
                  <a:moveTo>
                    <a:pt x="0" y="68"/>
                  </a:moveTo>
                  <a:lnTo>
                    <a:pt x="40" y="8"/>
                  </a:lnTo>
                  <a:lnTo>
                    <a:pt x="163" y="0"/>
                  </a:lnTo>
                  <a:lnTo>
                    <a:pt x="231" y="42"/>
                  </a:lnTo>
                  <a:lnTo>
                    <a:pt x="176" y="52"/>
                  </a:lnTo>
                  <a:lnTo>
                    <a:pt x="79" y="133"/>
                  </a:lnTo>
                  <a:lnTo>
                    <a:pt x="62" y="112"/>
                  </a:lnTo>
                  <a:lnTo>
                    <a:pt x="0" y="6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3" name="Freeform 298">
              <a:extLst>
                <a:ext uri="{FF2B5EF4-FFF2-40B4-BE49-F238E27FC236}">
                  <a16:creationId xmlns:a16="http://schemas.microsoft.com/office/drawing/2014/main" id="{20D138C0-C321-4810-9CA6-65B2EAB787D0}"/>
                </a:ext>
              </a:extLst>
            </p:cNvPr>
            <p:cNvSpPr>
              <a:spLocks/>
            </p:cNvSpPr>
            <p:nvPr/>
          </p:nvSpPr>
          <p:spPr bwMode="auto">
            <a:xfrm>
              <a:off x="7563243" y="2389208"/>
              <a:ext cx="202167" cy="103427"/>
            </a:xfrm>
            <a:custGeom>
              <a:avLst/>
              <a:gdLst>
                <a:gd name="T0" fmla="*/ 0 w 420"/>
                <a:gd name="T1" fmla="*/ 2 h 223"/>
                <a:gd name="T2" fmla="*/ 1 w 420"/>
                <a:gd name="T3" fmla="*/ 2 h 223"/>
                <a:gd name="T4" fmla="*/ 0 w 420"/>
                <a:gd name="T5" fmla="*/ 1 h 223"/>
                <a:gd name="T6" fmla="*/ 1 w 420"/>
                <a:gd name="T7" fmla="*/ 1 h 223"/>
                <a:gd name="T8" fmla="*/ 1 w 420"/>
                <a:gd name="T9" fmla="*/ 1 h 223"/>
                <a:gd name="T10" fmla="*/ 2 w 420"/>
                <a:gd name="T11" fmla="*/ 1 h 223"/>
                <a:gd name="T12" fmla="*/ 1 w 420"/>
                <a:gd name="T13" fmla="*/ 0 h 223"/>
                <a:gd name="T14" fmla="*/ 3 w 420"/>
                <a:gd name="T15" fmla="*/ 1 h 223"/>
                <a:gd name="T16" fmla="*/ 3 w 420"/>
                <a:gd name="T17" fmla="*/ 2 h 223"/>
                <a:gd name="T18" fmla="*/ 4 w 420"/>
                <a:gd name="T19" fmla="*/ 1 h 223"/>
                <a:gd name="T20" fmla="*/ 5 w 420"/>
                <a:gd name="T21" fmla="*/ 1 h 223"/>
                <a:gd name="T22" fmla="*/ 5 w 420"/>
                <a:gd name="T23" fmla="*/ 1 h 223"/>
                <a:gd name="T24" fmla="*/ 6 w 420"/>
                <a:gd name="T25" fmla="*/ 1 h 223"/>
                <a:gd name="T26" fmla="*/ 5 w 420"/>
                <a:gd name="T27" fmla="*/ 1 h 223"/>
                <a:gd name="T28" fmla="*/ 7 w 420"/>
                <a:gd name="T29" fmla="*/ 1 h 223"/>
                <a:gd name="T30" fmla="*/ 7 w 420"/>
                <a:gd name="T31" fmla="*/ 0 h 223"/>
                <a:gd name="T32" fmla="*/ 8 w 420"/>
                <a:gd name="T33" fmla="*/ 1 h 223"/>
                <a:gd name="T34" fmla="*/ 9 w 420"/>
                <a:gd name="T35" fmla="*/ 0 h 223"/>
                <a:gd name="T36" fmla="*/ 8 w 420"/>
                <a:gd name="T37" fmla="*/ 1 h 223"/>
                <a:gd name="T38" fmla="*/ 10 w 420"/>
                <a:gd name="T39" fmla="*/ 3 h 223"/>
                <a:gd name="T40" fmla="*/ 9 w 420"/>
                <a:gd name="T41" fmla="*/ 4 h 223"/>
                <a:gd name="T42" fmla="*/ 5 w 420"/>
                <a:gd name="T43" fmla="*/ 6 h 223"/>
                <a:gd name="T44" fmla="*/ 2 w 420"/>
                <a:gd name="T45" fmla="*/ 5 h 223"/>
                <a:gd name="T46" fmla="*/ 3 w 420"/>
                <a:gd name="T47" fmla="*/ 3 h 223"/>
                <a:gd name="T48" fmla="*/ 1 w 420"/>
                <a:gd name="T49" fmla="*/ 3 h 223"/>
                <a:gd name="T50" fmla="*/ 3 w 420"/>
                <a:gd name="T51" fmla="*/ 3 h 223"/>
                <a:gd name="T52" fmla="*/ 2 w 420"/>
                <a:gd name="T53" fmla="*/ 2 h 223"/>
                <a:gd name="T54" fmla="*/ 3 w 420"/>
                <a:gd name="T55" fmla="*/ 2 h 223"/>
                <a:gd name="T56" fmla="*/ 0 w 420"/>
                <a:gd name="T57" fmla="*/ 2 h 2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0"/>
                <a:gd name="T88" fmla="*/ 0 h 223"/>
                <a:gd name="T89" fmla="*/ 420 w 420"/>
                <a:gd name="T90" fmla="*/ 223 h 2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0" h="223">
                  <a:moveTo>
                    <a:pt x="0" y="79"/>
                  </a:moveTo>
                  <a:lnTo>
                    <a:pt x="29" y="69"/>
                  </a:lnTo>
                  <a:lnTo>
                    <a:pt x="12" y="50"/>
                  </a:lnTo>
                  <a:lnTo>
                    <a:pt x="47" y="62"/>
                  </a:lnTo>
                  <a:lnTo>
                    <a:pt x="31" y="24"/>
                  </a:lnTo>
                  <a:lnTo>
                    <a:pt x="73" y="46"/>
                  </a:lnTo>
                  <a:lnTo>
                    <a:pt x="52" y="2"/>
                  </a:lnTo>
                  <a:lnTo>
                    <a:pt x="116" y="36"/>
                  </a:lnTo>
                  <a:lnTo>
                    <a:pt x="124" y="94"/>
                  </a:lnTo>
                  <a:lnTo>
                    <a:pt x="159" y="31"/>
                  </a:lnTo>
                  <a:lnTo>
                    <a:pt x="193" y="54"/>
                  </a:lnTo>
                  <a:lnTo>
                    <a:pt x="220" y="23"/>
                  </a:lnTo>
                  <a:lnTo>
                    <a:pt x="245" y="63"/>
                  </a:lnTo>
                  <a:lnTo>
                    <a:pt x="238" y="24"/>
                  </a:lnTo>
                  <a:lnTo>
                    <a:pt x="305" y="24"/>
                  </a:lnTo>
                  <a:lnTo>
                    <a:pt x="316" y="0"/>
                  </a:lnTo>
                  <a:lnTo>
                    <a:pt x="346" y="23"/>
                  </a:lnTo>
                  <a:lnTo>
                    <a:pt x="383" y="14"/>
                  </a:lnTo>
                  <a:lnTo>
                    <a:pt x="356" y="31"/>
                  </a:lnTo>
                  <a:lnTo>
                    <a:pt x="420" y="102"/>
                  </a:lnTo>
                  <a:lnTo>
                    <a:pt x="364" y="165"/>
                  </a:lnTo>
                  <a:lnTo>
                    <a:pt x="209" y="223"/>
                  </a:lnTo>
                  <a:lnTo>
                    <a:pt x="70" y="196"/>
                  </a:lnTo>
                  <a:lnTo>
                    <a:pt x="107" y="139"/>
                  </a:lnTo>
                  <a:lnTo>
                    <a:pt x="23" y="119"/>
                  </a:lnTo>
                  <a:lnTo>
                    <a:pt x="104" y="113"/>
                  </a:lnTo>
                  <a:lnTo>
                    <a:pt x="73" y="97"/>
                  </a:lnTo>
                  <a:lnTo>
                    <a:pt x="105" y="79"/>
                  </a:lnTo>
                  <a:lnTo>
                    <a:pt x="0" y="7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4" name="Freeform 299">
              <a:extLst>
                <a:ext uri="{FF2B5EF4-FFF2-40B4-BE49-F238E27FC236}">
                  <a16:creationId xmlns:a16="http://schemas.microsoft.com/office/drawing/2014/main" id="{7AFFCC4A-2547-4E73-AC13-86B2DE89A85B}"/>
                </a:ext>
              </a:extLst>
            </p:cNvPr>
            <p:cNvSpPr>
              <a:spLocks/>
            </p:cNvSpPr>
            <p:nvPr/>
          </p:nvSpPr>
          <p:spPr bwMode="auto">
            <a:xfrm>
              <a:off x="5868412" y="3288224"/>
              <a:ext cx="552589" cy="385065"/>
            </a:xfrm>
            <a:custGeom>
              <a:avLst/>
              <a:gdLst>
                <a:gd name="T0" fmla="*/ 0 w 1151"/>
                <a:gd name="T1" fmla="*/ 0 h 847"/>
                <a:gd name="T2" fmla="*/ 1 w 1151"/>
                <a:gd name="T3" fmla="*/ 3 h 847"/>
                <a:gd name="T4" fmla="*/ 3 w 1151"/>
                <a:gd name="T5" fmla="*/ 5 h 847"/>
                <a:gd name="T6" fmla="*/ 3 w 1151"/>
                <a:gd name="T7" fmla="*/ 5 h 847"/>
                <a:gd name="T8" fmla="*/ 2 w 1151"/>
                <a:gd name="T9" fmla="*/ 6 h 847"/>
                <a:gd name="T10" fmla="*/ 3 w 1151"/>
                <a:gd name="T11" fmla="*/ 7 h 847"/>
                <a:gd name="T12" fmla="*/ 4 w 1151"/>
                <a:gd name="T13" fmla="*/ 8 h 847"/>
                <a:gd name="T14" fmla="*/ 4 w 1151"/>
                <a:gd name="T15" fmla="*/ 9 h 847"/>
                <a:gd name="T16" fmla="*/ 6 w 1151"/>
                <a:gd name="T17" fmla="*/ 11 h 847"/>
                <a:gd name="T18" fmla="*/ 7 w 1151"/>
                <a:gd name="T19" fmla="*/ 10 h 847"/>
                <a:gd name="T20" fmla="*/ 2 w 1151"/>
                <a:gd name="T21" fmla="*/ 3 h 847"/>
                <a:gd name="T22" fmla="*/ 2 w 1151"/>
                <a:gd name="T23" fmla="*/ 1 h 847"/>
                <a:gd name="T24" fmla="*/ 3 w 1151"/>
                <a:gd name="T25" fmla="*/ 1 h 847"/>
                <a:gd name="T26" fmla="*/ 5 w 1151"/>
                <a:gd name="T27" fmla="*/ 5 h 847"/>
                <a:gd name="T28" fmla="*/ 7 w 1151"/>
                <a:gd name="T29" fmla="*/ 7 h 847"/>
                <a:gd name="T30" fmla="*/ 7 w 1151"/>
                <a:gd name="T31" fmla="*/ 8 h 847"/>
                <a:gd name="T32" fmla="*/ 10 w 1151"/>
                <a:gd name="T33" fmla="*/ 11 h 847"/>
                <a:gd name="T34" fmla="*/ 11 w 1151"/>
                <a:gd name="T35" fmla="*/ 13 h 847"/>
                <a:gd name="T36" fmla="*/ 10 w 1151"/>
                <a:gd name="T37" fmla="*/ 14 h 847"/>
                <a:gd name="T38" fmla="*/ 11 w 1151"/>
                <a:gd name="T39" fmla="*/ 15 h 847"/>
                <a:gd name="T40" fmla="*/ 17 w 1151"/>
                <a:gd name="T41" fmla="*/ 18 h 847"/>
                <a:gd name="T42" fmla="*/ 20 w 1151"/>
                <a:gd name="T43" fmla="*/ 18 h 847"/>
                <a:gd name="T44" fmla="*/ 22 w 1151"/>
                <a:gd name="T45" fmla="*/ 20 h 847"/>
                <a:gd name="T46" fmla="*/ 23 w 1151"/>
                <a:gd name="T47" fmla="*/ 18 h 847"/>
                <a:gd name="T48" fmla="*/ 23 w 1151"/>
                <a:gd name="T49" fmla="*/ 18 h 847"/>
                <a:gd name="T50" fmla="*/ 23 w 1151"/>
                <a:gd name="T51" fmla="*/ 17 h 847"/>
                <a:gd name="T52" fmla="*/ 25 w 1151"/>
                <a:gd name="T53" fmla="*/ 16 h 847"/>
                <a:gd name="T54" fmla="*/ 25 w 1151"/>
                <a:gd name="T55" fmla="*/ 16 h 847"/>
                <a:gd name="T56" fmla="*/ 25 w 1151"/>
                <a:gd name="T57" fmla="*/ 15 h 847"/>
                <a:gd name="T58" fmla="*/ 26 w 1151"/>
                <a:gd name="T59" fmla="*/ 16 h 847"/>
                <a:gd name="T60" fmla="*/ 27 w 1151"/>
                <a:gd name="T61" fmla="*/ 13 h 847"/>
                <a:gd name="T62" fmla="*/ 25 w 1151"/>
                <a:gd name="T63" fmla="*/ 12 h 847"/>
                <a:gd name="T64" fmla="*/ 24 w 1151"/>
                <a:gd name="T65" fmla="*/ 13 h 847"/>
                <a:gd name="T66" fmla="*/ 23 w 1151"/>
                <a:gd name="T67" fmla="*/ 16 h 847"/>
                <a:gd name="T68" fmla="*/ 20 w 1151"/>
                <a:gd name="T69" fmla="*/ 16 h 847"/>
                <a:gd name="T70" fmla="*/ 19 w 1151"/>
                <a:gd name="T71" fmla="*/ 15 h 847"/>
                <a:gd name="T72" fmla="*/ 17 w 1151"/>
                <a:gd name="T73" fmla="*/ 12 h 847"/>
                <a:gd name="T74" fmla="*/ 17 w 1151"/>
                <a:gd name="T75" fmla="*/ 9 h 847"/>
                <a:gd name="T76" fmla="*/ 18 w 1151"/>
                <a:gd name="T77" fmla="*/ 8 h 847"/>
                <a:gd name="T78" fmla="*/ 16 w 1151"/>
                <a:gd name="T79" fmla="*/ 7 h 847"/>
                <a:gd name="T80" fmla="*/ 14 w 1151"/>
                <a:gd name="T81" fmla="*/ 3 h 847"/>
                <a:gd name="T82" fmla="*/ 12 w 1151"/>
                <a:gd name="T83" fmla="*/ 4 h 847"/>
                <a:gd name="T84" fmla="*/ 9 w 1151"/>
                <a:gd name="T85" fmla="*/ 1 h 847"/>
                <a:gd name="T86" fmla="*/ 5 w 1151"/>
                <a:gd name="T87" fmla="*/ 2 h 847"/>
                <a:gd name="T88" fmla="*/ 2 w 1151"/>
                <a:gd name="T89" fmla="*/ 0 h 847"/>
                <a:gd name="T90" fmla="*/ 0 w 1151"/>
                <a:gd name="T91" fmla="*/ 0 h 8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51"/>
                <a:gd name="T139" fmla="*/ 0 h 847"/>
                <a:gd name="T140" fmla="*/ 1151 w 1151"/>
                <a:gd name="T141" fmla="*/ 847 h 8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51" h="847">
                  <a:moveTo>
                    <a:pt x="0" y="9"/>
                  </a:moveTo>
                  <a:lnTo>
                    <a:pt x="55" y="141"/>
                  </a:lnTo>
                  <a:lnTo>
                    <a:pt x="118" y="202"/>
                  </a:lnTo>
                  <a:lnTo>
                    <a:pt x="112" y="238"/>
                  </a:lnTo>
                  <a:lnTo>
                    <a:pt x="80" y="246"/>
                  </a:lnTo>
                  <a:lnTo>
                    <a:pt x="152" y="275"/>
                  </a:lnTo>
                  <a:lnTo>
                    <a:pt x="191" y="334"/>
                  </a:lnTo>
                  <a:lnTo>
                    <a:pt x="190" y="384"/>
                  </a:lnTo>
                  <a:lnTo>
                    <a:pt x="272" y="468"/>
                  </a:lnTo>
                  <a:lnTo>
                    <a:pt x="289" y="438"/>
                  </a:lnTo>
                  <a:lnTo>
                    <a:pt x="97" y="120"/>
                  </a:lnTo>
                  <a:lnTo>
                    <a:pt x="85" y="35"/>
                  </a:lnTo>
                  <a:lnTo>
                    <a:pt x="128" y="58"/>
                  </a:lnTo>
                  <a:lnTo>
                    <a:pt x="196" y="196"/>
                  </a:lnTo>
                  <a:lnTo>
                    <a:pt x="299" y="300"/>
                  </a:lnTo>
                  <a:lnTo>
                    <a:pt x="297" y="339"/>
                  </a:lnTo>
                  <a:lnTo>
                    <a:pt x="439" y="483"/>
                  </a:lnTo>
                  <a:lnTo>
                    <a:pt x="456" y="542"/>
                  </a:lnTo>
                  <a:lnTo>
                    <a:pt x="439" y="583"/>
                  </a:lnTo>
                  <a:lnTo>
                    <a:pt x="473" y="638"/>
                  </a:lnTo>
                  <a:lnTo>
                    <a:pt x="746" y="785"/>
                  </a:lnTo>
                  <a:lnTo>
                    <a:pt x="863" y="775"/>
                  </a:lnTo>
                  <a:lnTo>
                    <a:pt x="941" y="847"/>
                  </a:lnTo>
                  <a:lnTo>
                    <a:pt x="976" y="776"/>
                  </a:lnTo>
                  <a:lnTo>
                    <a:pt x="1015" y="775"/>
                  </a:lnTo>
                  <a:lnTo>
                    <a:pt x="974" y="717"/>
                  </a:lnTo>
                  <a:lnTo>
                    <a:pt x="1064" y="693"/>
                  </a:lnTo>
                  <a:lnTo>
                    <a:pt x="1095" y="668"/>
                  </a:lnTo>
                  <a:lnTo>
                    <a:pt x="1103" y="653"/>
                  </a:lnTo>
                  <a:lnTo>
                    <a:pt x="1112" y="684"/>
                  </a:lnTo>
                  <a:lnTo>
                    <a:pt x="1151" y="544"/>
                  </a:lnTo>
                  <a:lnTo>
                    <a:pt x="1101" y="522"/>
                  </a:lnTo>
                  <a:lnTo>
                    <a:pt x="1016" y="544"/>
                  </a:lnTo>
                  <a:lnTo>
                    <a:pt x="971" y="668"/>
                  </a:lnTo>
                  <a:lnTo>
                    <a:pt x="857" y="678"/>
                  </a:lnTo>
                  <a:lnTo>
                    <a:pt x="814" y="649"/>
                  </a:lnTo>
                  <a:lnTo>
                    <a:pt x="738" y="498"/>
                  </a:lnTo>
                  <a:lnTo>
                    <a:pt x="737" y="384"/>
                  </a:lnTo>
                  <a:lnTo>
                    <a:pt x="762" y="327"/>
                  </a:lnTo>
                  <a:lnTo>
                    <a:pt x="687" y="300"/>
                  </a:lnTo>
                  <a:lnTo>
                    <a:pt x="588" y="139"/>
                  </a:lnTo>
                  <a:lnTo>
                    <a:pt x="509" y="174"/>
                  </a:lnTo>
                  <a:lnTo>
                    <a:pt x="407" y="43"/>
                  </a:lnTo>
                  <a:lnTo>
                    <a:pt x="233" y="70"/>
                  </a:lnTo>
                  <a:lnTo>
                    <a:pt x="87" y="0"/>
                  </a:lnTo>
                  <a:lnTo>
                    <a:pt x="0" y="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5" name="Freeform 300">
              <a:extLst>
                <a:ext uri="{FF2B5EF4-FFF2-40B4-BE49-F238E27FC236}">
                  <a16:creationId xmlns:a16="http://schemas.microsoft.com/office/drawing/2014/main" id="{D7729F4C-09C6-4351-8D2B-C70FA87FD99E}"/>
                </a:ext>
              </a:extLst>
            </p:cNvPr>
            <p:cNvSpPr>
              <a:spLocks/>
            </p:cNvSpPr>
            <p:nvPr/>
          </p:nvSpPr>
          <p:spPr bwMode="auto">
            <a:xfrm>
              <a:off x="6412577" y="3662150"/>
              <a:ext cx="74128" cy="84332"/>
            </a:xfrm>
            <a:custGeom>
              <a:avLst/>
              <a:gdLst>
                <a:gd name="T0" fmla="*/ 0 w 152"/>
                <a:gd name="T1" fmla="*/ 2 h 184"/>
                <a:gd name="T2" fmla="*/ 1 w 152"/>
                <a:gd name="T3" fmla="*/ 4 h 184"/>
                <a:gd name="T4" fmla="*/ 3 w 152"/>
                <a:gd name="T5" fmla="*/ 4 h 184"/>
                <a:gd name="T6" fmla="*/ 4 w 152"/>
                <a:gd name="T7" fmla="*/ 0 h 184"/>
                <a:gd name="T8" fmla="*/ 2 w 152"/>
                <a:gd name="T9" fmla="*/ 0 h 184"/>
                <a:gd name="T10" fmla="*/ 0 w 152"/>
                <a:gd name="T11" fmla="*/ 2 h 184"/>
                <a:gd name="T12" fmla="*/ 0 60000 65536"/>
                <a:gd name="T13" fmla="*/ 0 60000 65536"/>
                <a:gd name="T14" fmla="*/ 0 60000 65536"/>
                <a:gd name="T15" fmla="*/ 0 60000 65536"/>
                <a:gd name="T16" fmla="*/ 0 60000 65536"/>
                <a:gd name="T17" fmla="*/ 0 60000 65536"/>
                <a:gd name="T18" fmla="*/ 0 w 152"/>
                <a:gd name="T19" fmla="*/ 0 h 184"/>
                <a:gd name="T20" fmla="*/ 152 w 152"/>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152" h="184">
                  <a:moveTo>
                    <a:pt x="0" y="91"/>
                  </a:moveTo>
                  <a:lnTo>
                    <a:pt x="61" y="180"/>
                  </a:lnTo>
                  <a:lnTo>
                    <a:pt x="140" y="184"/>
                  </a:lnTo>
                  <a:lnTo>
                    <a:pt x="152" y="0"/>
                  </a:lnTo>
                  <a:lnTo>
                    <a:pt x="97" y="10"/>
                  </a:lnTo>
                  <a:lnTo>
                    <a:pt x="0" y="9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6" name="Freeform 301">
              <a:extLst>
                <a:ext uri="{FF2B5EF4-FFF2-40B4-BE49-F238E27FC236}">
                  <a16:creationId xmlns:a16="http://schemas.microsoft.com/office/drawing/2014/main" id="{B64FBED4-E75C-4A68-A537-B0FD1B442CDA}"/>
                </a:ext>
              </a:extLst>
            </p:cNvPr>
            <p:cNvSpPr>
              <a:spLocks/>
            </p:cNvSpPr>
            <p:nvPr/>
          </p:nvSpPr>
          <p:spPr bwMode="auto">
            <a:xfrm>
              <a:off x="6490074" y="3770350"/>
              <a:ext cx="104453" cy="50918"/>
            </a:xfrm>
            <a:custGeom>
              <a:avLst/>
              <a:gdLst>
                <a:gd name="T0" fmla="*/ 0 w 215"/>
                <a:gd name="T1" fmla="*/ 1 h 111"/>
                <a:gd name="T2" fmla="*/ 0 w 215"/>
                <a:gd name="T3" fmla="*/ 0 h 111"/>
                <a:gd name="T4" fmla="*/ 1 w 215"/>
                <a:gd name="T5" fmla="*/ 1 h 111"/>
                <a:gd name="T6" fmla="*/ 3 w 215"/>
                <a:gd name="T7" fmla="*/ 0 h 111"/>
                <a:gd name="T8" fmla="*/ 5 w 215"/>
                <a:gd name="T9" fmla="*/ 1 h 111"/>
                <a:gd name="T10" fmla="*/ 5 w 215"/>
                <a:gd name="T11" fmla="*/ 3 h 111"/>
                <a:gd name="T12" fmla="*/ 5 w 215"/>
                <a:gd name="T13" fmla="*/ 1 h 111"/>
                <a:gd name="T14" fmla="*/ 3 w 215"/>
                <a:gd name="T15" fmla="*/ 1 h 111"/>
                <a:gd name="T16" fmla="*/ 3 w 215"/>
                <a:gd name="T17" fmla="*/ 1 h 111"/>
                <a:gd name="T18" fmla="*/ 3 w 215"/>
                <a:gd name="T19" fmla="*/ 2 h 111"/>
                <a:gd name="T20" fmla="*/ 2 w 215"/>
                <a:gd name="T21" fmla="*/ 3 h 111"/>
                <a:gd name="T22" fmla="*/ 0 w 215"/>
                <a:gd name="T23" fmla="*/ 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5"/>
                <a:gd name="T37" fmla="*/ 0 h 111"/>
                <a:gd name="T38" fmla="*/ 215 w 215"/>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5" h="111">
                  <a:moveTo>
                    <a:pt x="0" y="60"/>
                  </a:moveTo>
                  <a:lnTo>
                    <a:pt x="18" y="0"/>
                  </a:lnTo>
                  <a:lnTo>
                    <a:pt x="65" y="37"/>
                  </a:lnTo>
                  <a:lnTo>
                    <a:pt x="146" y="2"/>
                  </a:lnTo>
                  <a:lnTo>
                    <a:pt x="215" y="45"/>
                  </a:lnTo>
                  <a:lnTo>
                    <a:pt x="200" y="108"/>
                  </a:lnTo>
                  <a:lnTo>
                    <a:pt x="193" y="54"/>
                  </a:lnTo>
                  <a:lnTo>
                    <a:pt x="146" y="35"/>
                  </a:lnTo>
                  <a:lnTo>
                    <a:pt x="103" y="66"/>
                  </a:lnTo>
                  <a:lnTo>
                    <a:pt x="115" y="98"/>
                  </a:lnTo>
                  <a:lnTo>
                    <a:pt x="96" y="111"/>
                  </a:lnTo>
                  <a:lnTo>
                    <a:pt x="0" y="6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7" name="Freeform 302">
              <a:extLst>
                <a:ext uri="{FF2B5EF4-FFF2-40B4-BE49-F238E27FC236}">
                  <a16:creationId xmlns:a16="http://schemas.microsoft.com/office/drawing/2014/main" id="{B1130665-DA80-4DB1-ADDC-6C86757735E3}"/>
                </a:ext>
              </a:extLst>
            </p:cNvPr>
            <p:cNvSpPr>
              <a:spLocks/>
            </p:cNvSpPr>
            <p:nvPr/>
          </p:nvSpPr>
          <p:spPr bwMode="auto">
            <a:xfrm>
              <a:off x="6867453" y="4352721"/>
              <a:ext cx="149940" cy="170256"/>
            </a:xfrm>
            <a:custGeom>
              <a:avLst/>
              <a:gdLst>
                <a:gd name="T0" fmla="*/ 0 w 311"/>
                <a:gd name="T1" fmla="*/ 3 h 377"/>
                <a:gd name="T2" fmla="*/ 1 w 311"/>
                <a:gd name="T3" fmla="*/ 1 h 377"/>
                <a:gd name="T4" fmla="*/ 3 w 311"/>
                <a:gd name="T5" fmla="*/ 0 h 377"/>
                <a:gd name="T6" fmla="*/ 4 w 311"/>
                <a:gd name="T7" fmla="*/ 1 h 377"/>
                <a:gd name="T8" fmla="*/ 4 w 311"/>
                <a:gd name="T9" fmla="*/ 3 h 377"/>
                <a:gd name="T10" fmla="*/ 6 w 311"/>
                <a:gd name="T11" fmla="*/ 3 h 377"/>
                <a:gd name="T12" fmla="*/ 6 w 311"/>
                <a:gd name="T13" fmla="*/ 5 h 377"/>
                <a:gd name="T14" fmla="*/ 7 w 311"/>
                <a:gd name="T15" fmla="*/ 5 h 377"/>
                <a:gd name="T16" fmla="*/ 7 w 311"/>
                <a:gd name="T17" fmla="*/ 7 h 377"/>
                <a:gd name="T18" fmla="*/ 6 w 311"/>
                <a:gd name="T19" fmla="*/ 9 h 377"/>
                <a:gd name="T20" fmla="*/ 4 w 311"/>
                <a:gd name="T21" fmla="*/ 9 h 377"/>
                <a:gd name="T22" fmla="*/ 4 w 311"/>
                <a:gd name="T23" fmla="*/ 7 h 377"/>
                <a:gd name="T24" fmla="*/ 0 w 311"/>
                <a:gd name="T25" fmla="*/ 3 h 3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1"/>
                <a:gd name="T40" fmla="*/ 0 h 377"/>
                <a:gd name="T41" fmla="*/ 311 w 311"/>
                <a:gd name="T42" fmla="*/ 377 h 3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1" h="377">
                  <a:moveTo>
                    <a:pt x="0" y="141"/>
                  </a:moveTo>
                  <a:lnTo>
                    <a:pt x="21" y="23"/>
                  </a:lnTo>
                  <a:lnTo>
                    <a:pt x="134" y="0"/>
                  </a:lnTo>
                  <a:lnTo>
                    <a:pt x="169" y="39"/>
                  </a:lnTo>
                  <a:lnTo>
                    <a:pt x="177" y="130"/>
                  </a:lnTo>
                  <a:lnTo>
                    <a:pt x="260" y="143"/>
                  </a:lnTo>
                  <a:lnTo>
                    <a:pt x="270" y="205"/>
                  </a:lnTo>
                  <a:lnTo>
                    <a:pt x="311" y="218"/>
                  </a:lnTo>
                  <a:lnTo>
                    <a:pt x="305" y="295"/>
                  </a:lnTo>
                  <a:lnTo>
                    <a:pt x="263" y="377"/>
                  </a:lnTo>
                  <a:lnTo>
                    <a:pt x="159" y="371"/>
                  </a:lnTo>
                  <a:lnTo>
                    <a:pt x="180" y="281"/>
                  </a:lnTo>
                  <a:lnTo>
                    <a:pt x="0" y="14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8" name="Freeform 303">
              <a:extLst>
                <a:ext uri="{FF2B5EF4-FFF2-40B4-BE49-F238E27FC236}">
                  <a16:creationId xmlns:a16="http://schemas.microsoft.com/office/drawing/2014/main" id="{81353A40-1F1F-4B17-A80B-BD6454A3344A}"/>
                </a:ext>
              </a:extLst>
            </p:cNvPr>
            <p:cNvSpPr>
              <a:spLocks/>
            </p:cNvSpPr>
            <p:nvPr/>
          </p:nvSpPr>
          <p:spPr bwMode="auto">
            <a:xfrm>
              <a:off x="6523769" y="3966065"/>
              <a:ext cx="227438" cy="364380"/>
            </a:xfrm>
            <a:custGeom>
              <a:avLst/>
              <a:gdLst>
                <a:gd name="T0" fmla="*/ 0 w 476"/>
                <a:gd name="T1" fmla="*/ 4 h 803"/>
                <a:gd name="T2" fmla="*/ 0 w 476"/>
                <a:gd name="T3" fmla="*/ 6 h 803"/>
                <a:gd name="T4" fmla="*/ 2 w 476"/>
                <a:gd name="T5" fmla="*/ 9 h 803"/>
                <a:gd name="T6" fmla="*/ 4 w 476"/>
                <a:gd name="T7" fmla="*/ 15 h 803"/>
                <a:gd name="T8" fmla="*/ 9 w 476"/>
                <a:gd name="T9" fmla="*/ 19 h 803"/>
                <a:gd name="T10" fmla="*/ 10 w 476"/>
                <a:gd name="T11" fmla="*/ 18 h 803"/>
                <a:gd name="T12" fmla="*/ 11 w 476"/>
                <a:gd name="T13" fmla="*/ 17 h 803"/>
                <a:gd name="T14" fmla="*/ 10 w 476"/>
                <a:gd name="T15" fmla="*/ 16 h 803"/>
                <a:gd name="T16" fmla="*/ 10 w 476"/>
                <a:gd name="T17" fmla="*/ 16 h 803"/>
                <a:gd name="T18" fmla="*/ 11 w 476"/>
                <a:gd name="T19" fmla="*/ 13 h 803"/>
                <a:gd name="T20" fmla="*/ 10 w 476"/>
                <a:gd name="T21" fmla="*/ 11 h 803"/>
                <a:gd name="T22" fmla="*/ 9 w 476"/>
                <a:gd name="T23" fmla="*/ 11 h 803"/>
                <a:gd name="T24" fmla="*/ 9 w 476"/>
                <a:gd name="T25" fmla="*/ 9 h 803"/>
                <a:gd name="T26" fmla="*/ 9 w 476"/>
                <a:gd name="T27" fmla="*/ 10 h 803"/>
                <a:gd name="T28" fmla="*/ 7 w 476"/>
                <a:gd name="T29" fmla="*/ 9 h 803"/>
                <a:gd name="T30" fmla="*/ 7 w 476"/>
                <a:gd name="T31" fmla="*/ 8 h 803"/>
                <a:gd name="T32" fmla="*/ 8 w 476"/>
                <a:gd name="T33" fmla="*/ 5 h 803"/>
                <a:gd name="T34" fmla="*/ 10 w 476"/>
                <a:gd name="T35" fmla="*/ 4 h 803"/>
                <a:gd name="T36" fmla="*/ 9 w 476"/>
                <a:gd name="T37" fmla="*/ 4 h 803"/>
                <a:gd name="T38" fmla="*/ 10 w 476"/>
                <a:gd name="T39" fmla="*/ 3 h 803"/>
                <a:gd name="T40" fmla="*/ 7 w 476"/>
                <a:gd name="T41" fmla="*/ 2 h 803"/>
                <a:gd name="T42" fmla="*/ 5 w 476"/>
                <a:gd name="T43" fmla="*/ 0 h 803"/>
                <a:gd name="T44" fmla="*/ 5 w 476"/>
                <a:gd name="T45" fmla="*/ 2 h 803"/>
                <a:gd name="T46" fmla="*/ 3 w 476"/>
                <a:gd name="T47" fmla="*/ 3 h 803"/>
                <a:gd name="T48" fmla="*/ 2 w 476"/>
                <a:gd name="T49" fmla="*/ 5 h 803"/>
                <a:gd name="T50" fmla="*/ 1 w 476"/>
                <a:gd name="T51" fmla="*/ 5 h 803"/>
                <a:gd name="T52" fmla="*/ 1 w 476"/>
                <a:gd name="T53" fmla="*/ 3 h 803"/>
                <a:gd name="T54" fmla="*/ 0 w 476"/>
                <a:gd name="T55" fmla="*/ 4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6"/>
                <a:gd name="T85" fmla="*/ 0 h 803"/>
                <a:gd name="T86" fmla="*/ 476 w 476"/>
                <a:gd name="T87" fmla="*/ 803 h 80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6" h="803">
                  <a:moveTo>
                    <a:pt x="0" y="188"/>
                  </a:moveTo>
                  <a:lnTo>
                    <a:pt x="8" y="254"/>
                  </a:lnTo>
                  <a:lnTo>
                    <a:pt x="93" y="364"/>
                  </a:lnTo>
                  <a:lnTo>
                    <a:pt x="188" y="627"/>
                  </a:lnTo>
                  <a:lnTo>
                    <a:pt x="408" y="803"/>
                  </a:lnTo>
                  <a:lnTo>
                    <a:pt x="446" y="771"/>
                  </a:lnTo>
                  <a:lnTo>
                    <a:pt x="468" y="714"/>
                  </a:lnTo>
                  <a:lnTo>
                    <a:pt x="435" y="696"/>
                  </a:lnTo>
                  <a:lnTo>
                    <a:pt x="455" y="681"/>
                  </a:lnTo>
                  <a:lnTo>
                    <a:pt x="476" y="542"/>
                  </a:lnTo>
                  <a:lnTo>
                    <a:pt x="444" y="480"/>
                  </a:lnTo>
                  <a:lnTo>
                    <a:pt x="412" y="480"/>
                  </a:lnTo>
                  <a:lnTo>
                    <a:pt x="412" y="405"/>
                  </a:lnTo>
                  <a:lnTo>
                    <a:pt x="369" y="438"/>
                  </a:lnTo>
                  <a:lnTo>
                    <a:pt x="318" y="410"/>
                  </a:lnTo>
                  <a:lnTo>
                    <a:pt x="287" y="327"/>
                  </a:lnTo>
                  <a:lnTo>
                    <a:pt x="338" y="226"/>
                  </a:lnTo>
                  <a:lnTo>
                    <a:pt x="435" y="178"/>
                  </a:lnTo>
                  <a:lnTo>
                    <a:pt x="407" y="161"/>
                  </a:lnTo>
                  <a:lnTo>
                    <a:pt x="423" y="111"/>
                  </a:lnTo>
                  <a:lnTo>
                    <a:pt x="313" y="101"/>
                  </a:lnTo>
                  <a:lnTo>
                    <a:pt x="231" y="0"/>
                  </a:lnTo>
                  <a:lnTo>
                    <a:pt x="213" y="75"/>
                  </a:lnTo>
                  <a:lnTo>
                    <a:pt x="126" y="132"/>
                  </a:lnTo>
                  <a:lnTo>
                    <a:pt x="81" y="211"/>
                  </a:lnTo>
                  <a:lnTo>
                    <a:pt x="31" y="199"/>
                  </a:lnTo>
                  <a:lnTo>
                    <a:pt x="37" y="151"/>
                  </a:lnTo>
                  <a:lnTo>
                    <a:pt x="0" y="18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89" name="Freeform 304">
              <a:extLst>
                <a:ext uri="{FF2B5EF4-FFF2-40B4-BE49-F238E27FC236}">
                  <a16:creationId xmlns:a16="http://schemas.microsoft.com/office/drawing/2014/main" id="{9B4A94EF-450C-46E7-A483-7FC88BA05B1E}"/>
                </a:ext>
              </a:extLst>
            </p:cNvPr>
            <p:cNvSpPr>
              <a:spLocks/>
            </p:cNvSpPr>
            <p:nvPr/>
          </p:nvSpPr>
          <p:spPr bwMode="auto">
            <a:xfrm>
              <a:off x="6948319" y="3848318"/>
              <a:ext cx="77497" cy="77968"/>
            </a:xfrm>
            <a:custGeom>
              <a:avLst/>
              <a:gdLst>
                <a:gd name="T0" fmla="*/ 0 w 159"/>
                <a:gd name="T1" fmla="*/ 2 h 173"/>
                <a:gd name="T2" fmla="*/ 1 w 159"/>
                <a:gd name="T3" fmla="*/ 0 h 173"/>
                <a:gd name="T4" fmla="*/ 4 w 159"/>
                <a:gd name="T5" fmla="*/ 0 h 173"/>
                <a:gd name="T6" fmla="*/ 3 w 159"/>
                <a:gd name="T7" fmla="*/ 4 h 173"/>
                <a:gd name="T8" fmla="*/ 1 w 159"/>
                <a:gd name="T9" fmla="*/ 4 h 173"/>
                <a:gd name="T10" fmla="*/ 0 w 159"/>
                <a:gd name="T11" fmla="*/ 2 h 173"/>
                <a:gd name="T12" fmla="*/ 0 60000 65536"/>
                <a:gd name="T13" fmla="*/ 0 60000 65536"/>
                <a:gd name="T14" fmla="*/ 0 60000 65536"/>
                <a:gd name="T15" fmla="*/ 0 60000 65536"/>
                <a:gd name="T16" fmla="*/ 0 60000 65536"/>
                <a:gd name="T17" fmla="*/ 0 60000 65536"/>
                <a:gd name="T18" fmla="*/ 0 w 159"/>
                <a:gd name="T19" fmla="*/ 0 h 173"/>
                <a:gd name="T20" fmla="*/ 159 w 159"/>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159" h="173">
                  <a:moveTo>
                    <a:pt x="0" y="79"/>
                  </a:moveTo>
                  <a:lnTo>
                    <a:pt x="44" y="0"/>
                  </a:lnTo>
                  <a:lnTo>
                    <a:pt x="159" y="12"/>
                  </a:lnTo>
                  <a:lnTo>
                    <a:pt x="146" y="161"/>
                  </a:lnTo>
                  <a:lnTo>
                    <a:pt x="62" y="173"/>
                  </a:lnTo>
                  <a:lnTo>
                    <a:pt x="0" y="7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0" name="Freeform 305">
              <a:extLst>
                <a:ext uri="{FF2B5EF4-FFF2-40B4-BE49-F238E27FC236}">
                  <a16:creationId xmlns:a16="http://schemas.microsoft.com/office/drawing/2014/main" id="{E6261BA1-AB82-4FC4-9CD2-8F6C5273567C}"/>
                </a:ext>
              </a:extLst>
            </p:cNvPr>
            <p:cNvSpPr>
              <a:spLocks/>
            </p:cNvSpPr>
            <p:nvPr/>
          </p:nvSpPr>
          <p:spPr bwMode="auto">
            <a:xfrm>
              <a:off x="6877561" y="3749665"/>
              <a:ext cx="18532" cy="14321"/>
            </a:xfrm>
            <a:custGeom>
              <a:avLst/>
              <a:gdLst>
                <a:gd name="T0" fmla="*/ 0 w 39"/>
                <a:gd name="T1" fmla="*/ 1 h 32"/>
                <a:gd name="T2" fmla="*/ 1 w 39"/>
                <a:gd name="T3" fmla="*/ 1 h 32"/>
                <a:gd name="T4" fmla="*/ 1 w 39"/>
                <a:gd name="T5" fmla="*/ 0 h 32"/>
                <a:gd name="T6" fmla="*/ 0 w 39"/>
                <a:gd name="T7" fmla="*/ 1 h 32"/>
                <a:gd name="T8" fmla="*/ 0 60000 65536"/>
                <a:gd name="T9" fmla="*/ 0 60000 65536"/>
                <a:gd name="T10" fmla="*/ 0 60000 65536"/>
                <a:gd name="T11" fmla="*/ 0 60000 65536"/>
                <a:gd name="T12" fmla="*/ 0 w 39"/>
                <a:gd name="T13" fmla="*/ 0 h 32"/>
                <a:gd name="T14" fmla="*/ 39 w 39"/>
                <a:gd name="T15" fmla="*/ 32 h 32"/>
              </a:gdLst>
              <a:ahLst/>
              <a:cxnLst>
                <a:cxn ang="T8">
                  <a:pos x="T0" y="T1"/>
                </a:cxn>
                <a:cxn ang="T9">
                  <a:pos x="T2" y="T3"/>
                </a:cxn>
                <a:cxn ang="T10">
                  <a:pos x="T4" y="T5"/>
                </a:cxn>
                <a:cxn ang="T11">
                  <a:pos x="T6" y="T7"/>
                </a:cxn>
              </a:cxnLst>
              <a:rect l="T12" t="T13" r="T14" b="T15"/>
              <a:pathLst>
                <a:path w="39" h="32">
                  <a:moveTo>
                    <a:pt x="0" y="32"/>
                  </a:moveTo>
                  <a:lnTo>
                    <a:pt x="36" y="26"/>
                  </a:lnTo>
                  <a:lnTo>
                    <a:pt x="39" y="0"/>
                  </a:lnTo>
                  <a:lnTo>
                    <a:pt x="0" y="3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1" name="Freeform 306">
              <a:extLst>
                <a:ext uri="{FF2B5EF4-FFF2-40B4-BE49-F238E27FC236}">
                  <a16:creationId xmlns:a16="http://schemas.microsoft.com/office/drawing/2014/main" id="{617F6479-2ED2-45F6-B082-C2369759FEB9}"/>
                </a:ext>
              </a:extLst>
            </p:cNvPr>
            <p:cNvSpPr>
              <a:spLocks/>
            </p:cNvSpPr>
            <p:nvPr/>
          </p:nvSpPr>
          <p:spPr bwMode="auto">
            <a:xfrm>
              <a:off x="4933390" y="2220543"/>
              <a:ext cx="545850" cy="521906"/>
            </a:xfrm>
            <a:custGeom>
              <a:avLst/>
              <a:gdLst>
                <a:gd name="T0" fmla="*/ 2 w 1139"/>
                <a:gd name="T1" fmla="*/ 11 h 1152"/>
                <a:gd name="T2" fmla="*/ 2 w 1139"/>
                <a:gd name="T3" fmla="*/ 12 h 1152"/>
                <a:gd name="T4" fmla="*/ 5 w 1139"/>
                <a:gd name="T5" fmla="*/ 13 h 1152"/>
                <a:gd name="T6" fmla="*/ 6 w 1139"/>
                <a:gd name="T7" fmla="*/ 12 h 1152"/>
                <a:gd name="T8" fmla="*/ 3 w 1139"/>
                <a:gd name="T9" fmla="*/ 15 h 1152"/>
                <a:gd name="T10" fmla="*/ 3 w 1139"/>
                <a:gd name="T11" fmla="*/ 17 h 1152"/>
                <a:gd name="T12" fmla="*/ 3 w 1139"/>
                <a:gd name="T13" fmla="*/ 18 h 1152"/>
                <a:gd name="T14" fmla="*/ 3 w 1139"/>
                <a:gd name="T15" fmla="*/ 19 h 1152"/>
                <a:gd name="T16" fmla="*/ 4 w 1139"/>
                <a:gd name="T17" fmla="*/ 20 h 1152"/>
                <a:gd name="T18" fmla="*/ 5 w 1139"/>
                <a:gd name="T19" fmla="*/ 19 h 1152"/>
                <a:gd name="T20" fmla="*/ 5 w 1139"/>
                <a:gd name="T21" fmla="*/ 21 h 1152"/>
                <a:gd name="T22" fmla="*/ 8 w 1139"/>
                <a:gd name="T23" fmla="*/ 21 h 1152"/>
                <a:gd name="T24" fmla="*/ 9 w 1139"/>
                <a:gd name="T25" fmla="*/ 21 h 1152"/>
                <a:gd name="T26" fmla="*/ 8 w 1139"/>
                <a:gd name="T27" fmla="*/ 24 h 1152"/>
                <a:gd name="T28" fmla="*/ 7 w 1139"/>
                <a:gd name="T29" fmla="*/ 25 h 1152"/>
                <a:gd name="T30" fmla="*/ 4 w 1139"/>
                <a:gd name="T31" fmla="*/ 26 h 1152"/>
                <a:gd name="T32" fmla="*/ 7 w 1139"/>
                <a:gd name="T33" fmla="*/ 26 h 1152"/>
                <a:gd name="T34" fmla="*/ 8 w 1139"/>
                <a:gd name="T35" fmla="*/ 24 h 1152"/>
                <a:gd name="T36" fmla="*/ 12 w 1139"/>
                <a:gd name="T37" fmla="*/ 22 h 1152"/>
                <a:gd name="T38" fmla="*/ 12 w 1139"/>
                <a:gd name="T39" fmla="*/ 20 h 1152"/>
                <a:gd name="T40" fmla="*/ 16 w 1139"/>
                <a:gd name="T41" fmla="*/ 16 h 1152"/>
                <a:gd name="T42" fmla="*/ 16 w 1139"/>
                <a:gd name="T43" fmla="*/ 17 h 1152"/>
                <a:gd name="T44" fmla="*/ 17 w 1139"/>
                <a:gd name="T45" fmla="*/ 18 h 1152"/>
                <a:gd name="T46" fmla="*/ 14 w 1139"/>
                <a:gd name="T47" fmla="*/ 19 h 1152"/>
                <a:gd name="T48" fmla="*/ 14 w 1139"/>
                <a:gd name="T49" fmla="*/ 20 h 1152"/>
                <a:gd name="T50" fmla="*/ 17 w 1139"/>
                <a:gd name="T51" fmla="*/ 18 h 1152"/>
                <a:gd name="T52" fmla="*/ 18 w 1139"/>
                <a:gd name="T53" fmla="*/ 17 h 1152"/>
                <a:gd name="T54" fmla="*/ 19 w 1139"/>
                <a:gd name="T55" fmla="*/ 17 h 1152"/>
                <a:gd name="T56" fmla="*/ 21 w 1139"/>
                <a:gd name="T57" fmla="*/ 19 h 1152"/>
                <a:gd name="T58" fmla="*/ 25 w 1139"/>
                <a:gd name="T59" fmla="*/ 19 h 1152"/>
                <a:gd name="T60" fmla="*/ 25 w 1139"/>
                <a:gd name="T61" fmla="*/ 20 h 1152"/>
                <a:gd name="T62" fmla="*/ 26 w 1139"/>
                <a:gd name="T63" fmla="*/ 20 h 1152"/>
                <a:gd name="T64" fmla="*/ 24 w 1139"/>
                <a:gd name="T65" fmla="*/ 19 h 1152"/>
                <a:gd name="T66" fmla="*/ 14 w 1139"/>
                <a:gd name="T67" fmla="*/ 2 h 1152"/>
                <a:gd name="T68" fmla="*/ 11 w 1139"/>
                <a:gd name="T69" fmla="*/ 1 h 1152"/>
                <a:gd name="T70" fmla="*/ 10 w 1139"/>
                <a:gd name="T71" fmla="*/ 1 h 1152"/>
                <a:gd name="T72" fmla="*/ 10 w 1139"/>
                <a:gd name="T73" fmla="*/ 0 h 1152"/>
                <a:gd name="T74" fmla="*/ 7 w 1139"/>
                <a:gd name="T75" fmla="*/ 1 h 1152"/>
                <a:gd name="T76" fmla="*/ 7 w 1139"/>
                <a:gd name="T77" fmla="*/ 1 h 1152"/>
                <a:gd name="T78" fmla="*/ 6 w 1139"/>
                <a:gd name="T79" fmla="*/ 3 h 1152"/>
                <a:gd name="T80" fmla="*/ 4 w 1139"/>
                <a:gd name="T81" fmla="*/ 4 h 1152"/>
                <a:gd name="T82" fmla="*/ 2 w 1139"/>
                <a:gd name="T83" fmla="*/ 5 h 1152"/>
                <a:gd name="T84" fmla="*/ 4 w 1139"/>
                <a:gd name="T85" fmla="*/ 8 h 1152"/>
                <a:gd name="T86" fmla="*/ 5 w 1139"/>
                <a:gd name="T87" fmla="*/ 9 h 1152"/>
                <a:gd name="T88" fmla="*/ 6 w 1139"/>
                <a:gd name="T89" fmla="*/ 9 h 1152"/>
                <a:gd name="T90" fmla="*/ 4 w 1139"/>
                <a:gd name="T91" fmla="*/ 9 h 1152"/>
                <a:gd name="T92" fmla="*/ 3 w 1139"/>
                <a:gd name="T93" fmla="*/ 9 h 11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9"/>
                <a:gd name="T142" fmla="*/ 0 h 1152"/>
                <a:gd name="T143" fmla="*/ 1139 w 1139"/>
                <a:gd name="T144" fmla="*/ 1152 h 11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9" h="1152">
                  <a:moveTo>
                    <a:pt x="0" y="441"/>
                  </a:moveTo>
                  <a:lnTo>
                    <a:pt x="74" y="463"/>
                  </a:lnTo>
                  <a:lnTo>
                    <a:pt x="45" y="472"/>
                  </a:lnTo>
                  <a:lnTo>
                    <a:pt x="75" y="514"/>
                  </a:lnTo>
                  <a:lnTo>
                    <a:pt x="190" y="510"/>
                  </a:lnTo>
                  <a:lnTo>
                    <a:pt x="205" y="538"/>
                  </a:lnTo>
                  <a:lnTo>
                    <a:pt x="278" y="503"/>
                  </a:lnTo>
                  <a:lnTo>
                    <a:pt x="253" y="517"/>
                  </a:lnTo>
                  <a:lnTo>
                    <a:pt x="267" y="587"/>
                  </a:lnTo>
                  <a:lnTo>
                    <a:pt x="111" y="655"/>
                  </a:lnTo>
                  <a:lnTo>
                    <a:pt x="72" y="729"/>
                  </a:lnTo>
                  <a:lnTo>
                    <a:pt x="107" y="718"/>
                  </a:lnTo>
                  <a:lnTo>
                    <a:pt x="79" y="737"/>
                  </a:lnTo>
                  <a:lnTo>
                    <a:pt x="107" y="761"/>
                  </a:lnTo>
                  <a:lnTo>
                    <a:pt x="165" y="771"/>
                  </a:lnTo>
                  <a:lnTo>
                    <a:pt x="134" y="809"/>
                  </a:lnTo>
                  <a:lnTo>
                    <a:pt x="159" y="847"/>
                  </a:lnTo>
                  <a:lnTo>
                    <a:pt x="190" y="852"/>
                  </a:lnTo>
                  <a:lnTo>
                    <a:pt x="250" y="771"/>
                  </a:lnTo>
                  <a:lnTo>
                    <a:pt x="213" y="809"/>
                  </a:lnTo>
                  <a:lnTo>
                    <a:pt x="244" y="887"/>
                  </a:lnTo>
                  <a:lnTo>
                    <a:pt x="228" y="917"/>
                  </a:lnTo>
                  <a:lnTo>
                    <a:pt x="298" y="872"/>
                  </a:lnTo>
                  <a:lnTo>
                    <a:pt x="346" y="928"/>
                  </a:lnTo>
                  <a:lnTo>
                    <a:pt x="363" y="895"/>
                  </a:lnTo>
                  <a:lnTo>
                    <a:pt x="378" y="917"/>
                  </a:lnTo>
                  <a:lnTo>
                    <a:pt x="431" y="889"/>
                  </a:lnTo>
                  <a:lnTo>
                    <a:pt x="360" y="1032"/>
                  </a:lnTo>
                  <a:lnTo>
                    <a:pt x="299" y="1060"/>
                  </a:lnTo>
                  <a:lnTo>
                    <a:pt x="298" y="1093"/>
                  </a:lnTo>
                  <a:lnTo>
                    <a:pt x="228" y="1094"/>
                  </a:lnTo>
                  <a:lnTo>
                    <a:pt x="176" y="1152"/>
                  </a:lnTo>
                  <a:lnTo>
                    <a:pt x="244" y="1109"/>
                  </a:lnTo>
                  <a:lnTo>
                    <a:pt x="317" y="1110"/>
                  </a:lnTo>
                  <a:lnTo>
                    <a:pt x="360" y="1075"/>
                  </a:lnTo>
                  <a:lnTo>
                    <a:pt x="339" y="1047"/>
                  </a:lnTo>
                  <a:lnTo>
                    <a:pt x="386" y="1051"/>
                  </a:lnTo>
                  <a:lnTo>
                    <a:pt x="528" y="943"/>
                  </a:lnTo>
                  <a:lnTo>
                    <a:pt x="559" y="904"/>
                  </a:lnTo>
                  <a:lnTo>
                    <a:pt x="532" y="871"/>
                  </a:lnTo>
                  <a:lnTo>
                    <a:pt x="660" y="740"/>
                  </a:lnTo>
                  <a:lnTo>
                    <a:pt x="676" y="675"/>
                  </a:lnTo>
                  <a:lnTo>
                    <a:pt x="661" y="740"/>
                  </a:lnTo>
                  <a:lnTo>
                    <a:pt x="715" y="728"/>
                  </a:lnTo>
                  <a:lnTo>
                    <a:pt x="684" y="755"/>
                  </a:lnTo>
                  <a:lnTo>
                    <a:pt x="727" y="767"/>
                  </a:lnTo>
                  <a:lnTo>
                    <a:pt x="635" y="776"/>
                  </a:lnTo>
                  <a:lnTo>
                    <a:pt x="615" y="841"/>
                  </a:lnTo>
                  <a:lnTo>
                    <a:pt x="650" y="837"/>
                  </a:lnTo>
                  <a:lnTo>
                    <a:pt x="618" y="882"/>
                  </a:lnTo>
                  <a:lnTo>
                    <a:pt x="740" y="825"/>
                  </a:lnTo>
                  <a:lnTo>
                    <a:pt x="760" y="790"/>
                  </a:lnTo>
                  <a:lnTo>
                    <a:pt x="739" y="774"/>
                  </a:lnTo>
                  <a:lnTo>
                    <a:pt x="767" y="743"/>
                  </a:lnTo>
                  <a:lnTo>
                    <a:pt x="763" y="767"/>
                  </a:lnTo>
                  <a:lnTo>
                    <a:pt x="823" y="753"/>
                  </a:lnTo>
                  <a:lnTo>
                    <a:pt x="813" y="779"/>
                  </a:lnTo>
                  <a:lnTo>
                    <a:pt x="911" y="825"/>
                  </a:lnTo>
                  <a:lnTo>
                    <a:pt x="1059" y="847"/>
                  </a:lnTo>
                  <a:lnTo>
                    <a:pt x="1083" y="821"/>
                  </a:lnTo>
                  <a:lnTo>
                    <a:pt x="1105" y="835"/>
                  </a:lnTo>
                  <a:lnTo>
                    <a:pt x="1076" y="860"/>
                  </a:lnTo>
                  <a:lnTo>
                    <a:pt x="1120" y="887"/>
                  </a:lnTo>
                  <a:lnTo>
                    <a:pt x="1139" y="866"/>
                  </a:lnTo>
                  <a:lnTo>
                    <a:pt x="1104" y="809"/>
                  </a:lnTo>
                  <a:lnTo>
                    <a:pt x="1032" y="809"/>
                  </a:lnTo>
                  <a:lnTo>
                    <a:pt x="1032" y="132"/>
                  </a:lnTo>
                  <a:lnTo>
                    <a:pt x="621" y="77"/>
                  </a:lnTo>
                  <a:lnTo>
                    <a:pt x="607" y="43"/>
                  </a:lnTo>
                  <a:lnTo>
                    <a:pt x="495" y="22"/>
                  </a:lnTo>
                  <a:lnTo>
                    <a:pt x="481" y="50"/>
                  </a:lnTo>
                  <a:lnTo>
                    <a:pt x="449" y="42"/>
                  </a:lnTo>
                  <a:lnTo>
                    <a:pt x="480" y="17"/>
                  </a:lnTo>
                  <a:lnTo>
                    <a:pt x="433" y="0"/>
                  </a:lnTo>
                  <a:lnTo>
                    <a:pt x="388" y="43"/>
                  </a:lnTo>
                  <a:lnTo>
                    <a:pt x="314" y="50"/>
                  </a:lnTo>
                  <a:lnTo>
                    <a:pt x="307" y="89"/>
                  </a:lnTo>
                  <a:lnTo>
                    <a:pt x="301" y="65"/>
                  </a:lnTo>
                  <a:lnTo>
                    <a:pt x="233" y="88"/>
                  </a:lnTo>
                  <a:lnTo>
                    <a:pt x="244" y="119"/>
                  </a:lnTo>
                  <a:lnTo>
                    <a:pt x="213" y="109"/>
                  </a:lnTo>
                  <a:lnTo>
                    <a:pt x="168" y="176"/>
                  </a:lnTo>
                  <a:lnTo>
                    <a:pt x="72" y="197"/>
                  </a:lnTo>
                  <a:lnTo>
                    <a:pt x="75" y="229"/>
                  </a:lnTo>
                  <a:lnTo>
                    <a:pt x="48" y="235"/>
                  </a:lnTo>
                  <a:lnTo>
                    <a:pt x="165" y="331"/>
                  </a:lnTo>
                  <a:lnTo>
                    <a:pt x="328" y="377"/>
                  </a:lnTo>
                  <a:lnTo>
                    <a:pt x="228" y="364"/>
                  </a:lnTo>
                  <a:lnTo>
                    <a:pt x="233" y="391"/>
                  </a:lnTo>
                  <a:lnTo>
                    <a:pt x="273" y="392"/>
                  </a:lnTo>
                  <a:lnTo>
                    <a:pt x="239" y="411"/>
                  </a:lnTo>
                  <a:lnTo>
                    <a:pt x="165" y="407"/>
                  </a:lnTo>
                  <a:lnTo>
                    <a:pt x="165" y="368"/>
                  </a:lnTo>
                  <a:lnTo>
                    <a:pt x="129" y="372"/>
                  </a:lnTo>
                  <a:lnTo>
                    <a:pt x="0" y="44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2" name="Freeform 307">
              <a:extLst>
                <a:ext uri="{FF2B5EF4-FFF2-40B4-BE49-F238E27FC236}">
                  <a16:creationId xmlns:a16="http://schemas.microsoft.com/office/drawing/2014/main" id="{450EB96D-24FD-439B-AE3C-D534EA5F1852}"/>
                </a:ext>
              </a:extLst>
            </p:cNvPr>
            <p:cNvSpPr>
              <a:spLocks/>
            </p:cNvSpPr>
            <p:nvPr/>
          </p:nvSpPr>
          <p:spPr bwMode="auto">
            <a:xfrm>
              <a:off x="5155773" y="3558724"/>
              <a:ext cx="21901" cy="27050"/>
            </a:xfrm>
            <a:custGeom>
              <a:avLst/>
              <a:gdLst>
                <a:gd name="T0" fmla="*/ 0 w 45"/>
                <a:gd name="T1" fmla="*/ 1 h 62"/>
                <a:gd name="T2" fmla="*/ 0 w 45"/>
                <a:gd name="T3" fmla="*/ 0 h 62"/>
                <a:gd name="T4" fmla="*/ 1 w 45"/>
                <a:gd name="T5" fmla="*/ 1 h 62"/>
                <a:gd name="T6" fmla="*/ 0 w 45"/>
                <a:gd name="T7" fmla="*/ 1 h 62"/>
                <a:gd name="T8" fmla="*/ 0 w 45"/>
                <a:gd name="T9" fmla="*/ 1 h 62"/>
                <a:gd name="T10" fmla="*/ 0 60000 65536"/>
                <a:gd name="T11" fmla="*/ 0 60000 65536"/>
                <a:gd name="T12" fmla="*/ 0 60000 65536"/>
                <a:gd name="T13" fmla="*/ 0 60000 65536"/>
                <a:gd name="T14" fmla="*/ 0 60000 65536"/>
                <a:gd name="T15" fmla="*/ 0 w 45"/>
                <a:gd name="T16" fmla="*/ 0 h 62"/>
                <a:gd name="T17" fmla="*/ 45 w 45"/>
                <a:gd name="T18" fmla="*/ 62 h 62"/>
              </a:gdLst>
              <a:ahLst/>
              <a:cxnLst>
                <a:cxn ang="T10">
                  <a:pos x="T0" y="T1"/>
                </a:cxn>
                <a:cxn ang="T11">
                  <a:pos x="T2" y="T3"/>
                </a:cxn>
                <a:cxn ang="T12">
                  <a:pos x="T4" y="T5"/>
                </a:cxn>
                <a:cxn ang="T13">
                  <a:pos x="T6" y="T7"/>
                </a:cxn>
                <a:cxn ang="T14">
                  <a:pos x="T8" y="T9"/>
                </a:cxn>
              </a:cxnLst>
              <a:rect l="T15" t="T16" r="T17" b="T18"/>
              <a:pathLst>
                <a:path w="45" h="62">
                  <a:moveTo>
                    <a:pt x="0" y="23"/>
                  </a:moveTo>
                  <a:lnTo>
                    <a:pt x="4" y="0"/>
                  </a:lnTo>
                  <a:lnTo>
                    <a:pt x="45" y="38"/>
                  </a:lnTo>
                  <a:lnTo>
                    <a:pt x="14" y="62"/>
                  </a:lnTo>
                  <a:lnTo>
                    <a:pt x="0" y="2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3" name="Freeform 308">
              <a:extLst>
                <a:ext uri="{FF2B5EF4-FFF2-40B4-BE49-F238E27FC236}">
                  <a16:creationId xmlns:a16="http://schemas.microsoft.com/office/drawing/2014/main" id="{2E2332AA-688D-4B9B-A7E8-3AFFCB2F6111}"/>
                </a:ext>
              </a:extLst>
            </p:cNvPr>
            <p:cNvSpPr>
              <a:spLocks/>
            </p:cNvSpPr>
            <p:nvPr/>
          </p:nvSpPr>
          <p:spPr bwMode="auto">
            <a:xfrm>
              <a:off x="5175990" y="2659708"/>
              <a:ext cx="47172" cy="30232"/>
            </a:xfrm>
            <a:custGeom>
              <a:avLst/>
              <a:gdLst>
                <a:gd name="T0" fmla="*/ 0 w 100"/>
                <a:gd name="T1" fmla="*/ 1 h 69"/>
                <a:gd name="T2" fmla="*/ 1 w 100"/>
                <a:gd name="T3" fmla="*/ 1 h 69"/>
                <a:gd name="T4" fmla="*/ 2 w 100"/>
                <a:gd name="T5" fmla="*/ 0 h 69"/>
                <a:gd name="T6" fmla="*/ 1 w 100"/>
                <a:gd name="T7" fmla="*/ 0 h 69"/>
                <a:gd name="T8" fmla="*/ 1 w 100"/>
                <a:gd name="T9" fmla="*/ 1 h 69"/>
                <a:gd name="T10" fmla="*/ 0 w 100"/>
                <a:gd name="T11" fmla="*/ 1 h 69"/>
                <a:gd name="T12" fmla="*/ 0 60000 65536"/>
                <a:gd name="T13" fmla="*/ 0 60000 65536"/>
                <a:gd name="T14" fmla="*/ 0 60000 65536"/>
                <a:gd name="T15" fmla="*/ 0 60000 65536"/>
                <a:gd name="T16" fmla="*/ 0 60000 65536"/>
                <a:gd name="T17" fmla="*/ 0 60000 65536"/>
                <a:gd name="T18" fmla="*/ 0 w 100"/>
                <a:gd name="T19" fmla="*/ 0 h 69"/>
                <a:gd name="T20" fmla="*/ 100 w 10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00" h="69">
                  <a:moveTo>
                    <a:pt x="0" y="28"/>
                  </a:moveTo>
                  <a:lnTo>
                    <a:pt x="28" y="69"/>
                  </a:lnTo>
                  <a:lnTo>
                    <a:pt x="100" y="11"/>
                  </a:lnTo>
                  <a:lnTo>
                    <a:pt x="32" y="0"/>
                  </a:lnTo>
                  <a:lnTo>
                    <a:pt x="41" y="27"/>
                  </a:lnTo>
                  <a:lnTo>
                    <a:pt x="0" y="2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4" name="Freeform 309">
              <a:extLst>
                <a:ext uri="{FF2B5EF4-FFF2-40B4-BE49-F238E27FC236}">
                  <a16:creationId xmlns:a16="http://schemas.microsoft.com/office/drawing/2014/main" id="{CC2D4CEA-DB64-4A6F-A46A-E6026A8B600B}"/>
                </a:ext>
              </a:extLst>
            </p:cNvPr>
            <p:cNvSpPr>
              <a:spLocks/>
            </p:cNvSpPr>
            <p:nvPr/>
          </p:nvSpPr>
          <p:spPr bwMode="auto">
            <a:xfrm>
              <a:off x="5482610" y="2602426"/>
              <a:ext cx="146571" cy="143206"/>
            </a:xfrm>
            <a:custGeom>
              <a:avLst/>
              <a:gdLst>
                <a:gd name="T0" fmla="*/ 0 w 306"/>
                <a:gd name="T1" fmla="*/ 1 h 315"/>
                <a:gd name="T2" fmla="*/ 0 w 306"/>
                <a:gd name="T3" fmla="*/ 2 h 315"/>
                <a:gd name="T4" fmla="*/ 1 w 306"/>
                <a:gd name="T5" fmla="*/ 2 h 315"/>
                <a:gd name="T6" fmla="*/ 2 w 306"/>
                <a:gd name="T7" fmla="*/ 2 h 315"/>
                <a:gd name="T8" fmla="*/ 1 w 306"/>
                <a:gd name="T9" fmla="*/ 1 h 315"/>
                <a:gd name="T10" fmla="*/ 2 w 306"/>
                <a:gd name="T11" fmla="*/ 1 h 315"/>
                <a:gd name="T12" fmla="*/ 3 w 306"/>
                <a:gd name="T13" fmla="*/ 2 h 315"/>
                <a:gd name="T14" fmla="*/ 2 w 306"/>
                <a:gd name="T15" fmla="*/ 1 h 315"/>
                <a:gd name="T16" fmla="*/ 3 w 306"/>
                <a:gd name="T17" fmla="*/ 2 h 315"/>
                <a:gd name="T18" fmla="*/ 4 w 306"/>
                <a:gd name="T19" fmla="*/ 3 h 315"/>
                <a:gd name="T20" fmla="*/ 4 w 306"/>
                <a:gd name="T21" fmla="*/ 4 h 315"/>
                <a:gd name="T22" fmla="*/ 6 w 306"/>
                <a:gd name="T23" fmla="*/ 5 h 315"/>
                <a:gd name="T24" fmla="*/ 5 w 306"/>
                <a:gd name="T25" fmla="*/ 6 h 315"/>
                <a:gd name="T26" fmla="*/ 6 w 306"/>
                <a:gd name="T27" fmla="*/ 5 h 315"/>
                <a:gd name="T28" fmla="*/ 6 w 306"/>
                <a:gd name="T29" fmla="*/ 7 h 315"/>
                <a:gd name="T30" fmla="*/ 7 w 306"/>
                <a:gd name="T31" fmla="*/ 7 h 315"/>
                <a:gd name="T32" fmla="*/ 7 w 306"/>
                <a:gd name="T33" fmla="*/ 6 h 315"/>
                <a:gd name="T34" fmla="*/ 5 w 306"/>
                <a:gd name="T35" fmla="*/ 5 h 315"/>
                <a:gd name="T36" fmla="*/ 2 w 306"/>
                <a:gd name="T37" fmla="*/ 0 h 315"/>
                <a:gd name="T38" fmla="*/ 1 w 306"/>
                <a:gd name="T39" fmla="*/ 1 h 315"/>
                <a:gd name="T40" fmla="*/ 0 w 306"/>
                <a:gd name="T41" fmla="*/ 1 h 3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6"/>
                <a:gd name="T64" fmla="*/ 0 h 315"/>
                <a:gd name="T65" fmla="*/ 306 w 306"/>
                <a:gd name="T66" fmla="*/ 315 h 3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6" h="315">
                  <a:moveTo>
                    <a:pt x="0" y="30"/>
                  </a:moveTo>
                  <a:lnTo>
                    <a:pt x="15" y="77"/>
                  </a:lnTo>
                  <a:lnTo>
                    <a:pt x="56" y="98"/>
                  </a:lnTo>
                  <a:lnTo>
                    <a:pt x="77" y="83"/>
                  </a:lnTo>
                  <a:lnTo>
                    <a:pt x="38" y="58"/>
                  </a:lnTo>
                  <a:lnTo>
                    <a:pt x="77" y="58"/>
                  </a:lnTo>
                  <a:lnTo>
                    <a:pt x="107" y="99"/>
                  </a:lnTo>
                  <a:lnTo>
                    <a:pt x="96" y="27"/>
                  </a:lnTo>
                  <a:lnTo>
                    <a:pt x="120" y="90"/>
                  </a:lnTo>
                  <a:lnTo>
                    <a:pt x="186" y="125"/>
                  </a:lnTo>
                  <a:lnTo>
                    <a:pt x="174" y="169"/>
                  </a:lnTo>
                  <a:lnTo>
                    <a:pt x="249" y="225"/>
                  </a:lnTo>
                  <a:lnTo>
                    <a:pt x="227" y="269"/>
                  </a:lnTo>
                  <a:lnTo>
                    <a:pt x="265" y="233"/>
                  </a:lnTo>
                  <a:lnTo>
                    <a:pt x="275" y="315"/>
                  </a:lnTo>
                  <a:lnTo>
                    <a:pt x="303" y="302"/>
                  </a:lnTo>
                  <a:lnTo>
                    <a:pt x="306" y="240"/>
                  </a:lnTo>
                  <a:lnTo>
                    <a:pt x="235" y="205"/>
                  </a:lnTo>
                  <a:lnTo>
                    <a:pt x="98" y="0"/>
                  </a:lnTo>
                  <a:lnTo>
                    <a:pt x="23" y="58"/>
                  </a:lnTo>
                  <a:lnTo>
                    <a:pt x="0" y="3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5" name="Freeform 310">
              <a:extLst>
                <a:ext uri="{FF2B5EF4-FFF2-40B4-BE49-F238E27FC236}">
                  <a16:creationId xmlns:a16="http://schemas.microsoft.com/office/drawing/2014/main" id="{680B714A-59B0-4FE5-8F64-D2C3DC0EDDA1}"/>
                </a:ext>
              </a:extLst>
            </p:cNvPr>
            <p:cNvSpPr>
              <a:spLocks/>
            </p:cNvSpPr>
            <p:nvPr/>
          </p:nvSpPr>
          <p:spPr bwMode="auto">
            <a:xfrm>
              <a:off x="5514620" y="2648570"/>
              <a:ext cx="23586" cy="22276"/>
            </a:xfrm>
            <a:custGeom>
              <a:avLst/>
              <a:gdLst>
                <a:gd name="T0" fmla="*/ 0 w 50"/>
                <a:gd name="T1" fmla="*/ 0 h 51"/>
                <a:gd name="T2" fmla="*/ 0 w 50"/>
                <a:gd name="T3" fmla="*/ 1 h 51"/>
                <a:gd name="T4" fmla="*/ 0 w 50"/>
                <a:gd name="T5" fmla="*/ 1 h 51"/>
                <a:gd name="T6" fmla="*/ 1 w 50"/>
                <a:gd name="T7" fmla="*/ 1 h 51"/>
                <a:gd name="T8" fmla="*/ 1 w 50"/>
                <a:gd name="T9" fmla="*/ 1 h 51"/>
                <a:gd name="T10" fmla="*/ 1 w 50"/>
                <a:gd name="T11" fmla="*/ 0 h 51"/>
                <a:gd name="T12" fmla="*/ 0 w 50"/>
                <a:gd name="T13" fmla="*/ 0 h 51"/>
                <a:gd name="T14" fmla="*/ 0 60000 65536"/>
                <a:gd name="T15" fmla="*/ 0 60000 65536"/>
                <a:gd name="T16" fmla="*/ 0 60000 65536"/>
                <a:gd name="T17" fmla="*/ 0 60000 65536"/>
                <a:gd name="T18" fmla="*/ 0 60000 65536"/>
                <a:gd name="T19" fmla="*/ 0 60000 65536"/>
                <a:gd name="T20" fmla="*/ 0 60000 65536"/>
                <a:gd name="T21" fmla="*/ 0 w 50"/>
                <a:gd name="T22" fmla="*/ 0 h 51"/>
                <a:gd name="T23" fmla="*/ 50 w 50"/>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51">
                  <a:moveTo>
                    <a:pt x="0" y="0"/>
                  </a:moveTo>
                  <a:lnTo>
                    <a:pt x="13" y="51"/>
                  </a:lnTo>
                  <a:lnTo>
                    <a:pt x="18" y="24"/>
                  </a:lnTo>
                  <a:lnTo>
                    <a:pt x="50" y="46"/>
                  </a:lnTo>
                  <a:lnTo>
                    <a:pt x="21" y="24"/>
                  </a:lnTo>
                  <a:lnTo>
                    <a:pt x="49" y="8"/>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6" name="Freeform 311">
              <a:extLst>
                <a:ext uri="{FF2B5EF4-FFF2-40B4-BE49-F238E27FC236}">
                  <a16:creationId xmlns:a16="http://schemas.microsoft.com/office/drawing/2014/main" id="{AF6AE141-D4D1-4692-8DF1-A90F62567665}"/>
                </a:ext>
              </a:extLst>
            </p:cNvPr>
            <p:cNvSpPr>
              <a:spLocks/>
            </p:cNvSpPr>
            <p:nvPr/>
          </p:nvSpPr>
          <p:spPr bwMode="auto">
            <a:xfrm>
              <a:off x="5524728" y="2667664"/>
              <a:ext cx="15163" cy="36597"/>
            </a:xfrm>
            <a:custGeom>
              <a:avLst/>
              <a:gdLst>
                <a:gd name="T0" fmla="*/ 0 w 29"/>
                <a:gd name="T1" fmla="*/ 0 h 80"/>
                <a:gd name="T2" fmla="*/ 1 w 29"/>
                <a:gd name="T3" fmla="*/ 0 h 80"/>
                <a:gd name="T4" fmla="*/ 1 w 29"/>
                <a:gd name="T5" fmla="*/ 2 h 80"/>
                <a:gd name="T6" fmla="*/ 0 w 29"/>
                <a:gd name="T7" fmla="*/ 0 h 80"/>
                <a:gd name="T8" fmla="*/ 0 60000 65536"/>
                <a:gd name="T9" fmla="*/ 0 60000 65536"/>
                <a:gd name="T10" fmla="*/ 0 60000 65536"/>
                <a:gd name="T11" fmla="*/ 0 60000 65536"/>
                <a:gd name="T12" fmla="*/ 0 w 29"/>
                <a:gd name="T13" fmla="*/ 0 h 80"/>
                <a:gd name="T14" fmla="*/ 29 w 29"/>
                <a:gd name="T15" fmla="*/ 80 h 80"/>
              </a:gdLst>
              <a:ahLst/>
              <a:cxnLst>
                <a:cxn ang="T8">
                  <a:pos x="T0" y="T1"/>
                </a:cxn>
                <a:cxn ang="T9">
                  <a:pos x="T2" y="T3"/>
                </a:cxn>
                <a:cxn ang="T10">
                  <a:pos x="T4" y="T5"/>
                </a:cxn>
                <a:cxn ang="T11">
                  <a:pos x="T6" y="T7"/>
                </a:cxn>
              </a:cxnLst>
              <a:rect l="T12" t="T13" r="T14" b="T15"/>
              <a:pathLst>
                <a:path w="29" h="80">
                  <a:moveTo>
                    <a:pt x="0" y="0"/>
                  </a:moveTo>
                  <a:lnTo>
                    <a:pt x="28" y="15"/>
                  </a:lnTo>
                  <a:lnTo>
                    <a:pt x="29" y="80"/>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7" name="Freeform 312">
              <a:extLst>
                <a:ext uri="{FF2B5EF4-FFF2-40B4-BE49-F238E27FC236}">
                  <a16:creationId xmlns:a16="http://schemas.microsoft.com/office/drawing/2014/main" id="{8034EF02-7DF5-44A9-B8CD-C6BBA9471EC2}"/>
                </a:ext>
              </a:extLst>
            </p:cNvPr>
            <p:cNvSpPr>
              <a:spLocks/>
            </p:cNvSpPr>
            <p:nvPr/>
          </p:nvSpPr>
          <p:spPr bwMode="auto">
            <a:xfrm>
              <a:off x="5541575" y="2650161"/>
              <a:ext cx="18532" cy="20685"/>
            </a:xfrm>
            <a:custGeom>
              <a:avLst/>
              <a:gdLst>
                <a:gd name="T0" fmla="*/ 0 w 39"/>
                <a:gd name="T1" fmla="*/ 0 h 47"/>
                <a:gd name="T2" fmla="*/ 0 w 39"/>
                <a:gd name="T3" fmla="*/ 1 h 47"/>
                <a:gd name="T4" fmla="*/ 1 w 39"/>
                <a:gd name="T5" fmla="*/ 1 h 47"/>
                <a:gd name="T6" fmla="*/ 1 w 39"/>
                <a:gd name="T7" fmla="*/ 0 h 47"/>
                <a:gd name="T8" fmla="*/ 1 w 39"/>
                <a:gd name="T9" fmla="*/ 1 h 47"/>
                <a:gd name="T10" fmla="*/ 1 w 39"/>
                <a:gd name="T11" fmla="*/ 0 h 47"/>
                <a:gd name="T12" fmla="*/ 0 w 39"/>
                <a:gd name="T13" fmla="*/ 0 h 47"/>
                <a:gd name="T14" fmla="*/ 0 60000 65536"/>
                <a:gd name="T15" fmla="*/ 0 60000 65536"/>
                <a:gd name="T16" fmla="*/ 0 60000 65536"/>
                <a:gd name="T17" fmla="*/ 0 60000 65536"/>
                <a:gd name="T18" fmla="*/ 0 60000 65536"/>
                <a:gd name="T19" fmla="*/ 0 60000 65536"/>
                <a:gd name="T20" fmla="*/ 0 60000 65536"/>
                <a:gd name="T21" fmla="*/ 0 w 39"/>
                <a:gd name="T22" fmla="*/ 0 h 47"/>
                <a:gd name="T23" fmla="*/ 39 w 39"/>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47">
                  <a:moveTo>
                    <a:pt x="0" y="0"/>
                  </a:moveTo>
                  <a:lnTo>
                    <a:pt x="7" y="47"/>
                  </a:lnTo>
                  <a:lnTo>
                    <a:pt x="32" y="47"/>
                  </a:lnTo>
                  <a:lnTo>
                    <a:pt x="22" y="4"/>
                  </a:lnTo>
                  <a:lnTo>
                    <a:pt x="39" y="35"/>
                  </a:lnTo>
                  <a:lnTo>
                    <a:pt x="24" y="0"/>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8" name="Freeform 313">
              <a:extLst>
                <a:ext uri="{FF2B5EF4-FFF2-40B4-BE49-F238E27FC236}">
                  <a16:creationId xmlns:a16="http://schemas.microsoft.com/office/drawing/2014/main" id="{FC6E1B2B-24F8-4644-8411-0DC4EA81E73B}"/>
                </a:ext>
              </a:extLst>
            </p:cNvPr>
            <p:cNvSpPr>
              <a:spLocks/>
            </p:cNvSpPr>
            <p:nvPr/>
          </p:nvSpPr>
          <p:spPr bwMode="auto">
            <a:xfrm>
              <a:off x="5556738" y="2680394"/>
              <a:ext cx="16847" cy="17503"/>
            </a:xfrm>
            <a:custGeom>
              <a:avLst/>
              <a:gdLst>
                <a:gd name="T0" fmla="*/ 0 w 34"/>
                <a:gd name="T1" fmla="*/ 0 h 35"/>
                <a:gd name="T2" fmla="*/ 1 w 34"/>
                <a:gd name="T3" fmla="*/ 1 h 35"/>
                <a:gd name="T4" fmla="*/ 1 w 34"/>
                <a:gd name="T5" fmla="*/ 0 h 35"/>
                <a:gd name="T6" fmla="*/ 0 w 34"/>
                <a:gd name="T7" fmla="*/ 0 h 35"/>
                <a:gd name="T8" fmla="*/ 0 60000 65536"/>
                <a:gd name="T9" fmla="*/ 0 60000 65536"/>
                <a:gd name="T10" fmla="*/ 0 60000 65536"/>
                <a:gd name="T11" fmla="*/ 0 60000 65536"/>
                <a:gd name="T12" fmla="*/ 0 w 34"/>
                <a:gd name="T13" fmla="*/ 0 h 35"/>
                <a:gd name="T14" fmla="*/ 34 w 34"/>
                <a:gd name="T15" fmla="*/ 35 h 35"/>
              </a:gdLst>
              <a:ahLst/>
              <a:cxnLst>
                <a:cxn ang="T8">
                  <a:pos x="T0" y="T1"/>
                </a:cxn>
                <a:cxn ang="T9">
                  <a:pos x="T2" y="T3"/>
                </a:cxn>
                <a:cxn ang="T10">
                  <a:pos x="T4" y="T5"/>
                </a:cxn>
                <a:cxn ang="T11">
                  <a:pos x="T6" y="T7"/>
                </a:cxn>
              </a:cxnLst>
              <a:rect l="T12" t="T13" r="T14" b="T15"/>
              <a:pathLst>
                <a:path w="34" h="35">
                  <a:moveTo>
                    <a:pt x="0" y="0"/>
                  </a:moveTo>
                  <a:lnTo>
                    <a:pt x="31" y="35"/>
                  </a:lnTo>
                  <a:lnTo>
                    <a:pt x="34" y="5"/>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99" name="Freeform 314">
              <a:extLst>
                <a:ext uri="{FF2B5EF4-FFF2-40B4-BE49-F238E27FC236}">
                  <a16:creationId xmlns:a16="http://schemas.microsoft.com/office/drawing/2014/main" id="{855B3D65-25ED-4736-8B1D-F6FA1DE1D557}"/>
                </a:ext>
              </a:extLst>
            </p:cNvPr>
            <p:cNvSpPr>
              <a:spLocks/>
            </p:cNvSpPr>
            <p:nvPr/>
          </p:nvSpPr>
          <p:spPr bwMode="auto">
            <a:xfrm>
              <a:off x="5561792" y="2702670"/>
              <a:ext cx="25271" cy="36597"/>
            </a:xfrm>
            <a:custGeom>
              <a:avLst/>
              <a:gdLst>
                <a:gd name="T0" fmla="*/ 0 w 53"/>
                <a:gd name="T1" fmla="*/ 0 h 81"/>
                <a:gd name="T2" fmla="*/ 1 w 53"/>
                <a:gd name="T3" fmla="*/ 1 h 81"/>
                <a:gd name="T4" fmla="*/ 1 w 53"/>
                <a:gd name="T5" fmla="*/ 2 h 81"/>
                <a:gd name="T6" fmla="*/ 0 w 53"/>
                <a:gd name="T7" fmla="*/ 0 h 81"/>
                <a:gd name="T8" fmla="*/ 0 60000 65536"/>
                <a:gd name="T9" fmla="*/ 0 60000 65536"/>
                <a:gd name="T10" fmla="*/ 0 60000 65536"/>
                <a:gd name="T11" fmla="*/ 0 60000 65536"/>
                <a:gd name="T12" fmla="*/ 0 w 53"/>
                <a:gd name="T13" fmla="*/ 0 h 81"/>
                <a:gd name="T14" fmla="*/ 53 w 53"/>
                <a:gd name="T15" fmla="*/ 81 h 81"/>
              </a:gdLst>
              <a:ahLst/>
              <a:cxnLst>
                <a:cxn ang="T8">
                  <a:pos x="T0" y="T1"/>
                </a:cxn>
                <a:cxn ang="T9">
                  <a:pos x="T2" y="T3"/>
                </a:cxn>
                <a:cxn ang="T10">
                  <a:pos x="T4" y="T5"/>
                </a:cxn>
                <a:cxn ang="T11">
                  <a:pos x="T6" y="T7"/>
                </a:cxn>
              </a:cxnLst>
              <a:rect l="T12" t="T13" r="T14" b="T15"/>
              <a:pathLst>
                <a:path w="53" h="81">
                  <a:moveTo>
                    <a:pt x="0" y="0"/>
                  </a:moveTo>
                  <a:lnTo>
                    <a:pt x="42" y="30"/>
                  </a:lnTo>
                  <a:lnTo>
                    <a:pt x="53" y="81"/>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0" name="Freeform 315">
              <a:extLst>
                <a:ext uri="{FF2B5EF4-FFF2-40B4-BE49-F238E27FC236}">
                  <a16:creationId xmlns:a16="http://schemas.microsoft.com/office/drawing/2014/main" id="{2148DC00-9E04-4509-9C51-033E3B564568}"/>
                </a:ext>
              </a:extLst>
            </p:cNvPr>
            <p:cNvSpPr>
              <a:spLocks/>
            </p:cNvSpPr>
            <p:nvPr/>
          </p:nvSpPr>
          <p:spPr bwMode="auto">
            <a:xfrm>
              <a:off x="5602225" y="2712217"/>
              <a:ext cx="11793" cy="23868"/>
            </a:xfrm>
            <a:custGeom>
              <a:avLst/>
              <a:gdLst>
                <a:gd name="T0" fmla="*/ 0 w 26"/>
                <a:gd name="T1" fmla="*/ 1 h 49"/>
                <a:gd name="T2" fmla="*/ 0 w 26"/>
                <a:gd name="T3" fmla="*/ 0 h 49"/>
                <a:gd name="T4" fmla="*/ 1 w 26"/>
                <a:gd name="T5" fmla="*/ 2 h 49"/>
                <a:gd name="T6" fmla="*/ 0 w 26"/>
                <a:gd name="T7" fmla="*/ 1 h 49"/>
                <a:gd name="T8" fmla="*/ 0 60000 65536"/>
                <a:gd name="T9" fmla="*/ 0 60000 65536"/>
                <a:gd name="T10" fmla="*/ 0 60000 65536"/>
                <a:gd name="T11" fmla="*/ 0 60000 65536"/>
                <a:gd name="T12" fmla="*/ 0 w 26"/>
                <a:gd name="T13" fmla="*/ 0 h 49"/>
                <a:gd name="T14" fmla="*/ 26 w 26"/>
                <a:gd name="T15" fmla="*/ 49 h 49"/>
              </a:gdLst>
              <a:ahLst/>
              <a:cxnLst>
                <a:cxn ang="T8">
                  <a:pos x="T0" y="T1"/>
                </a:cxn>
                <a:cxn ang="T9">
                  <a:pos x="T2" y="T3"/>
                </a:cxn>
                <a:cxn ang="T10">
                  <a:pos x="T4" y="T5"/>
                </a:cxn>
                <a:cxn ang="T11">
                  <a:pos x="T6" y="T7"/>
                </a:cxn>
              </a:cxnLst>
              <a:rect l="T12" t="T13" r="T14" b="T15"/>
              <a:pathLst>
                <a:path w="26" h="49">
                  <a:moveTo>
                    <a:pt x="0" y="29"/>
                  </a:moveTo>
                  <a:lnTo>
                    <a:pt x="10" y="0"/>
                  </a:lnTo>
                  <a:lnTo>
                    <a:pt x="26" y="49"/>
                  </a:lnTo>
                  <a:lnTo>
                    <a:pt x="0" y="2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1" name="Freeform 316">
              <a:extLst>
                <a:ext uri="{FF2B5EF4-FFF2-40B4-BE49-F238E27FC236}">
                  <a16:creationId xmlns:a16="http://schemas.microsoft.com/office/drawing/2014/main" id="{00BD4565-5313-406C-A6A2-58509B4336D6}"/>
                </a:ext>
              </a:extLst>
            </p:cNvPr>
            <p:cNvSpPr>
              <a:spLocks/>
            </p:cNvSpPr>
            <p:nvPr/>
          </p:nvSpPr>
          <p:spPr bwMode="auto">
            <a:xfrm>
              <a:off x="5728579" y="2888838"/>
              <a:ext cx="1058006" cy="560095"/>
            </a:xfrm>
            <a:custGeom>
              <a:avLst/>
              <a:gdLst>
                <a:gd name="T0" fmla="*/ 1 w 2200"/>
                <a:gd name="T1" fmla="*/ 4 h 1238"/>
                <a:gd name="T2" fmla="*/ 1 w 2200"/>
                <a:gd name="T3" fmla="*/ 4 h 1238"/>
                <a:gd name="T4" fmla="*/ 2 w 2200"/>
                <a:gd name="T5" fmla="*/ 14 h 1238"/>
                <a:gd name="T6" fmla="*/ 2 w 2200"/>
                <a:gd name="T7" fmla="*/ 15 h 1238"/>
                <a:gd name="T8" fmla="*/ 5 w 2200"/>
                <a:gd name="T9" fmla="*/ 19 h 1238"/>
                <a:gd name="T10" fmla="*/ 9 w 2200"/>
                <a:gd name="T11" fmla="*/ 20 h 1238"/>
                <a:gd name="T12" fmla="*/ 16 w 2200"/>
                <a:gd name="T13" fmla="*/ 21 h 1238"/>
                <a:gd name="T14" fmla="*/ 21 w 2200"/>
                <a:gd name="T15" fmla="*/ 23 h 1238"/>
                <a:gd name="T16" fmla="*/ 25 w 2200"/>
                <a:gd name="T17" fmla="*/ 28 h 1238"/>
                <a:gd name="T18" fmla="*/ 26 w 2200"/>
                <a:gd name="T19" fmla="*/ 24 h 1238"/>
                <a:gd name="T20" fmla="*/ 29 w 2200"/>
                <a:gd name="T21" fmla="*/ 23 h 1238"/>
                <a:gd name="T22" fmla="*/ 31 w 2200"/>
                <a:gd name="T23" fmla="*/ 23 h 1238"/>
                <a:gd name="T24" fmla="*/ 32 w 2200"/>
                <a:gd name="T25" fmla="*/ 23 h 1238"/>
                <a:gd name="T26" fmla="*/ 33 w 2200"/>
                <a:gd name="T27" fmla="*/ 23 h 1238"/>
                <a:gd name="T28" fmla="*/ 37 w 2200"/>
                <a:gd name="T29" fmla="*/ 24 h 1238"/>
                <a:gd name="T30" fmla="*/ 39 w 2200"/>
                <a:gd name="T31" fmla="*/ 28 h 1238"/>
                <a:gd name="T32" fmla="*/ 39 w 2200"/>
                <a:gd name="T33" fmla="*/ 27 h 1238"/>
                <a:gd name="T34" fmla="*/ 39 w 2200"/>
                <a:gd name="T35" fmla="*/ 20 h 1238"/>
                <a:gd name="T36" fmla="*/ 43 w 2200"/>
                <a:gd name="T37" fmla="*/ 16 h 1238"/>
                <a:gd name="T38" fmla="*/ 43 w 2200"/>
                <a:gd name="T39" fmla="*/ 15 h 1238"/>
                <a:gd name="T40" fmla="*/ 42 w 2200"/>
                <a:gd name="T41" fmla="*/ 13 h 1238"/>
                <a:gd name="T42" fmla="*/ 43 w 2200"/>
                <a:gd name="T43" fmla="*/ 13 h 1238"/>
                <a:gd name="T44" fmla="*/ 43 w 2200"/>
                <a:gd name="T45" fmla="*/ 15 h 1238"/>
                <a:gd name="T46" fmla="*/ 44 w 2200"/>
                <a:gd name="T47" fmla="*/ 12 h 1238"/>
                <a:gd name="T48" fmla="*/ 45 w 2200"/>
                <a:gd name="T49" fmla="*/ 11 h 1238"/>
                <a:gd name="T50" fmla="*/ 48 w 2200"/>
                <a:gd name="T51" fmla="*/ 9 h 1238"/>
                <a:gd name="T52" fmla="*/ 51 w 2200"/>
                <a:gd name="T53" fmla="*/ 6 h 1238"/>
                <a:gd name="T54" fmla="*/ 51 w 2200"/>
                <a:gd name="T55" fmla="*/ 5 h 1238"/>
                <a:gd name="T56" fmla="*/ 49 w 2200"/>
                <a:gd name="T57" fmla="*/ 3 h 1238"/>
                <a:gd name="T58" fmla="*/ 43 w 2200"/>
                <a:gd name="T59" fmla="*/ 6 h 1238"/>
                <a:gd name="T60" fmla="*/ 41 w 2200"/>
                <a:gd name="T61" fmla="*/ 8 h 1238"/>
                <a:gd name="T62" fmla="*/ 38 w 2200"/>
                <a:gd name="T63" fmla="*/ 10 h 1238"/>
                <a:gd name="T64" fmla="*/ 37 w 2200"/>
                <a:gd name="T65" fmla="*/ 9 h 1238"/>
                <a:gd name="T66" fmla="*/ 37 w 2200"/>
                <a:gd name="T67" fmla="*/ 9 h 1238"/>
                <a:gd name="T68" fmla="*/ 37 w 2200"/>
                <a:gd name="T69" fmla="*/ 7 h 1238"/>
                <a:gd name="T70" fmla="*/ 37 w 2200"/>
                <a:gd name="T71" fmla="*/ 5 h 1238"/>
                <a:gd name="T72" fmla="*/ 34 w 2200"/>
                <a:gd name="T73" fmla="*/ 6 h 1238"/>
                <a:gd name="T74" fmla="*/ 33 w 2200"/>
                <a:gd name="T75" fmla="*/ 10 h 1238"/>
                <a:gd name="T76" fmla="*/ 33 w 2200"/>
                <a:gd name="T77" fmla="*/ 5 h 1238"/>
                <a:gd name="T78" fmla="*/ 34 w 2200"/>
                <a:gd name="T79" fmla="*/ 5 h 1238"/>
                <a:gd name="T80" fmla="*/ 36 w 2200"/>
                <a:gd name="T81" fmla="*/ 4 h 1238"/>
                <a:gd name="T82" fmla="*/ 32 w 2200"/>
                <a:gd name="T83" fmla="*/ 3 h 1238"/>
                <a:gd name="T84" fmla="*/ 31 w 2200"/>
                <a:gd name="T85" fmla="*/ 4 h 1238"/>
                <a:gd name="T86" fmla="*/ 31 w 2200"/>
                <a:gd name="T87" fmla="*/ 2 h 1238"/>
                <a:gd name="T88" fmla="*/ 26 w 2200"/>
                <a:gd name="T89" fmla="*/ 0 h 1238"/>
                <a:gd name="T90" fmla="*/ 2 w 2200"/>
                <a:gd name="T91" fmla="*/ 1 h 1238"/>
                <a:gd name="T92" fmla="*/ 2 w 2200"/>
                <a:gd name="T93" fmla="*/ 3 h 1238"/>
                <a:gd name="T94" fmla="*/ 0 w 2200"/>
                <a:gd name="T95" fmla="*/ 2 h 1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00"/>
                <a:gd name="T145" fmla="*/ 0 h 1238"/>
                <a:gd name="T146" fmla="*/ 2200 w 2200"/>
                <a:gd name="T147" fmla="*/ 1238 h 12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00" h="1238">
                  <a:moveTo>
                    <a:pt x="0" y="69"/>
                  </a:moveTo>
                  <a:lnTo>
                    <a:pt x="26" y="169"/>
                  </a:lnTo>
                  <a:lnTo>
                    <a:pt x="56" y="180"/>
                  </a:lnTo>
                  <a:lnTo>
                    <a:pt x="32" y="187"/>
                  </a:lnTo>
                  <a:lnTo>
                    <a:pt x="12" y="491"/>
                  </a:lnTo>
                  <a:lnTo>
                    <a:pt x="70" y="612"/>
                  </a:lnTo>
                  <a:lnTo>
                    <a:pt x="104" y="612"/>
                  </a:lnTo>
                  <a:lnTo>
                    <a:pt x="89" y="656"/>
                  </a:lnTo>
                  <a:lnTo>
                    <a:pt x="160" y="786"/>
                  </a:lnTo>
                  <a:lnTo>
                    <a:pt x="231" y="816"/>
                  </a:lnTo>
                  <a:lnTo>
                    <a:pt x="291" y="890"/>
                  </a:lnTo>
                  <a:lnTo>
                    <a:pt x="378" y="881"/>
                  </a:lnTo>
                  <a:lnTo>
                    <a:pt x="524" y="951"/>
                  </a:lnTo>
                  <a:lnTo>
                    <a:pt x="698" y="924"/>
                  </a:lnTo>
                  <a:lnTo>
                    <a:pt x="800" y="1055"/>
                  </a:lnTo>
                  <a:lnTo>
                    <a:pt x="879" y="1020"/>
                  </a:lnTo>
                  <a:lnTo>
                    <a:pt x="978" y="1181"/>
                  </a:lnTo>
                  <a:lnTo>
                    <a:pt x="1053" y="1208"/>
                  </a:lnTo>
                  <a:lnTo>
                    <a:pt x="1046" y="1119"/>
                  </a:lnTo>
                  <a:lnTo>
                    <a:pt x="1126" y="1065"/>
                  </a:lnTo>
                  <a:lnTo>
                    <a:pt x="1133" y="1022"/>
                  </a:lnTo>
                  <a:lnTo>
                    <a:pt x="1244" y="1020"/>
                  </a:lnTo>
                  <a:lnTo>
                    <a:pt x="1346" y="1055"/>
                  </a:lnTo>
                  <a:lnTo>
                    <a:pt x="1347" y="1001"/>
                  </a:lnTo>
                  <a:lnTo>
                    <a:pt x="1307" y="995"/>
                  </a:lnTo>
                  <a:lnTo>
                    <a:pt x="1389" y="993"/>
                  </a:lnTo>
                  <a:lnTo>
                    <a:pt x="1394" y="969"/>
                  </a:lnTo>
                  <a:lnTo>
                    <a:pt x="1401" y="997"/>
                  </a:lnTo>
                  <a:lnTo>
                    <a:pt x="1557" y="1008"/>
                  </a:lnTo>
                  <a:lnTo>
                    <a:pt x="1597" y="1053"/>
                  </a:lnTo>
                  <a:lnTo>
                    <a:pt x="1603" y="1134"/>
                  </a:lnTo>
                  <a:lnTo>
                    <a:pt x="1654" y="1238"/>
                  </a:lnTo>
                  <a:lnTo>
                    <a:pt x="1684" y="1235"/>
                  </a:lnTo>
                  <a:lnTo>
                    <a:pt x="1699" y="1156"/>
                  </a:lnTo>
                  <a:lnTo>
                    <a:pt x="1644" y="969"/>
                  </a:lnTo>
                  <a:lnTo>
                    <a:pt x="1676" y="889"/>
                  </a:lnTo>
                  <a:lnTo>
                    <a:pt x="1870" y="736"/>
                  </a:lnTo>
                  <a:lnTo>
                    <a:pt x="1833" y="720"/>
                  </a:lnTo>
                  <a:lnTo>
                    <a:pt x="1867" y="713"/>
                  </a:lnTo>
                  <a:lnTo>
                    <a:pt x="1840" y="662"/>
                  </a:lnTo>
                  <a:lnTo>
                    <a:pt x="1846" y="617"/>
                  </a:lnTo>
                  <a:lnTo>
                    <a:pt x="1805" y="585"/>
                  </a:lnTo>
                  <a:lnTo>
                    <a:pt x="1846" y="608"/>
                  </a:lnTo>
                  <a:lnTo>
                    <a:pt x="1835" y="554"/>
                  </a:lnTo>
                  <a:lnTo>
                    <a:pt x="1862" y="536"/>
                  </a:lnTo>
                  <a:lnTo>
                    <a:pt x="1867" y="656"/>
                  </a:lnTo>
                  <a:lnTo>
                    <a:pt x="1895" y="586"/>
                  </a:lnTo>
                  <a:lnTo>
                    <a:pt x="1878" y="529"/>
                  </a:lnTo>
                  <a:lnTo>
                    <a:pt x="1896" y="562"/>
                  </a:lnTo>
                  <a:lnTo>
                    <a:pt x="1937" y="464"/>
                  </a:lnTo>
                  <a:lnTo>
                    <a:pt x="2092" y="420"/>
                  </a:lnTo>
                  <a:lnTo>
                    <a:pt x="2051" y="394"/>
                  </a:lnTo>
                  <a:lnTo>
                    <a:pt x="2081" y="320"/>
                  </a:lnTo>
                  <a:lnTo>
                    <a:pt x="2195" y="264"/>
                  </a:lnTo>
                  <a:lnTo>
                    <a:pt x="2200" y="233"/>
                  </a:lnTo>
                  <a:lnTo>
                    <a:pt x="2171" y="209"/>
                  </a:lnTo>
                  <a:lnTo>
                    <a:pt x="2171" y="136"/>
                  </a:lnTo>
                  <a:lnTo>
                    <a:pt x="2109" y="114"/>
                  </a:lnTo>
                  <a:lnTo>
                    <a:pt x="2061" y="230"/>
                  </a:lnTo>
                  <a:lnTo>
                    <a:pt x="1867" y="274"/>
                  </a:lnTo>
                  <a:lnTo>
                    <a:pt x="1851" y="324"/>
                  </a:lnTo>
                  <a:lnTo>
                    <a:pt x="1740" y="345"/>
                  </a:lnTo>
                  <a:lnTo>
                    <a:pt x="1747" y="363"/>
                  </a:lnTo>
                  <a:lnTo>
                    <a:pt x="1637" y="431"/>
                  </a:lnTo>
                  <a:lnTo>
                    <a:pt x="1586" y="429"/>
                  </a:lnTo>
                  <a:lnTo>
                    <a:pt x="1584" y="410"/>
                  </a:lnTo>
                  <a:lnTo>
                    <a:pt x="1592" y="387"/>
                  </a:lnTo>
                  <a:lnTo>
                    <a:pt x="1604" y="372"/>
                  </a:lnTo>
                  <a:lnTo>
                    <a:pt x="1611" y="351"/>
                  </a:lnTo>
                  <a:lnTo>
                    <a:pt x="1592" y="297"/>
                  </a:lnTo>
                  <a:lnTo>
                    <a:pt x="1554" y="318"/>
                  </a:lnTo>
                  <a:lnTo>
                    <a:pt x="1569" y="230"/>
                  </a:lnTo>
                  <a:lnTo>
                    <a:pt x="1509" y="209"/>
                  </a:lnTo>
                  <a:lnTo>
                    <a:pt x="1465" y="264"/>
                  </a:lnTo>
                  <a:lnTo>
                    <a:pt x="1448" y="413"/>
                  </a:lnTo>
                  <a:lnTo>
                    <a:pt x="1413" y="417"/>
                  </a:lnTo>
                  <a:lnTo>
                    <a:pt x="1402" y="347"/>
                  </a:lnTo>
                  <a:lnTo>
                    <a:pt x="1434" y="234"/>
                  </a:lnTo>
                  <a:lnTo>
                    <a:pt x="1403" y="252"/>
                  </a:lnTo>
                  <a:lnTo>
                    <a:pt x="1451" y="196"/>
                  </a:lnTo>
                  <a:lnTo>
                    <a:pt x="1552" y="194"/>
                  </a:lnTo>
                  <a:lnTo>
                    <a:pt x="1536" y="164"/>
                  </a:lnTo>
                  <a:lnTo>
                    <a:pt x="1529" y="164"/>
                  </a:lnTo>
                  <a:lnTo>
                    <a:pt x="1381" y="146"/>
                  </a:lnTo>
                  <a:lnTo>
                    <a:pt x="1403" y="110"/>
                  </a:lnTo>
                  <a:lnTo>
                    <a:pt x="1315" y="159"/>
                  </a:lnTo>
                  <a:lnTo>
                    <a:pt x="1243" y="159"/>
                  </a:lnTo>
                  <a:lnTo>
                    <a:pt x="1330" y="82"/>
                  </a:lnTo>
                  <a:lnTo>
                    <a:pt x="1147" y="40"/>
                  </a:lnTo>
                  <a:lnTo>
                    <a:pt x="1127" y="0"/>
                  </a:lnTo>
                  <a:lnTo>
                    <a:pt x="1126" y="26"/>
                  </a:lnTo>
                  <a:lnTo>
                    <a:pt x="72" y="26"/>
                  </a:lnTo>
                  <a:lnTo>
                    <a:pt x="90" y="73"/>
                  </a:lnTo>
                  <a:lnTo>
                    <a:pt x="70" y="114"/>
                  </a:lnTo>
                  <a:lnTo>
                    <a:pt x="74" y="72"/>
                  </a:lnTo>
                  <a:lnTo>
                    <a:pt x="0" y="6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2" name="Freeform 317">
              <a:extLst>
                <a:ext uri="{FF2B5EF4-FFF2-40B4-BE49-F238E27FC236}">
                  <a16:creationId xmlns:a16="http://schemas.microsoft.com/office/drawing/2014/main" id="{0A9E4B6D-0116-4797-87C9-B8564B984E54}"/>
                </a:ext>
              </a:extLst>
            </p:cNvPr>
            <p:cNvSpPr>
              <a:spLocks/>
            </p:cNvSpPr>
            <p:nvPr/>
          </p:nvSpPr>
          <p:spPr bwMode="auto">
            <a:xfrm>
              <a:off x="6943265" y="4581851"/>
              <a:ext cx="94345" cy="108200"/>
            </a:xfrm>
            <a:custGeom>
              <a:avLst/>
              <a:gdLst>
                <a:gd name="T0" fmla="*/ 0 w 199"/>
                <a:gd name="T1" fmla="*/ 5 h 238"/>
                <a:gd name="T2" fmla="*/ 1 w 199"/>
                <a:gd name="T3" fmla="*/ 0 h 238"/>
                <a:gd name="T4" fmla="*/ 1 w 199"/>
                <a:gd name="T5" fmla="*/ 0 h 238"/>
                <a:gd name="T6" fmla="*/ 4 w 199"/>
                <a:gd name="T7" fmla="*/ 2 h 238"/>
                <a:gd name="T8" fmla="*/ 5 w 199"/>
                <a:gd name="T9" fmla="*/ 3 h 238"/>
                <a:gd name="T10" fmla="*/ 4 w 199"/>
                <a:gd name="T11" fmla="*/ 4 h 238"/>
                <a:gd name="T12" fmla="*/ 3 w 199"/>
                <a:gd name="T13" fmla="*/ 5 h 238"/>
                <a:gd name="T14" fmla="*/ 0 w 199"/>
                <a:gd name="T15" fmla="*/ 5 h 238"/>
                <a:gd name="T16" fmla="*/ 0 60000 65536"/>
                <a:gd name="T17" fmla="*/ 0 60000 65536"/>
                <a:gd name="T18" fmla="*/ 0 60000 65536"/>
                <a:gd name="T19" fmla="*/ 0 60000 65536"/>
                <a:gd name="T20" fmla="*/ 0 60000 65536"/>
                <a:gd name="T21" fmla="*/ 0 60000 65536"/>
                <a:gd name="T22" fmla="*/ 0 60000 65536"/>
                <a:gd name="T23" fmla="*/ 0 60000 65536"/>
                <a:gd name="T24" fmla="*/ 0 w 199"/>
                <a:gd name="T25" fmla="*/ 0 h 238"/>
                <a:gd name="T26" fmla="*/ 199 w 199"/>
                <a:gd name="T27" fmla="*/ 238 h 2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9" h="238">
                  <a:moveTo>
                    <a:pt x="0" y="192"/>
                  </a:moveTo>
                  <a:lnTo>
                    <a:pt x="31" y="8"/>
                  </a:lnTo>
                  <a:lnTo>
                    <a:pt x="62" y="0"/>
                  </a:lnTo>
                  <a:lnTo>
                    <a:pt x="174" y="94"/>
                  </a:lnTo>
                  <a:lnTo>
                    <a:pt x="199" y="131"/>
                  </a:lnTo>
                  <a:lnTo>
                    <a:pt x="189" y="178"/>
                  </a:lnTo>
                  <a:lnTo>
                    <a:pt x="136" y="238"/>
                  </a:lnTo>
                  <a:lnTo>
                    <a:pt x="0" y="19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3" name="Freeform 318">
              <a:extLst>
                <a:ext uri="{FF2B5EF4-FFF2-40B4-BE49-F238E27FC236}">
                  <a16:creationId xmlns:a16="http://schemas.microsoft.com/office/drawing/2014/main" id="{3A2013F5-B6B1-4B65-8060-E07D83BB63FF}"/>
                </a:ext>
              </a:extLst>
            </p:cNvPr>
            <p:cNvSpPr>
              <a:spLocks/>
            </p:cNvSpPr>
            <p:nvPr/>
          </p:nvSpPr>
          <p:spPr bwMode="auto">
            <a:xfrm>
              <a:off x="6672025" y="3717842"/>
              <a:ext cx="245970" cy="229130"/>
            </a:xfrm>
            <a:custGeom>
              <a:avLst/>
              <a:gdLst>
                <a:gd name="T0" fmla="*/ 0 w 510"/>
                <a:gd name="T1" fmla="*/ 3 h 507"/>
                <a:gd name="T2" fmla="*/ 1 w 510"/>
                <a:gd name="T3" fmla="*/ 5 h 507"/>
                <a:gd name="T4" fmla="*/ 3 w 510"/>
                <a:gd name="T5" fmla="*/ 5 h 507"/>
                <a:gd name="T6" fmla="*/ 3 w 510"/>
                <a:gd name="T7" fmla="*/ 6 h 507"/>
                <a:gd name="T8" fmla="*/ 5 w 510"/>
                <a:gd name="T9" fmla="*/ 6 h 507"/>
                <a:gd name="T10" fmla="*/ 5 w 510"/>
                <a:gd name="T11" fmla="*/ 10 h 507"/>
                <a:gd name="T12" fmla="*/ 6 w 510"/>
                <a:gd name="T13" fmla="*/ 11 h 507"/>
                <a:gd name="T14" fmla="*/ 7 w 510"/>
                <a:gd name="T15" fmla="*/ 12 h 507"/>
                <a:gd name="T16" fmla="*/ 9 w 510"/>
                <a:gd name="T17" fmla="*/ 10 h 507"/>
                <a:gd name="T18" fmla="*/ 8 w 510"/>
                <a:gd name="T19" fmla="*/ 10 h 507"/>
                <a:gd name="T20" fmla="*/ 8 w 510"/>
                <a:gd name="T21" fmla="*/ 8 h 507"/>
                <a:gd name="T22" fmla="*/ 9 w 510"/>
                <a:gd name="T23" fmla="*/ 9 h 507"/>
                <a:gd name="T24" fmla="*/ 11 w 510"/>
                <a:gd name="T25" fmla="*/ 7 h 507"/>
                <a:gd name="T26" fmla="*/ 11 w 510"/>
                <a:gd name="T27" fmla="*/ 6 h 507"/>
                <a:gd name="T28" fmla="*/ 11 w 510"/>
                <a:gd name="T29" fmla="*/ 5 h 507"/>
                <a:gd name="T30" fmla="*/ 11 w 510"/>
                <a:gd name="T31" fmla="*/ 5 h 507"/>
                <a:gd name="T32" fmla="*/ 12 w 510"/>
                <a:gd name="T33" fmla="*/ 4 h 507"/>
                <a:gd name="T34" fmla="*/ 11 w 510"/>
                <a:gd name="T35" fmla="*/ 4 h 507"/>
                <a:gd name="T36" fmla="*/ 11 w 510"/>
                <a:gd name="T37" fmla="*/ 3 h 507"/>
                <a:gd name="T38" fmla="*/ 9 w 510"/>
                <a:gd name="T39" fmla="*/ 2 h 507"/>
                <a:gd name="T40" fmla="*/ 10 w 510"/>
                <a:gd name="T41" fmla="*/ 2 h 507"/>
                <a:gd name="T42" fmla="*/ 5 w 510"/>
                <a:gd name="T43" fmla="*/ 2 h 507"/>
                <a:gd name="T44" fmla="*/ 3 w 510"/>
                <a:gd name="T45" fmla="*/ 0 h 507"/>
                <a:gd name="T46" fmla="*/ 3 w 510"/>
                <a:gd name="T47" fmla="*/ 1 h 507"/>
                <a:gd name="T48" fmla="*/ 1 w 510"/>
                <a:gd name="T49" fmla="*/ 1 h 507"/>
                <a:gd name="T50" fmla="*/ 2 w 510"/>
                <a:gd name="T51" fmla="*/ 3 h 507"/>
                <a:gd name="T52" fmla="*/ 1 w 510"/>
                <a:gd name="T53" fmla="*/ 3 h 507"/>
                <a:gd name="T54" fmla="*/ 1 w 510"/>
                <a:gd name="T55" fmla="*/ 2 h 507"/>
                <a:gd name="T56" fmla="*/ 2 w 510"/>
                <a:gd name="T57" fmla="*/ 1 h 507"/>
                <a:gd name="T58" fmla="*/ 0 w 510"/>
                <a:gd name="T59" fmla="*/ 3 h 50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0"/>
                <a:gd name="T91" fmla="*/ 0 h 507"/>
                <a:gd name="T92" fmla="*/ 510 w 510"/>
                <a:gd name="T93" fmla="*/ 507 h 50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0" h="507">
                  <a:moveTo>
                    <a:pt x="0" y="138"/>
                  </a:moveTo>
                  <a:lnTo>
                    <a:pt x="48" y="226"/>
                  </a:lnTo>
                  <a:lnTo>
                    <a:pt x="122" y="237"/>
                  </a:lnTo>
                  <a:lnTo>
                    <a:pt x="146" y="275"/>
                  </a:lnTo>
                  <a:lnTo>
                    <a:pt x="220" y="269"/>
                  </a:lnTo>
                  <a:lnTo>
                    <a:pt x="208" y="422"/>
                  </a:lnTo>
                  <a:lnTo>
                    <a:pt x="243" y="486"/>
                  </a:lnTo>
                  <a:lnTo>
                    <a:pt x="284" y="507"/>
                  </a:lnTo>
                  <a:lnTo>
                    <a:pt x="379" y="448"/>
                  </a:lnTo>
                  <a:lnTo>
                    <a:pt x="341" y="437"/>
                  </a:lnTo>
                  <a:lnTo>
                    <a:pt x="325" y="352"/>
                  </a:lnTo>
                  <a:lnTo>
                    <a:pt x="387" y="368"/>
                  </a:lnTo>
                  <a:lnTo>
                    <a:pt x="487" y="315"/>
                  </a:lnTo>
                  <a:lnTo>
                    <a:pt x="457" y="275"/>
                  </a:lnTo>
                  <a:lnTo>
                    <a:pt x="491" y="236"/>
                  </a:lnTo>
                  <a:lnTo>
                    <a:pt x="477" y="207"/>
                  </a:lnTo>
                  <a:lnTo>
                    <a:pt x="510" y="175"/>
                  </a:lnTo>
                  <a:lnTo>
                    <a:pt x="467" y="168"/>
                  </a:lnTo>
                  <a:lnTo>
                    <a:pt x="467" y="127"/>
                  </a:lnTo>
                  <a:lnTo>
                    <a:pt x="391" y="84"/>
                  </a:lnTo>
                  <a:lnTo>
                    <a:pt x="426" y="72"/>
                  </a:lnTo>
                  <a:lnTo>
                    <a:pt x="200" y="81"/>
                  </a:lnTo>
                  <a:lnTo>
                    <a:pt x="127" y="0"/>
                  </a:lnTo>
                  <a:lnTo>
                    <a:pt x="133" y="37"/>
                  </a:lnTo>
                  <a:lnTo>
                    <a:pt x="66" y="68"/>
                  </a:lnTo>
                  <a:lnTo>
                    <a:pt x="86" y="127"/>
                  </a:lnTo>
                  <a:lnTo>
                    <a:pt x="63" y="150"/>
                  </a:lnTo>
                  <a:lnTo>
                    <a:pt x="48" y="96"/>
                  </a:lnTo>
                  <a:lnTo>
                    <a:pt x="73" y="22"/>
                  </a:lnTo>
                  <a:lnTo>
                    <a:pt x="0" y="13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4" name="Freeform 320">
              <a:extLst>
                <a:ext uri="{FF2B5EF4-FFF2-40B4-BE49-F238E27FC236}">
                  <a16:creationId xmlns:a16="http://schemas.microsoft.com/office/drawing/2014/main" id="{7AA3DA38-3506-4E81-9EAD-E61789B864C1}"/>
                </a:ext>
              </a:extLst>
            </p:cNvPr>
            <p:cNvSpPr>
              <a:spLocks/>
            </p:cNvSpPr>
            <p:nvPr/>
          </p:nvSpPr>
          <p:spPr bwMode="auto">
            <a:xfrm>
              <a:off x="2372611" y="3156156"/>
              <a:ext cx="259447" cy="203671"/>
            </a:xfrm>
            <a:custGeom>
              <a:avLst/>
              <a:gdLst>
                <a:gd name="T0" fmla="*/ 0 w 542"/>
                <a:gd name="T1" fmla="*/ 5 h 449"/>
                <a:gd name="T2" fmla="*/ 0 w 542"/>
                <a:gd name="T3" fmla="*/ 8 h 449"/>
                <a:gd name="T4" fmla="*/ 1 w 542"/>
                <a:gd name="T5" fmla="*/ 9 h 449"/>
                <a:gd name="T6" fmla="*/ 0 w 542"/>
                <a:gd name="T7" fmla="*/ 10 h 449"/>
                <a:gd name="T8" fmla="*/ 2 w 542"/>
                <a:gd name="T9" fmla="*/ 10 h 449"/>
                <a:gd name="T10" fmla="*/ 5 w 542"/>
                <a:gd name="T11" fmla="*/ 10 h 449"/>
                <a:gd name="T12" fmla="*/ 5 w 542"/>
                <a:gd name="T13" fmla="*/ 8 h 449"/>
                <a:gd name="T14" fmla="*/ 8 w 542"/>
                <a:gd name="T15" fmla="*/ 8 h 449"/>
                <a:gd name="T16" fmla="*/ 8 w 542"/>
                <a:gd name="T17" fmla="*/ 6 h 449"/>
                <a:gd name="T18" fmla="*/ 9 w 542"/>
                <a:gd name="T19" fmla="*/ 6 h 449"/>
                <a:gd name="T20" fmla="*/ 8 w 542"/>
                <a:gd name="T21" fmla="*/ 5 h 449"/>
                <a:gd name="T22" fmla="*/ 9 w 542"/>
                <a:gd name="T23" fmla="*/ 5 h 449"/>
                <a:gd name="T24" fmla="*/ 10 w 542"/>
                <a:gd name="T25" fmla="*/ 4 h 449"/>
                <a:gd name="T26" fmla="*/ 9 w 542"/>
                <a:gd name="T27" fmla="*/ 3 h 449"/>
                <a:gd name="T28" fmla="*/ 12 w 542"/>
                <a:gd name="T29" fmla="*/ 2 h 449"/>
                <a:gd name="T30" fmla="*/ 13 w 542"/>
                <a:gd name="T31" fmla="*/ 1 h 449"/>
                <a:gd name="T32" fmla="*/ 11 w 542"/>
                <a:gd name="T33" fmla="*/ 1 h 449"/>
                <a:gd name="T34" fmla="*/ 10 w 542"/>
                <a:gd name="T35" fmla="*/ 2 h 449"/>
                <a:gd name="T36" fmla="*/ 9 w 542"/>
                <a:gd name="T37" fmla="*/ 0 h 449"/>
                <a:gd name="T38" fmla="*/ 8 w 542"/>
                <a:gd name="T39" fmla="*/ 1 h 449"/>
                <a:gd name="T40" fmla="*/ 4 w 542"/>
                <a:gd name="T41" fmla="*/ 1 h 449"/>
                <a:gd name="T42" fmla="*/ 2 w 542"/>
                <a:gd name="T43" fmla="*/ 4 h 449"/>
                <a:gd name="T44" fmla="*/ 1 w 542"/>
                <a:gd name="T45" fmla="*/ 3 h 449"/>
                <a:gd name="T46" fmla="*/ 0 w 542"/>
                <a:gd name="T47" fmla="*/ 5 h 4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2"/>
                <a:gd name="T73" fmla="*/ 0 h 449"/>
                <a:gd name="T74" fmla="*/ 542 w 542"/>
                <a:gd name="T75" fmla="*/ 449 h 4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2" h="449">
                  <a:moveTo>
                    <a:pt x="0" y="214"/>
                  </a:moveTo>
                  <a:lnTo>
                    <a:pt x="6" y="333"/>
                  </a:lnTo>
                  <a:lnTo>
                    <a:pt x="42" y="368"/>
                  </a:lnTo>
                  <a:lnTo>
                    <a:pt x="14" y="426"/>
                  </a:lnTo>
                  <a:lnTo>
                    <a:pt x="73" y="449"/>
                  </a:lnTo>
                  <a:lnTo>
                    <a:pt x="212" y="426"/>
                  </a:lnTo>
                  <a:lnTo>
                    <a:pt x="239" y="361"/>
                  </a:lnTo>
                  <a:lnTo>
                    <a:pt x="333" y="325"/>
                  </a:lnTo>
                  <a:lnTo>
                    <a:pt x="340" y="269"/>
                  </a:lnTo>
                  <a:lnTo>
                    <a:pt x="375" y="254"/>
                  </a:lnTo>
                  <a:lnTo>
                    <a:pt x="361" y="226"/>
                  </a:lnTo>
                  <a:lnTo>
                    <a:pt x="393" y="222"/>
                  </a:lnTo>
                  <a:lnTo>
                    <a:pt x="418" y="168"/>
                  </a:lnTo>
                  <a:lnTo>
                    <a:pt x="408" y="112"/>
                  </a:lnTo>
                  <a:lnTo>
                    <a:pt x="538" y="72"/>
                  </a:lnTo>
                  <a:lnTo>
                    <a:pt x="542" y="61"/>
                  </a:lnTo>
                  <a:lnTo>
                    <a:pt x="492" y="50"/>
                  </a:lnTo>
                  <a:lnTo>
                    <a:pt x="423" y="88"/>
                  </a:lnTo>
                  <a:lnTo>
                    <a:pt x="392" y="0"/>
                  </a:lnTo>
                  <a:lnTo>
                    <a:pt x="335" y="66"/>
                  </a:lnTo>
                  <a:lnTo>
                    <a:pt x="169" y="61"/>
                  </a:lnTo>
                  <a:lnTo>
                    <a:pt x="82" y="165"/>
                  </a:lnTo>
                  <a:lnTo>
                    <a:pt x="25" y="131"/>
                  </a:lnTo>
                  <a:lnTo>
                    <a:pt x="0" y="21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5" name="Freeform 321">
              <a:extLst>
                <a:ext uri="{FF2B5EF4-FFF2-40B4-BE49-F238E27FC236}">
                  <a16:creationId xmlns:a16="http://schemas.microsoft.com/office/drawing/2014/main" id="{B0BFEF8C-0A11-47DF-AD29-05A49E2893C6}"/>
                </a:ext>
              </a:extLst>
            </p:cNvPr>
            <p:cNvSpPr>
              <a:spLocks/>
            </p:cNvSpPr>
            <p:nvPr/>
          </p:nvSpPr>
          <p:spPr bwMode="auto">
            <a:xfrm>
              <a:off x="1614485" y="3059094"/>
              <a:ext cx="33694" cy="68421"/>
            </a:xfrm>
            <a:custGeom>
              <a:avLst/>
              <a:gdLst>
                <a:gd name="T0" fmla="*/ 0 w 71"/>
                <a:gd name="T1" fmla="*/ 3 h 151"/>
                <a:gd name="T2" fmla="*/ 0 w 71"/>
                <a:gd name="T3" fmla="*/ 1 h 151"/>
                <a:gd name="T4" fmla="*/ 1 w 71"/>
                <a:gd name="T5" fmla="*/ 0 h 151"/>
                <a:gd name="T6" fmla="*/ 2 w 71"/>
                <a:gd name="T7" fmla="*/ 2 h 151"/>
                <a:gd name="T8" fmla="*/ 1 w 71"/>
                <a:gd name="T9" fmla="*/ 3 h 151"/>
                <a:gd name="T10" fmla="*/ 0 w 71"/>
                <a:gd name="T11" fmla="*/ 3 h 151"/>
                <a:gd name="T12" fmla="*/ 0 60000 65536"/>
                <a:gd name="T13" fmla="*/ 0 60000 65536"/>
                <a:gd name="T14" fmla="*/ 0 60000 65536"/>
                <a:gd name="T15" fmla="*/ 0 60000 65536"/>
                <a:gd name="T16" fmla="*/ 0 60000 65536"/>
                <a:gd name="T17" fmla="*/ 0 60000 65536"/>
                <a:gd name="T18" fmla="*/ 0 w 71"/>
                <a:gd name="T19" fmla="*/ 0 h 151"/>
                <a:gd name="T20" fmla="*/ 71 w 71"/>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71" h="151">
                  <a:moveTo>
                    <a:pt x="0" y="114"/>
                  </a:moveTo>
                  <a:lnTo>
                    <a:pt x="1" y="37"/>
                  </a:lnTo>
                  <a:lnTo>
                    <a:pt x="33" y="0"/>
                  </a:lnTo>
                  <a:lnTo>
                    <a:pt x="71" y="88"/>
                  </a:lnTo>
                  <a:lnTo>
                    <a:pt x="35" y="151"/>
                  </a:lnTo>
                  <a:lnTo>
                    <a:pt x="0" y="11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6" name="Freeform 322">
              <a:extLst>
                <a:ext uri="{FF2B5EF4-FFF2-40B4-BE49-F238E27FC236}">
                  <a16:creationId xmlns:a16="http://schemas.microsoft.com/office/drawing/2014/main" id="{D53E2590-9969-42E5-BD80-9D697572F695}"/>
                </a:ext>
              </a:extLst>
            </p:cNvPr>
            <p:cNvSpPr>
              <a:spLocks/>
            </p:cNvSpPr>
            <p:nvPr/>
          </p:nvSpPr>
          <p:spPr bwMode="auto">
            <a:xfrm>
              <a:off x="1102329" y="3191162"/>
              <a:ext cx="374009" cy="388247"/>
            </a:xfrm>
            <a:custGeom>
              <a:avLst/>
              <a:gdLst>
                <a:gd name="T0" fmla="*/ 0 w 776"/>
                <a:gd name="T1" fmla="*/ 11 h 857"/>
                <a:gd name="T2" fmla="*/ 0 w 776"/>
                <a:gd name="T3" fmla="*/ 11 h 857"/>
                <a:gd name="T4" fmla="*/ 3 w 776"/>
                <a:gd name="T5" fmla="*/ 13 h 857"/>
                <a:gd name="T6" fmla="*/ 11 w 776"/>
                <a:gd name="T7" fmla="*/ 19 h 857"/>
                <a:gd name="T8" fmla="*/ 11 w 776"/>
                <a:gd name="T9" fmla="*/ 20 h 857"/>
                <a:gd name="T10" fmla="*/ 11 w 776"/>
                <a:gd name="T11" fmla="*/ 20 h 857"/>
                <a:gd name="T12" fmla="*/ 13 w 776"/>
                <a:gd name="T13" fmla="*/ 19 h 857"/>
                <a:gd name="T14" fmla="*/ 18 w 776"/>
                <a:gd name="T15" fmla="*/ 15 h 857"/>
                <a:gd name="T16" fmla="*/ 16 w 776"/>
                <a:gd name="T17" fmla="*/ 12 h 857"/>
                <a:gd name="T18" fmla="*/ 16 w 776"/>
                <a:gd name="T19" fmla="*/ 8 h 857"/>
                <a:gd name="T20" fmla="*/ 16 w 776"/>
                <a:gd name="T21" fmla="*/ 6 h 857"/>
                <a:gd name="T22" fmla="*/ 14 w 776"/>
                <a:gd name="T23" fmla="*/ 3 h 857"/>
                <a:gd name="T24" fmla="*/ 15 w 776"/>
                <a:gd name="T25" fmla="*/ 3 h 857"/>
                <a:gd name="T26" fmla="*/ 15 w 776"/>
                <a:gd name="T27" fmla="*/ 0 h 857"/>
                <a:gd name="T28" fmla="*/ 9 w 776"/>
                <a:gd name="T29" fmla="*/ 1 h 857"/>
                <a:gd name="T30" fmla="*/ 6 w 776"/>
                <a:gd name="T31" fmla="*/ 2 h 857"/>
                <a:gd name="T32" fmla="*/ 7 w 776"/>
                <a:gd name="T33" fmla="*/ 5 h 857"/>
                <a:gd name="T34" fmla="*/ 5 w 776"/>
                <a:gd name="T35" fmla="*/ 6 h 857"/>
                <a:gd name="T36" fmla="*/ 4 w 776"/>
                <a:gd name="T37" fmla="*/ 6 h 857"/>
                <a:gd name="T38" fmla="*/ 5 w 776"/>
                <a:gd name="T39" fmla="*/ 7 h 857"/>
                <a:gd name="T40" fmla="*/ 1 w 776"/>
                <a:gd name="T41" fmla="*/ 9 h 857"/>
                <a:gd name="T42" fmla="*/ 0 w 776"/>
                <a:gd name="T43" fmla="*/ 11 h 8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6"/>
                <a:gd name="T67" fmla="*/ 0 h 857"/>
                <a:gd name="T68" fmla="*/ 776 w 776"/>
                <a:gd name="T69" fmla="*/ 857 h 8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6" h="857">
                  <a:moveTo>
                    <a:pt x="0" y="458"/>
                  </a:moveTo>
                  <a:lnTo>
                    <a:pt x="5" y="475"/>
                  </a:lnTo>
                  <a:lnTo>
                    <a:pt x="150" y="582"/>
                  </a:lnTo>
                  <a:lnTo>
                    <a:pt x="454" y="818"/>
                  </a:lnTo>
                  <a:lnTo>
                    <a:pt x="456" y="857"/>
                  </a:lnTo>
                  <a:lnTo>
                    <a:pt x="488" y="853"/>
                  </a:lnTo>
                  <a:lnTo>
                    <a:pt x="547" y="836"/>
                  </a:lnTo>
                  <a:lnTo>
                    <a:pt x="776" y="651"/>
                  </a:lnTo>
                  <a:lnTo>
                    <a:pt x="687" y="527"/>
                  </a:lnTo>
                  <a:lnTo>
                    <a:pt x="688" y="330"/>
                  </a:lnTo>
                  <a:lnTo>
                    <a:pt x="679" y="241"/>
                  </a:lnTo>
                  <a:lnTo>
                    <a:pt x="612" y="151"/>
                  </a:lnTo>
                  <a:lnTo>
                    <a:pt x="647" y="120"/>
                  </a:lnTo>
                  <a:lnTo>
                    <a:pt x="659" y="0"/>
                  </a:lnTo>
                  <a:lnTo>
                    <a:pt x="391" y="20"/>
                  </a:lnTo>
                  <a:lnTo>
                    <a:pt x="246" y="92"/>
                  </a:lnTo>
                  <a:lnTo>
                    <a:pt x="284" y="238"/>
                  </a:lnTo>
                  <a:lnTo>
                    <a:pt x="224" y="241"/>
                  </a:lnTo>
                  <a:lnTo>
                    <a:pt x="189" y="258"/>
                  </a:lnTo>
                  <a:lnTo>
                    <a:pt x="196" y="296"/>
                  </a:lnTo>
                  <a:lnTo>
                    <a:pt x="21" y="383"/>
                  </a:lnTo>
                  <a:lnTo>
                    <a:pt x="0" y="45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7" name="Freeform 323">
              <a:extLst>
                <a:ext uri="{FF2B5EF4-FFF2-40B4-BE49-F238E27FC236}">
                  <a16:creationId xmlns:a16="http://schemas.microsoft.com/office/drawing/2014/main" id="{17B95637-848A-4B80-998C-6A5869E86E1E}"/>
                </a:ext>
              </a:extLst>
            </p:cNvPr>
            <p:cNvSpPr>
              <a:spLocks/>
            </p:cNvSpPr>
            <p:nvPr/>
          </p:nvSpPr>
          <p:spPr bwMode="auto">
            <a:xfrm>
              <a:off x="3336273" y="4179284"/>
              <a:ext cx="739594" cy="609421"/>
            </a:xfrm>
            <a:custGeom>
              <a:avLst/>
              <a:gdLst>
                <a:gd name="T0" fmla="*/ 1 w 1543"/>
                <a:gd name="T1" fmla="*/ 17 h 1343"/>
                <a:gd name="T2" fmla="*/ 1 w 1543"/>
                <a:gd name="T3" fmla="*/ 16 h 1343"/>
                <a:gd name="T4" fmla="*/ 1 w 1543"/>
                <a:gd name="T5" fmla="*/ 12 h 1343"/>
                <a:gd name="T6" fmla="*/ 3 w 1543"/>
                <a:gd name="T7" fmla="*/ 10 h 1343"/>
                <a:gd name="T8" fmla="*/ 8 w 1543"/>
                <a:gd name="T9" fmla="*/ 8 h 1343"/>
                <a:gd name="T10" fmla="*/ 9 w 1543"/>
                <a:gd name="T11" fmla="*/ 6 h 1343"/>
                <a:gd name="T12" fmla="*/ 9 w 1543"/>
                <a:gd name="T13" fmla="*/ 6 h 1343"/>
                <a:gd name="T14" fmla="*/ 10 w 1543"/>
                <a:gd name="T15" fmla="*/ 5 h 1343"/>
                <a:gd name="T16" fmla="*/ 13 w 1543"/>
                <a:gd name="T17" fmla="*/ 4 h 1343"/>
                <a:gd name="T18" fmla="*/ 14 w 1543"/>
                <a:gd name="T19" fmla="*/ 4 h 1343"/>
                <a:gd name="T20" fmla="*/ 14 w 1543"/>
                <a:gd name="T21" fmla="*/ 4 h 1343"/>
                <a:gd name="T22" fmla="*/ 17 w 1543"/>
                <a:gd name="T23" fmla="*/ 1 h 1343"/>
                <a:gd name="T24" fmla="*/ 20 w 1543"/>
                <a:gd name="T25" fmla="*/ 2 h 1343"/>
                <a:gd name="T26" fmla="*/ 24 w 1543"/>
                <a:gd name="T27" fmla="*/ 7 h 1343"/>
                <a:gd name="T28" fmla="*/ 25 w 1543"/>
                <a:gd name="T29" fmla="*/ 1 h 1343"/>
                <a:gd name="T30" fmla="*/ 27 w 1543"/>
                <a:gd name="T31" fmla="*/ 4 h 1343"/>
                <a:gd name="T32" fmla="*/ 29 w 1543"/>
                <a:gd name="T33" fmla="*/ 9 h 1343"/>
                <a:gd name="T34" fmla="*/ 32 w 1543"/>
                <a:gd name="T35" fmla="*/ 13 h 1343"/>
                <a:gd name="T36" fmla="*/ 33 w 1543"/>
                <a:gd name="T37" fmla="*/ 14 h 1343"/>
                <a:gd name="T38" fmla="*/ 36 w 1543"/>
                <a:gd name="T39" fmla="*/ 19 h 1343"/>
                <a:gd name="T40" fmla="*/ 34 w 1543"/>
                <a:gd name="T41" fmla="*/ 25 h 1343"/>
                <a:gd name="T42" fmla="*/ 30 w 1543"/>
                <a:gd name="T43" fmla="*/ 30 h 1343"/>
                <a:gd name="T44" fmla="*/ 29 w 1543"/>
                <a:gd name="T45" fmla="*/ 31 h 1343"/>
                <a:gd name="T46" fmla="*/ 27 w 1543"/>
                <a:gd name="T47" fmla="*/ 31 h 1343"/>
                <a:gd name="T48" fmla="*/ 24 w 1543"/>
                <a:gd name="T49" fmla="*/ 29 h 1343"/>
                <a:gd name="T50" fmla="*/ 22 w 1543"/>
                <a:gd name="T51" fmla="*/ 27 h 1343"/>
                <a:gd name="T52" fmla="*/ 22 w 1543"/>
                <a:gd name="T53" fmla="*/ 27 h 1343"/>
                <a:gd name="T54" fmla="*/ 22 w 1543"/>
                <a:gd name="T55" fmla="*/ 23 h 1343"/>
                <a:gd name="T56" fmla="*/ 19 w 1543"/>
                <a:gd name="T57" fmla="*/ 26 h 1343"/>
                <a:gd name="T58" fmla="*/ 16 w 1543"/>
                <a:gd name="T59" fmla="*/ 22 h 1343"/>
                <a:gd name="T60" fmla="*/ 9 w 1543"/>
                <a:gd name="T61" fmla="*/ 25 h 1343"/>
                <a:gd name="T62" fmla="*/ 4 w 1543"/>
                <a:gd name="T63" fmla="*/ 27 h 1343"/>
                <a:gd name="T64" fmla="*/ 2 w 1543"/>
                <a:gd name="T65" fmla="*/ 22 h 1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3"/>
                <a:gd name="T100" fmla="*/ 0 h 1343"/>
                <a:gd name="T101" fmla="*/ 1543 w 1543"/>
                <a:gd name="T102" fmla="*/ 1343 h 1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3" h="1343">
                  <a:moveTo>
                    <a:pt x="0" y="708"/>
                  </a:moveTo>
                  <a:lnTo>
                    <a:pt x="25" y="718"/>
                  </a:lnTo>
                  <a:lnTo>
                    <a:pt x="9" y="678"/>
                  </a:lnTo>
                  <a:lnTo>
                    <a:pt x="41" y="701"/>
                  </a:lnTo>
                  <a:lnTo>
                    <a:pt x="9" y="622"/>
                  </a:lnTo>
                  <a:lnTo>
                    <a:pt x="31" y="505"/>
                  </a:lnTo>
                  <a:lnTo>
                    <a:pt x="39" y="536"/>
                  </a:lnTo>
                  <a:lnTo>
                    <a:pt x="135" y="442"/>
                  </a:lnTo>
                  <a:lnTo>
                    <a:pt x="296" y="399"/>
                  </a:lnTo>
                  <a:lnTo>
                    <a:pt x="352" y="330"/>
                  </a:lnTo>
                  <a:lnTo>
                    <a:pt x="349" y="285"/>
                  </a:lnTo>
                  <a:lnTo>
                    <a:pt x="369" y="252"/>
                  </a:lnTo>
                  <a:lnTo>
                    <a:pt x="393" y="304"/>
                  </a:lnTo>
                  <a:lnTo>
                    <a:pt x="393" y="248"/>
                  </a:lnTo>
                  <a:lnTo>
                    <a:pt x="432" y="260"/>
                  </a:lnTo>
                  <a:lnTo>
                    <a:pt x="436" y="218"/>
                  </a:lnTo>
                  <a:lnTo>
                    <a:pt x="492" y="150"/>
                  </a:lnTo>
                  <a:lnTo>
                    <a:pt x="552" y="154"/>
                  </a:lnTo>
                  <a:lnTo>
                    <a:pt x="563" y="221"/>
                  </a:lnTo>
                  <a:lnTo>
                    <a:pt x="588" y="183"/>
                  </a:lnTo>
                  <a:lnTo>
                    <a:pt x="631" y="204"/>
                  </a:lnTo>
                  <a:lnTo>
                    <a:pt x="616" y="160"/>
                  </a:lnTo>
                  <a:lnTo>
                    <a:pt x="655" y="89"/>
                  </a:lnTo>
                  <a:lnTo>
                    <a:pt x="743" y="62"/>
                  </a:lnTo>
                  <a:lnTo>
                    <a:pt x="719" y="18"/>
                  </a:lnTo>
                  <a:lnTo>
                    <a:pt x="893" y="73"/>
                  </a:lnTo>
                  <a:lnTo>
                    <a:pt x="856" y="194"/>
                  </a:lnTo>
                  <a:lnTo>
                    <a:pt x="1030" y="318"/>
                  </a:lnTo>
                  <a:lnTo>
                    <a:pt x="1073" y="267"/>
                  </a:lnTo>
                  <a:lnTo>
                    <a:pt x="1095" y="61"/>
                  </a:lnTo>
                  <a:lnTo>
                    <a:pt x="1135" y="0"/>
                  </a:lnTo>
                  <a:lnTo>
                    <a:pt x="1173" y="158"/>
                  </a:lnTo>
                  <a:lnTo>
                    <a:pt x="1231" y="194"/>
                  </a:lnTo>
                  <a:lnTo>
                    <a:pt x="1270" y="375"/>
                  </a:lnTo>
                  <a:lnTo>
                    <a:pt x="1363" y="433"/>
                  </a:lnTo>
                  <a:lnTo>
                    <a:pt x="1400" y="536"/>
                  </a:lnTo>
                  <a:lnTo>
                    <a:pt x="1432" y="529"/>
                  </a:lnTo>
                  <a:lnTo>
                    <a:pt x="1441" y="584"/>
                  </a:lnTo>
                  <a:lnTo>
                    <a:pt x="1518" y="663"/>
                  </a:lnTo>
                  <a:lnTo>
                    <a:pt x="1543" y="802"/>
                  </a:lnTo>
                  <a:lnTo>
                    <a:pt x="1524" y="942"/>
                  </a:lnTo>
                  <a:lnTo>
                    <a:pt x="1459" y="1059"/>
                  </a:lnTo>
                  <a:lnTo>
                    <a:pt x="1408" y="1261"/>
                  </a:lnTo>
                  <a:lnTo>
                    <a:pt x="1323" y="1282"/>
                  </a:lnTo>
                  <a:lnTo>
                    <a:pt x="1267" y="1320"/>
                  </a:lnTo>
                  <a:lnTo>
                    <a:pt x="1272" y="1343"/>
                  </a:lnTo>
                  <a:lnTo>
                    <a:pt x="1216" y="1276"/>
                  </a:lnTo>
                  <a:lnTo>
                    <a:pt x="1158" y="1324"/>
                  </a:lnTo>
                  <a:lnTo>
                    <a:pt x="1085" y="1304"/>
                  </a:lnTo>
                  <a:lnTo>
                    <a:pt x="1024" y="1253"/>
                  </a:lnTo>
                  <a:lnTo>
                    <a:pt x="1001" y="1153"/>
                  </a:lnTo>
                  <a:lnTo>
                    <a:pt x="955" y="1165"/>
                  </a:lnTo>
                  <a:lnTo>
                    <a:pt x="955" y="1096"/>
                  </a:lnTo>
                  <a:lnTo>
                    <a:pt x="939" y="1140"/>
                  </a:lnTo>
                  <a:lnTo>
                    <a:pt x="907" y="1143"/>
                  </a:lnTo>
                  <a:lnTo>
                    <a:pt x="940" y="1011"/>
                  </a:lnTo>
                  <a:lnTo>
                    <a:pt x="875" y="1135"/>
                  </a:lnTo>
                  <a:lnTo>
                    <a:pt x="843" y="1109"/>
                  </a:lnTo>
                  <a:lnTo>
                    <a:pt x="809" y="1012"/>
                  </a:lnTo>
                  <a:lnTo>
                    <a:pt x="694" y="959"/>
                  </a:lnTo>
                  <a:lnTo>
                    <a:pt x="490" y="998"/>
                  </a:lnTo>
                  <a:lnTo>
                    <a:pt x="404" y="1071"/>
                  </a:lnTo>
                  <a:lnTo>
                    <a:pt x="263" y="1075"/>
                  </a:lnTo>
                  <a:lnTo>
                    <a:pt x="182" y="1139"/>
                  </a:lnTo>
                  <a:lnTo>
                    <a:pt x="76" y="1094"/>
                  </a:lnTo>
                  <a:lnTo>
                    <a:pt x="100" y="966"/>
                  </a:lnTo>
                  <a:lnTo>
                    <a:pt x="0" y="70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8" name="Freeform 324">
              <a:extLst>
                <a:ext uri="{FF2B5EF4-FFF2-40B4-BE49-F238E27FC236}">
                  <a16:creationId xmlns:a16="http://schemas.microsoft.com/office/drawing/2014/main" id="{F5282EA7-8093-4FDE-8DFD-54B589E43332}"/>
                </a:ext>
              </a:extLst>
            </p:cNvPr>
            <p:cNvSpPr>
              <a:spLocks/>
            </p:cNvSpPr>
            <p:nvPr/>
          </p:nvSpPr>
          <p:spPr bwMode="auto">
            <a:xfrm>
              <a:off x="3915817" y="4823711"/>
              <a:ext cx="65704" cy="68421"/>
            </a:xfrm>
            <a:custGeom>
              <a:avLst/>
              <a:gdLst>
                <a:gd name="T0" fmla="*/ 0 w 134"/>
                <a:gd name="T1" fmla="*/ 1 h 150"/>
                <a:gd name="T2" fmla="*/ 0 w 134"/>
                <a:gd name="T3" fmla="*/ 0 h 150"/>
                <a:gd name="T4" fmla="*/ 2 w 134"/>
                <a:gd name="T5" fmla="*/ 1 h 150"/>
                <a:gd name="T6" fmla="*/ 3 w 134"/>
                <a:gd name="T7" fmla="*/ 0 h 150"/>
                <a:gd name="T8" fmla="*/ 3 w 134"/>
                <a:gd name="T9" fmla="*/ 1 h 150"/>
                <a:gd name="T10" fmla="*/ 3 w 134"/>
                <a:gd name="T11" fmla="*/ 2 h 150"/>
                <a:gd name="T12" fmla="*/ 2 w 134"/>
                <a:gd name="T13" fmla="*/ 3 h 150"/>
                <a:gd name="T14" fmla="*/ 1 w 134"/>
                <a:gd name="T15" fmla="*/ 3 h 150"/>
                <a:gd name="T16" fmla="*/ 0 w 134"/>
                <a:gd name="T17" fmla="*/ 1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50"/>
                <a:gd name="T29" fmla="*/ 134 w 134"/>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50">
                  <a:moveTo>
                    <a:pt x="0" y="25"/>
                  </a:moveTo>
                  <a:lnTo>
                    <a:pt x="1" y="0"/>
                  </a:lnTo>
                  <a:lnTo>
                    <a:pt x="67" y="20"/>
                  </a:lnTo>
                  <a:lnTo>
                    <a:pt x="121" y="2"/>
                  </a:lnTo>
                  <a:lnTo>
                    <a:pt x="134" y="40"/>
                  </a:lnTo>
                  <a:lnTo>
                    <a:pt x="134" y="86"/>
                  </a:lnTo>
                  <a:lnTo>
                    <a:pt x="83" y="150"/>
                  </a:lnTo>
                  <a:lnTo>
                    <a:pt x="50" y="147"/>
                  </a:lnTo>
                  <a:lnTo>
                    <a:pt x="0" y="2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09" name="Freeform 325">
              <a:extLst>
                <a:ext uri="{FF2B5EF4-FFF2-40B4-BE49-F238E27FC236}">
                  <a16:creationId xmlns:a16="http://schemas.microsoft.com/office/drawing/2014/main" id="{F9EB5082-F074-4FF6-B0A2-E101C7789F1D}"/>
                </a:ext>
              </a:extLst>
            </p:cNvPr>
            <p:cNvSpPr>
              <a:spLocks/>
            </p:cNvSpPr>
            <p:nvPr/>
          </p:nvSpPr>
          <p:spPr bwMode="auto">
            <a:xfrm>
              <a:off x="1434220" y="2904750"/>
              <a:ext cx="141517" cy="57282"/>
            </a:xfrm>
            <a:custGeom>
              <a:avLst/>
              <a:gdLst>
                <a:gd name="T0" fmla="*/ 0 w 296"/>
                <a:gd name="T1" fmla="*/ 2 h 128"/>
                <a:gd name="T2" fmla="*/ 0 w 296"/>
                <a:gd name="T3" fmla="*/ 2 h 128"/>
                <a:gd name="T4" fmla="*/ 0 w 296"/>
                <a:gd name="T5" fmla="*/ 2 h 128"/>
                <a:gd name="T6" fmla="*/ 1 w 296"/>
                <a:gd name="T7" fmla="*/ 2 h 128"/>
                <a:gd name="T8" fmla="*/ 2 w 296"/>
                <a:gd name="T9" fmla="*/ 2 h 128"/>
                <a:gd name="T10" fmla="*/ 4 w 296"/>
                <a:gd name="T11" fmla="*/ 3 h 128"/>
                <a:gd name="T12" fmla="*/ 6 w 296"/>
                <a:gd name="T13" fmla="*/ 2 h 128"/>
                <a:gd name="T14" fmla="*/ 7 w 296"/>
                <a:gd name="T15" fmla="*/ 1 h 128"/>
                <a:gd name="T16" fmla="*/ 6 w 296"/>
                <a:gd name="T17" fmla="*/ 0 h 128"/>
                <a:gd name="T18" fmla="*/ 4 w 296"/>
                <a:gd name="T19" fmla="*/ 0 h 128"/>
                <a:gd name="T20" fmla="*/ 3 w 296"/>
                <a:gd name="T21" fmla="*/ 2 h 128"/>
                <a:gd name="T22" fmla="*/ 0 w 296"/>
                <a:gd name="T23" fmla="*/ 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6"/>
                <a:gd name="T37" fmla="*/ 0 h 128"/>
                <a:gd name="T38" fmla="*/ 296 w 296"/>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6" h="128">
                  <a:moveTo>
                    <a:pt x="0" y="71"/>
                  </a:moveTo>
                  <a:lnTo>
                    <a:pt x="7" y="78"/>
                  </a:lnTo>
                  <a:lnTo>
                    <a:pt x="8" y="100"/>
                  </a:lnTo>
                  <a:lnTo>
                    <a:pt x="41" y="106"/>
                  </a:lnTo>
                  <a:lnTo>
                    <a:pt x="99" y="93"/>
                  </a:lnTo>
                  <a:lnTo>
                    <a:pt x="166" y="128"/>
                  </a:lnTo>
                  <a:lnTo>
                    <a:pt x="257" y="105"/>
                  </a:lnTo>
                  <a:lnTo>
                    <a:pt x="296" y="37"/>
                  </a:lnTo>
                  <a:lnTo>
                    <a:pt x="279" y="0"/>
                  </a:lnTo>
                  <a:lnTo>
                    <a:pt x="167" y="1"/>
                  </a:lnTo>
                  <a:lnTo>
                    <a:pt x="132" y="70"/>
                  </a:lnTo>
                  <a:lnTo>
                    <a:pt x="0" y="7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0" name="Freeform 326">
              <a:extLst>
                <a:ext uri="{FF2B5EF4-FFF2-40B4-BE49-F238E27FC236}">
                  <a16:creationId xmlns:a16="http://schemas.microsoft.com/office/drawing/2014/main" id="{95D3D18E-E52A-4BF3-8E37-DA9C4D1C7437}"/>
                </a:ext>
              </a:extLst>
            </p:cNvPr>
            <p:cNvSpPr>
              <a:spLocks/>
            </p:cNvSpPr>
            <p:nvPr/>
          </p:nvSpPr>
          <p:spPr bwMode="auto">
            <a:xfrm>
              <a:off x="2872974" y="3421883"/>
              <a:ext cx="87606" cy="119338"/>
            </a:xfrm>
            <a:custGeom>
              <a:avLst/>
              <a:gdLst>
                <a:gd name="T0" fmla="*/ 0 w 179"/>
                <a:gd name="T1" fmla="*/ 2 h 262"/>
                <a:gd name="T2" fmla="*/ 1 w 179"/>
                <a:gd name="T3" fmla="*/ 3 h 262"/>
                <a:gd name="T4" fmla="*/ 1 w 179"/>
                <a:gd name="T5" fmla="*/ 5 h 262"/>
                <a:gd name="T6" fmla="*/ 2 w 179"/>
                <a:gd name="T7" fmla="*/ 5 h 262"/>
                <a:gd name="T8" fmla="*/ 3 w 179"/>
                <a:gd name="T9" fmla="*/ 4 h 262"/>
                <a:gd name="T10" fmla="*/ 3 w 179"/>
                <a:gd name="T11" fmla="*/ 4 h 262"/>
                <a:gd name="T12" fmla="*/ 4 w 179"/>
                <a:gd name="T13" fmla="*/ 6 h 262"/>
                <a:gd name="T14" fmla="*/ 4 w 179"/>
                <a:gd name="T15" fmla="*/ 5 h 262"/>
                <a:gd name="T16" fmla="*/ 4 w 179"/>
                <a:gd name="T17" fmla="*/ 3 h 262"/>
                <a:gd name="T18" fmla="*/ 3 w 179"/>
                <a:gd name="T19" fmla="*/ 4 h 262"/>
                <a:gd name="T20" fmla="*/ 3 w 179"/>
                <a:gd name="T21" fmla="*/ 3 h 262"/>
                <a:gd name="T22" fmla="*/ 4 w 179"/>
                <a:gd name="T23" fmla="*/ 1 h 262"/>
                <a:gd name="T24" fmla="*/ 2 w 179"/>
                <a:gd name="T25" fmla="*/ 1 h 262"/>
                <a:gd name="T26" fmla="*/ 1 w 179"/>
                <a:gd name="T27" fmla="*/ 0 h 262"/>
                <a:gd name="T28" fmla="*/ 0 w 179"/>
                <a:gd name="T29" fmla="*/ 1 h 262"/>
                <a:gd name="T30" fmla="*/ 1 w 179"/>
                <a:gd name="T31" fmla="*/ 1 h 262"/>
                <a:gd name="T32" fmla="*/ 0 w 179"/>
                <a:gd name="T33" fmla="*/ 2 h 2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9"/>
                <a:gd name="T52" fmla="*/ 0 h 262"/>
                <a:gd name="T53" fmla="*/ 179 w 179"/>
                <a:gd name="T54" fmla="*/ 262 h 2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9" h="262">
                  <a:moveTo>
                    <a:pt x="0" y="78"/>
                  </a:moveTo>
                  <a:lnTo>
                    <a:pt x="23" y="105"/>
                  </a:lnTo>
                  <a:lnTo>
                    <a:pt x="37" y="227"/>
                  </a:lnTo>
                  <a:lnTo>
                    <a:pt x="86" y="220"/>
                  </a:lnTo>
                  <a:lnTo>
                    <a:pt x="109" y="168"/>
                  </a:lnTo>
                  <a:lnTo>
                    <a:pt x="144" y="178"/>
                  </a:lnTo>
                  <a:lnTo>
                    <a:pt x="165" y="262"/>
                  </a:lnTo>
                  <a:lnTo>
                    <a:pt x="179" y="214"/>
                  </a:lnTo>
                  <a:lnTo>
                    <a:pt x="162" y="130"/>
                  </a:lnTo>
                  <a:lnTo>
                    <a:pt x="144" y="164"/>
                  </a:lnTo>
                  <a:lnTo>
                    <a:pt x="119" y="120"/>
                  </a:lnTo>
                  <a:lnTo>
                    <a:pt x="164" y="67"/>
                  </a:lnTo>
                  <a:lnTo>
                    <a:pt x="79" y="59"/>
                  </a:lnTo>
                  <a:lnTo>
                    <a:pt x="21" y="0"/>
                  </a:lnTo>
                  <a:lnTo>
                    <a:pt x="6" y="32"/>
                  </a:lnTo>
                  <a:lnTo>
                    <a:pt x="24" y="59"/>
                  </a:lnTo>
                  <a:lnTo>
                    <a:pt x="0" y="7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1" name="Freeform 327">
              <a:extLst>
                <a:ext uri="{FF2B5EF4-FFF2-40B4-BE49-F238E27FC236}">
                  <a16:creationId xmlns:a16="http://schemas.microsoft.com/office/drawing/2014/main" id="{FDD5B26D-46DD-4E64-ACBA-7C18EB297185}"/>
                </a:ext>
              </a:extLst>
            </p:cNvPr>
            <p:cNvSpPr>
              <a:spLocks/>
            </p:cNvSpPr>
            <p:nvPr/>
          </p:nvSpPr>
          <p:spPr bwMode="auto">
            <a:xfrm>
              <a:off x="1312920" y="2836329"/>
              <a:ext cx="60650" cy="46144"/>
            </a:xfrm>
            <a:custGeom>
              <a:avLst/>
              <a:gdLst>
                <a:gd name="T0" fmla="*/ 0 w 125"/>
                <a:gd name="T1" fmla="*/ 1 h 104"/>
                <a:gd name="T2" fmla="*/ 1 w 125"/>
                <a:gd name="T3" fmla="*/ 0 h 104"/>
                <a:gd name="T4" fmla="*/ 2 w 125"/>
                <a:gd name="T5" fmla="*/ 0 h 104"/>
                <a:gd name="T6" fmla="*/ 3 w 125"/>
                <a:gd name="T7" fmla="*/ 1 h 104"/>
                <a:gd name="T8" fmla="*/ 3 w 125"/>
                <a:gd name="T9" fmla="*/ 2 h 104"/>
                <a:gd name="T10" fmla="*/ 3 w 125"/>
                <a:gd name="T11" fmla="*/ 2 h 104"/>
                <a:gd name="T12" fmla="*/ 0 w 125"/>
                <a:gd name="T13" fmla="*/ 1 h 104"/>
                <a:gd name="T14" fmla="*/ 0 60000 65536"/>
                <a:gd name="T15" fmla="*/ 0 60000 65536"/>
                <a:gd name="T16" fmla="*/ 0 60000 65536"/>
                <a:gd name="T17" fmla="*/ 0 60000 65536"/>
                <a:gd name="T18" fmla="*/ 0 60000 65536"/>
                <a:gd name="T19" fmla="*/ 0 60000 65536"/>
                <a:gd name="T20" fmla="*/ 0 60000 65536"/>
                <a:gd name="T21" fmla="*/ 0 w 125"/>
                <a:gd name="T22" fmla="*/ 0 h 104"/>
                <a:gd name="T23" fmla="*/ 125 w 125"/>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04">
                  <a:moveTo>
                    <a:pt x="0" y="20"/>
                  </a:moveTo>
                  <a:lnTo>
                    <a:pt x="27" y="5"/>
                  </a:lnTo>
                  <a:lnTo>
                    <a:pt x="84" y="0"/>
                  </a:lnTo>
                  <a:lnTo>
                    <a:pt x="122" y="42"/>
                  </a:lnTo>
                  <a:lnTo>
                    <a:pt x="125" y="74"/>
                  </a:lnTo>
                  <a:lnTo>
                    <a:pt x="112" y="104"/>
                  </a:lnTo>
                  <a:lnTo>
                    <a:pt x="0" y="2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2" name="Freeform 328">
              <a:extLst>
                <a:ext uri="{FF2B5EF4-FFF2-40B4-BE49-F238E27FC236}">
                  <a16:creationId xmlns:a16="http://schemas.microsoft.com/office/drawing/2014/main" id="{323CE2BC-5CB4-4715-9C5B-2BC6F76DED29}"/>
                </a:ext>
              </a:extLst>
            </p:cNvPr>
            <p:cNvSpPr>
              <a:spLocks/>
            </p:cNvSpPr>
            <p:nvPr/>
          </p:nvSpPr>
          <p:spPr bwMode="auto">
            <a:xfrm>
              <a:off x="2889821" y="3383695"/>
              <a:ext cx="60650" cy="35006"/>
            </a:xfrm>
            <a:custGeom>
              <a:avLst/>
              <a:gdLst>
                <a:gd name="T0" fmla="*/ 0 w 121"/>
                <a:gd name="T1" fmla="*/ 1 h 75"/>
                <a:gd name="T2" fmla="*/ 0 w 121"/>
                <a:gd name="T3" fmla="*/ 2 h 75"/>
                <a:gd name="T4" fmla="*/ 3 w 121"/>
                <a:gd name="T5" fmla="*/ 1 h 75"/>
                <a:gd name="T6" fmla="*/ 3 w 121"/>
                <a:gd name="T7" fmla="*/ 1 h 75"/>
                <a:gd name="T8" fmla="*/ 1 w 121"/>
                <a:gd name="T9" fmla="*/ 0 h 75"/>
                <a:gd name="T10" fmla="*/ 0 w 121"/>
                <a:gd name="T11" fmla="*/ 1 h 75"/>
                <a:gd name="T12" fmla="*/ 0 60000 65536"/>
                <a:gd name="T13" fmla="*/ 0 60000 65536"/>
                <a:gd name="T14" fmla="*/ 0 60000 65536"/>
                <a:gd name="T15" fmla="*/ 0 60000 65536"/>
                <a:gd name="T16" fmla="*/ 0 60000 65536"/>
                <a:gd name="T17" fmla="*/ 0 60000 65536"/>
                <a:gd name="T18" fmla="*/ 0 w 121"/>
                <a:gd name="T19" fmla="*/ 0 h 75"/>
                <a:gd name="T20" fmla="*/ 121 w 121"/>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121" h="75">
                  <a:moveTo>
                    <a:pt x="0" y="46"/>
                  </a:moveTo>
                  <a:lnTo>
                    <a:pt x="16" y="75"/>
                  </a:lnTo>
                  <a:lnTo>
                    <a:pt x="121" y="63"/>
                  </a:lnTo>
                  <a:lnTo>
                    <a:pt x="112" y="22"/>
                  </a:lnTo>
                  <a:lnTo>
                    <a:pt x="40" y="0"/>
                  </a:lnTo>
                  <a:lnTo>
                    <a:pt x="0" y="4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3" name="Freeform 329">
              <a:extLst>
                <a:ext uri="{FF2B5EF4-FFF2-40B4-BE49-F238E27FC236}">
                  <a16:creationId xmlns:a16="http://schemas.microsoft.com/office/drawing/2014/main" id="{672ADA8C-B3FA-4B9F-8F49-EBE982F4C549}"/>
                </a:ext>
              </a:extLst>
            </p:cNvPr>
            <p:cNvSpPr>
              <a:spLocks/>
            </p:cNvSpPr>
            <p:nvPr/>
          </p:nvSpPr>
          <p:spPr bwMode="auto">
            <a:xfrm>
              <a:off x="3353120" y="3862639"/>
              <a:ext cx="21901" cy="20685"/>
            </a:xfrm>
            <a:custGeom>
              <a:avLst/>
              <a:gdLst>
                <a:gd name="T0" fmla="*/ 0 w 47"/>
                <a:gd name="T1" fmla="*/ 1 h 46"/>
                <a:gd name="T2" fmla="*/ 1 w 47"/>
                <a:gd name="T3" fmla="*/ 1 h 46"/>
                <a:gd name="T4" fmla="*/ 1 w 47"/>
                <a:gd name="T5" fmla="*/ 0 h 46"/>
                <a:gd name="T6" fmla="*/ 0 w 47"/>
                <a:gd name="T7" fmla="*/ 1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21"/>
                  </a:moveTo>
                  <a:lnTo>
                    <a:pt x="22" y="46"/>
                  </a:lnTo>
                  <a:lnTo>
                    <a:pt x="47" y="0"/>
                  </a:lnTo>
                  <a:lnTo>
                    <a:pt x="0" y="2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4" name="Freeform 330">
              <a:extLst>
                <a:ext uri="{FF2B5EF4-FFF2-40B4-BE49-F238E27FC236}">
                  <a16:creationId xmlns:a16="http://schemas.microsoft.com/office/drawing/2014/main" id="{948794A6-7B33-4BD6-9EF3-71B9253B14CF}"/>
                </a:ext>
              </a:extLst>
            </p:cNvPr>
            <p:cNvSpPr>
              <a:spLocks/>
            </p:cNvSpPr>
            <p:nvPr/>
          </p:nvSpPr>
          <p:spPr bwMode="auto">
            <a:xfrm>
              <a:off x="1673451" y="3017724"/>
              <a:ext cx="112876" cy="71603"/>
            </a:xfrm>
            <a:custGeom>
              <a:avLst/>
              <a:gdLst>
                <a:gd name="T0" fmla="*/ 0 w 237"/>
                <a:gd name="T1" fmla="*/ 3 h 156"/>
                <a:gd name="T2" fmla="*/ 0 w 237"/>
                <a:gd name="T3" fmla="*/ 0 h 156"/>
                <a:gd name="T4" fmla="*/ 5 w 237"/>
                <a:gd name="T5" fmla="*/ 1 h 156"/>
                <a:gd name="T6" fmla="*/ 5 w 237"/>
                <a:gd name="T7" fmla="*/ 2 h 156"/>
                <a:gd name="T8" fmla="*/ 5 w 237"/>
                <a:gd name="T9" fmla="*/ 3 h 156"/>
                <a:gd name="T10" fmla="*/ 3 w 237"/>
                <a:gd name="T11" fmla="*/ 3 h 156"/>
                <a:gd name="T12" fmla="*/ 3 w 237"/>
                <a:gd name="T13" fmla="*/ 4 h 156"/>
                <a:gd name="T14" fmla="*/ 1 w 237"/>
                <a:gd name="T15" fmla="*/ 4 h 156"/>
                <a:gd name="T16" fmla="*/ 0 w 237"/>
                <a:gd name="T17" fmla="*/ 3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56"/>
                <a:gd name="T29" fmla="*/ 237 w 23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56">
                  <a:moveTo>
                    <a:pt x="0" y="107"/>
                  </a:moveTo>
                  <a:lnTo>
                    <a:pt x="13" y="0"/>
                  </a:lnTo>
                  <a:lnTo>
                    <a:pt x="237" y="24"/>
                  </a:lnTo>
                  <a:lnTo>
                    <a:pt x="197" y="91"/>
                  </a:lnTo>
                  <a:lnTo>
                    <a:pt x="213" y="126"/>
                  </a:lnTo>
                  <a:lnTo>
                    <a:pt x="154" y="130"/>
                  </a:lnTo>
                  <a:lnTo>
                    <a:pt x="119" y="156"/>
                  </a:lnTo>
                  <a:lnTo>
                    <a:pt x="24" y="153"/>
                  </a:lnTo>
                  <a:lnTo>
                    <a:pt x="0" y="10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5" name="Freeform 331">
              <a:extLst>
                <a:ext uri="{FF2B5EF4-FFF2-40B4-BE49-F238E27FC236}">
                  <a16:creationId xmlns:a16="http://schemas.microsoft.com/office/drawing/2014/main" id="{530B4445-056D-48E1-A8ED-78F1AFBFB50D}"/>
                </a:ext>
              </a:extLst>
            </p:cNvPr>
            <p:cNvSpPr>
              <a:spLocks/>
            </p:cNvSpPr>
            <p:nvPr/>
          </p:nvSpPr>
          <p:spPr bwMode="auto">
            <a:xfrm>
              <a:off x="2952156" y="3388468"/>
              <a:ext cx="166788" cy="372336"/>
            </a:xfrm>
            <a:custGeom>
              <a:avLst/>
              <a:gdLst>
                <a:gd name="T0" fmla="*/ 0 w 345"/>
                <a:gd name="T1" fmla="*/ 8 h 822"/>
                <a:gd name="T2" fmla="*/ 0 w 345"/>
                <a:gd name="T3" fmla="*/ 7 h 822"/>
                <a:gd name="T4" fmla="*/ 3 w 345"/>
                <a:gd name="T5" fmla="*/ 2 h 822"/>
                <a:gd name="T6" fmla="*/ 4 w 345"/>
                <a:gd name="T7" fmla="*/ 1 h 822"/>
                <a:gd name="T8" fmla="*/ 5 w 345"/>
                <a:gd name="T9" fmla="*/ 0 h 822"/>
                <a:gd name="T10" fmla="*/ 6 w 345"/>
                <a:gd name="T11" fmla="*/ 1 h 822"/>
                <a:gd name="T12" fmla="*/ 6 w 345"/>
                <a:gd name="T13" fmla="*/ 2 h 822"/>
                <a:gd name="T14" fmla="*/ 5 w 345"/>
                <a:gd name="T15" fmla="*/ 5 h 822"/>
                <a:gd name="T16" fmla="*/ 6 w 345"/>
                <a:gd name="T17" fmla="*/ 4 h 822"/>
                <a:gd name="T18" fmla="*/ 6 w 345"/>
                <a:gd name="T19" fmla="*/ 6 h 822"/>
                <a:gd name="T20" fmla="*/ 8 w 345"/>
                <a:gd name="T21" fmla="*/ 7 h 822"/>
                <a:gd name="T22" fmla="*/ 7 w 345"/>
                <a:gd name="T23" fmla="*/ 8 h 822"/>
                <a:gd name="T24" fmla="*/ 5 w 345"/>
                <a:gd name="T25" fmla="*/ 9 h 822"/>
                <a:gd name="T26" fmla="*/ 5 w 345"/>
                <a:gd name="T27" fmla="*/ 11 h 822"/>
                <a:gd name="T28" fmla="*/ 6 w 345"/>
                <a:gd name="T29" fmla="*/ 13 h 822"/>
                <a:gd name="T30" fmla="*/ 5 w 345"/>
                <a:gd name="T31" fmla="*/ 14 h 822"/>
                <a:gd name="T32" fmla="*/ 7 w 345"/>
                <a:gd name="T33" fmla="*/ 17 h 822"/>
                <a:gd name="T34" fmla="*/ 6 w 345"/>
                <a:gd name="T35" fmla="*/ 19 h 822"/>
                <a:gd name="T36" fmla="*/ 5 w 345"/>
                <a:gd name="T37" fmla="*/ 13 h 822"/>
                <a:gd name="T38" fmla="*/ 4 w 345"/>
                <a:gd name="T39" fmla="*/ 11 h 822"/>
                <a:gd name="T40" fmla="*/ 3 w 345"/>
                <a:gd name="T41" fmla="*/ 13 h 822"/>
                <a:gd name="T42" fmla="*/ 2 w 345"/>
                <a:gd name="T43" fmla="*/ 13 h 822"/>
                <a:gd name="T44" fmla="*/ 2 w 345"/>
                <a:gd name="T45" fmla="*/ 11 h 822"/>
                <a:gd name="T46" fmla="*/ 0 w 345"/>
                <a:gd name="T47" fmla="*/ 8 h 8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
                <a:gd name="T73" fmla="*/ 0 h 822"/>
                <a:gd name="T74" fmla="*/ 345 w 345"/>
                <a:gd name="T75" fmla="*/ 822 h 8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 h="822">
                  <a:moveTo>
                    <a:pt x="0" y="337"/>
                  </a:moveTo>
                  <a:lnTo>
                    <a:pt x="14" y="289"/>
                  </a:lnTo>
                  <a:lnTo>
                    <a:pt x="114" y="76"/>
                  </a:lnTo>
                  <a:lnTo>
                    <a:pt x="181" y="48"/>
                  </a:lnTo>
                  <a:lnTo>
                    <a:pt x="196" y="0"/>
                  </a:lnTo>
                  <a:lnTo>
                    <a:pt x="247" y="27"/>
                  </a:lnTo>
                  <a:lnTo>
                    <a:pt x="247" y="71"/>
                  </a:lnTo>
                  <a:lnTo>
                    <a:pt x="204" y="201"/>
                  </a:lnTo>
                  <a:lnTo>
                    <a:pt x="249" y="190"/>
                  </a:lnTo>
                  <a:lnTo>
                    <a:pt x="273" y="278"/>
                  </a:lnTo>
                  <a:lnTo>
                    <a:pt x="345" y="302"/>
                  </a:lnTo>
                  <a:lnTo>
                    <a:pt x="309" y="345"/>
                  </a:lnTo>
                  <a:lnTo>
                    <a:pt x="226" y="401"/>
                  </a:lnTo>
                  <a:lnTo>
                    <a:pt x="204" y="454"/>
                  </a:lnTo>
                  <a:lnTo>
                    <a:pt x="249" y="552"/>
                  </a:lnTo>
                  <a:lnTo>
                    <a:pt x="233" y="612"/>
                  </a:lnTo>
                  <a:lnTo>
                    <a:pt x="287" y="742"/>
                  </a:lnTo>
                  <a:lnTo>
                    <a:pt x="247" y="822"/>
                  </a:lnTo>
                  <a:lnTo>
                    <a:pt x="207" y="540"/>
                  </a:lnTo>
                  <a:lnTo>
                    <a:pt x="173" y="497"/>
                  </a:lnTo>
                  <a:lnTo>
                    <a:pt x="118" y="571"/>
                  </a:lnTo>
                  <a:lnTo>
                    <a:pt x="78" y="556"/>
                  </a:lnTo>
                  <a:lnTo>
                    <a:pt x="86" y="455"/>
                  </a:lnTo>
                  <a:lnTo>
                    <a:pt x="0" y="33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6" name="Freeform 332">
              <a:extLst>
                <a:ext uri="{FF2B5EF4-FFF2-40B4-BE49-F238E27FC236}">
                  <a16:creationId xmlns:a16="http://schemas.microsoft.com/office/drawing/2014/main" id="{FFCADD78-8435-4B26-8FBB-5192B29DF756}"/>
                </a:ext>
              </a:extLst>
            </p:cNvPr>
            <p:cNvSpPr>
              <a:spLocks/>
            </p:cNvSpPr>
            <p:nvPr/>
          </p:nvSpPr>
          <p:spPr bwMode="auto">
            <a:xfrm>
              <a:off x="3142529" y="3668516"/>
              <a:ext cx="90975" cy="85924"/>
            </a:xfrm>
            <a:custGeom>
              <a:avLst/>
              <a:gdLst>
                <a:gd name="T0" fmla="*/ 0 w 190"/>
                <a:gd name="T1" fmla="*/ 1 h 190"/>
                <a:gd name="T2" fmla="*/ 0 w 190"/>
                <a:gd name="T3" fmla="*/ 3 h 190"/>
                <a:gd name="T4" fmla="*/ 1 w 190"/>
                <a:gd name="T5" fmla="*/ 4 h 190"/>
                <a:gd name="T6" fmla="*/ 2 w 190"/>
                <a:gd name="T7" fmla="*/ 4 h 190"/>
                <a:gd name="T8" fmla="*/ 4 w 190"/>
                <a:gd name="T9" fmla="*/ 2 h 190"/>
                <a:gd name="T10" fmla="*/ 4 w 190"/>
                <a:gd name="T11" fmla="*/ 0 h 190"/>
                <a:gd name="T12" fmla="*/ 2 w 190"/>
                <a:gd name="T13" fmla="*/ 0 h 190"/>
                <a:gd name="T14" fmla="*/ 1 w 190"/>
                <a:gd name="T15" fmla="*/ 0 h 190"/>
                <a:gd name="T16" fmla="*/ 0 w 190"/>
                <a:gd name="T17" fmla="*/ 1 h 1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190"/>
                <a:gd name="T29" fmla="*/ 190 w 190"/>
                <a:gd name="T30" fmla="*/ 190 h 1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190">
                  <a:moveTo>
                    <a:pt x="0" y="37"/>
                  </a:moveTo>
                  <a:lnTo>
                    <a:pt x="12" y="132"/>
                  </a:lnTo>
                  <a:lnTo>
                    <a:pt x="39" y="182"/>
                  </a:lnTo>
                  <a:lnTo>
                    <a:pt x="73" y="190"/>
                  </a:lnTo>
                  <a:lnTo>
                    <a:pt x="190" y="102"/>
                  </a:lnTo>
                  <a:lnTo>
                    <a:pt x="187" y="0"/>
                  </a:lnTo>
                  <a:lnTo>
                    <a:pt x="101" y="16"/>
                  </a:lnTo>
                  <a:lnTo>
                    <a:pt x="25" y="13"/>
                  </a:lnTo>
                  <a:lnTo>
                    <a:pt x="0" y="3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7" name="Freeform 333">
              <a:extLst>
                <a:ext uri="{FF2B5EF4-FFF2-40B4-BE49-F238E27FC236}">
                  <a16:creationId xmlns:a16="http://schemas.microsoft.com/office/drawing/2014/main" id="{598FFC19-1B98-454E-A199-8C58506196DF}"/>
                </a:ext>
              </a:extLst>
            </p:cNvPr>
            <p:cNvSpPr>
              <a:spLocks/>
            </p:cNvSpPr>
            <p:nvPr/>
          </p:nvSpPr>
          <p:spPr bwMode="auto">
            <a:xfrm>
              <a:off x="2726403" y="3767169"/>
              <a:ext cx="33694" cy="76377"/>
            </a:xfrm>
            <a:custGeom>
              <a:avLst/>
              <a:gdLst>
                <a:gd name="T0" fmla="*/ 0 w 72"/>
                <a:gd name="T1" fmla="*/ 0 h 166"/>
                <a:gd name="T2" fmla="*/ 0 w 72"/>
                <a:gd name="T3" fmla="*/ 4 h 166"/>
                <a:gd name="T4" fmla="*/ 2 w 72"/>
                <a:gd name="T5" fmla="*/ 3 h 166"/>
                <a:gd name="T6" fmla="*/ 1 w 72"/>
                <a:gd name="T7" fmla="*/ 1 h 166"/>
                <a:gd name="T8" fmla="*/ 0 w 72"/>
                <a:gd name="T9" fmla="*/ 0 h 166"/>
                <a:gd name="T10" fmla="*/ 0 60000 65536"/>
                <a:gd name="T11" fmla="*/ 0 60000 65536"/>
                <a:gd name="T12" fmla="*/ 0 60000 65536"/>
                <a:gd name="T13" fmla="*/ 0 60000 65536"/>
                <a:gd name="T14" fmla="*/ 0 60000 65536"/>
                <a:gd name="T15" fmla="*/ 0 w 72"/>
                <a:gd name="T16" fmla="*/ 0 h 166"/>
                <a:gd name="T17" fmla="*/ 72 w 72"/>
                <a:gd name="T18" fmla="*/ 166 h 166"/>
              </a:gdLst>
              <a:ahLst/>
              <a:cxnLst>
                <a:cxn ang="T10">
                  <a:pos x="T0" y="T1"/>
                </a:cxn>
                <a:cxn ang="T11">
                  <a:pos x="T2" y="T3"/>
                </a:cxn>
                <a:cxn ang="T12">
                  <a:pos x="T4" y="T5"/>
                </a:cxn>
                <a:cxn ang="T13">
                  <a:pos x="T6" y="T7"/>
                </a:cxn>
                <a:cxn ang="T14">
                  <a:pos x="T8" y="T9"/>
                </a:cxn>
              </a:cxnLst>
              <a:rect l="T15" t="T16" r="T17" b="T18"/>
              <a:pathLst>
                <a:path w="72" h="166">
                  <a:moveTo>
                    <a:pt x="0" y="0"/>
                  </a:moveTo>
                  <a:lnTo>
                    <a:pt x="13" y="166"/>
                  </a:lnTo>
                  <a:lnTo>
                    <a:pt x="72" y="138"/>
                  </a:lnTo>
                  <a:lnTo>
                    <a:pt x="45" y="40"/>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8" name="Freeform 334">
              <a:extLst>
                <a:ext uri="{FF2B5EF4-FFF2-40B4-BE49-F238E27FC236}">
                  <a16:creationId xmlns:a16="http://schemas.microsoft.com/office/drawing/2014/main" id="{5C9B1376-ADDC-4533-83F9-D25C798DA24C}"/>
                </a:ext>
              </a:extLst>
            </p:cNvPr>
            <p:cNvSpPr>
              <a:spLocks/>
            </p:cNvSpPr>
            <p:nvPr/>
          </p:nvSpPr>
          <p:spPr bwMode="auto">
            <a:xfrm>
              <a:off x="2611842" y="2780638"/>
              <a:ext cx="1123710" cy="773313"/>
            </a:xfrm>
            <a:custGeom>
              <a:avLst/>
              <a:gdLst>
                <a:gd name="T0" fmla="*/ 0 w 2339"/>
                <a:gd name="T1" fmla="*/ 17 h 1707"/>
                <a:gd name="T2" fmla="*/ 6 w 2339"/>
                <a:gd name="T3" fmla="*/ 15 h 1707"/>
                <a:gd name="T4" fmla="*/ 5 w 2339"/>
                <a:gd name="T5" fmla="*/ 11 h 1707"/>
                <a:gd name="T6" fmla="*/ 8 w 2339"/>
                <a:gd name="T7" fmla="*/ 8 h 1707"/>
                <a:gd name="T8" fmla="*/ 11 w 2339"/>
                <a:gd name="T9" fmla="*/ 7 h 1707"/>
                <a:gd name="T10" fmla="*/ 13 w 2339"/>
                <a:gd name="T11" fmla="*/ 7 h 1707"/>
                <a:gd name="T12" fmla="*/ 15 w 2339"/>
                <a:gd name="T13" fmla="*/ 11 h 1707"/>
                <a:gd name="T14" fmla="*/ 21 w 2339"/>
                <a:gd name="T15" fmla="*/ 14 h 1707"/>
                <a:gd name="T16" fmla="*/ 28 w 2339"/>
                <a:gd name="T17" fmla="*/ 15 h 1707"/>
                <a:gd name="T18" fmla="*/ 34 w 2339"/>
                <a:gd name="T19" fmla="*/ 13 h 1707"/>
                <a:gd name="T20" fmla="*/ 35 w 2339"/>
                <a:gd name="T21" fmla="*/ 11 h 1707"/>
                <a:gd name="T22" fmla="*/ 40 w 2339"/>
                <a:gd name="T23" fmla="*/ 9 h 1707"/>
                <a:gd name="T24" fmla="*/ 37 w 2339"/>
                <a:gd name="T25" fmla="*/ 8 h 1707"/>
                <a:gd name="T26" fmla="*/ 38 w 2339"/>
                <a:gd name="T27" fmla="*/ 5 h 1707"/>
                <a:gd name="T28" fmla="*/ 40 w 2339"/>
                <a:gd name="T29" fmla="*/ 5 h 1707"/>
                <a:gd name="T30" fmla="*/ 41 w 2339"/>
                <a:gd name="T31" fmla="*/ 1 h 1707"/>
                <a:gd name="T32" fmla="*/ 46 w 2339"/>
                <a:gd name="T33" fmla="*/ 1 h 1707"/>
                <a:gd name="T34" fmla="*/ 50 w 2339"/>
                <a:gd name="T35" fmla="*/ 6 h 1707"/>
                <a:gd name="T36" fmla="*/ 54 w 2339"/>
                <a:gd name="T37" fmla="*/ 7 h 1707"/>
                <a:gd name="T38" fmla="*/ 51 w 2339"/>
                <a:gd name="T39" fmla="*/ 12 h 1707"/>
                <a:gd name="T40" fmla="*/ 50 w 2339"/>
                <a:gd name="T41" fmla="*/ 14 h 1707"/>
                <a:gd name="T42" fmla="*/ 48 w 2339"/>
                <a:gd name="T43" fmla="*/ 15 h 1707"/>
                <a:gd name="T44" fmla="*/ 47 w 2339"/>
                <a:gd name="T45" fmla="*/ 15 h 1707"/>
                <a:gd name="T46" fmla="*/ 42 w 2339"/>
                <a:gd name="T47" fmla="*/ 19 h 1707"/>
                <a:gd name="T48" fmla="*/ 42 w 2339"/>
                <a:gd name="T49" fmla="*/ 16 h 1707"/>
                <a:gd name="T50" fmla="*/ 39 w 2339"/>
                <a:gd name="T51" fmla="*/ 19 h 1707"/>
                <a:gd name="T52" fmla="*/ 42 w 2339"/>
                <a:gd name="T53" fmla="*/ 20 h 1707"/>
                <a:gd name="T54" fmla="*/ 41 w 2339"/>
                <a:gd name="T55" fmla="*/ 22 h 1707"/>
                <a:gd name="T56" fmla="*/ 43 w 2339"/>
                <a:gd name="T57" fmla="*/ 27 h 1707"/>
                <a:gd name="T58" fmla="*/ 43 w 2339"/>
                <a:gd name="T59" fmla="*/ 28 h 1707"/>
                <a:gd name="T60" fmla="*/ 43 w 2339"/>
                <a:gd name="T61" fmla="*/ 29 h 1707"/>
                <a:gd name="T62" fmla="*/ 38 w 2339"/>
                <a:gd name="T63" fmla="*/ 36 h 1707"/>
                <a:gd name="T64" fmla="*/ 36 w 2339"/>
                <a:gd name="T65" fmla="*/ 37 h 1707"/>
                <a:gd name="T66" fmla="*/ 35 w 2339"/>
                <a:gd name="T67" fmla="*/ 38 h 1707"/>
                <a:gd name="T68" fmla="*/ 32 w 2339"/>
                <a:gd name="T69" fmla="*/ 39 h 1707"/>
                <a:gd name="T70" fmla="*/ 30 w 2339"/>
                <a:gd name="T71" fmla="*/ 38 h 1707"/>
                <a:gd name="T72" fmla="*/ 25 w 2339"/>
                <a:gd name="T73" fmla="*/ 37 h 1707"/>
                <a:gd name="T74" fmla="*/ 25 w 2339"/>
                <a:gd name="T75" fmla="*/ 38 h 1707"/>
                <a:gd name="T76" fmla="*/ 23 w 2339"/>
                <a:gd name="T77" fmla="*/ 37 h 1707"/>
                <a:gd name="T78" fmla="*/ 21 w 2339"/>
                <a:gd name="T79" fmla="*/ 36 h 1707"/>
                <a:gd name="T80" fmla="*/ 22 w 2339"/>
                <a:gd name="T81" fmla="*/ 32 h 1707"/>
                <a:gd name="T82" fmla="*/ 20 w 2339"/>
                <a:gd name="T83" fmla="*/ 30 h 1707"/>
                <a:gd name="T84" fmla="*/ 16 w 2339"/>
                <a:gd name="T85" fmla="*/ 31 h 1707"/>
                <a:gd name="T86" fmla="*/ 13 w 2339"/>
                <a:gd name="T87" fmla="*/ 32 h 1707"/>
                <a:gd name="T88" fmla="*/ 13 w 2339"/>
                <a:gd name="T89" fmla="*/ 31 h 1707"/>
                <a:gd name="T90" fmla="*/ 9 w 2339"/>
                <a:gd name="T91" fmla="*/ 30 h 1707"/>
                <a:gd name="T92" fmla="*/ 5 w 2339"/>
                <a:gd name="T93" fmla="*/ 28 h 1707"/>
                <a:gd name="T94" fmla="*/ 5 w 2339"/>
                <a:gd name="T95" fmla="*/ 26 h 1707"/>
                <a:gd name="T96" fmla="*/ 6 w 2339"/>
                <a:gd name="T97" fmla="*/ 23 h 1707"/>
                <a:gd name="T98" fmla="*/ 3 w 2339"/>
                <a:gd name="T99" fmla="*/ 23 h 1707"/>
                <a:gd name="T100" fmla="*/ 1 w 2339"/>
                <a:gd name="T101" fmla="*/ 20 h 1707"/>
                <a:gd name="T102" fmla="*/ 0 w 2339"/>
                <a:gd name="T103" fmla="*/ 19 h 17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39"/>
                <a:gd name="T157" fmla="*/ 0 h 1707"/>
                <a:gd name="T158" fmla="*/ 2339 w 2339"/>
                <a:gd name="T159" fmla="*/ 1707 h 17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39" h="1707">
                  <a:moveTo>
                    <a:pt x="0" y="812"/>
                  </a:moveTo>
                  <a:lnTo>
                    <a:pt x="15" y="747"/>
                  </a:lnTo>
                  <a:lnTo>
                    <a:pt x="98" y="730"/>
                  </a:lnTo>
                  <a:lnTo>
                    <a:pt x="245" y="642"/>
                  </a:lnTo>
                  <a:lnTo>
                    <a:pt x="267" y="572"/>
                  </a:lnTo>
                  <a:lnTo>
                    <a:pt x="238" y="491"/>
                  </a:lnTo>
                  <a:lnTo>
                    <a:pt x="331" y="469"/>
                  </a:lnTo>
                  <a:lnTo>
                    <a:pt x="357" y="362"/>
                  </a:lnTo>
                  <a:lnTo>
                    <a:pt x="454" y="368"/>
                  </a:lnTo>
                  <a:lnTo>
                    <a:pt x="465" y="299"/>
                  </a:lnTo>
                  <a:lnTo>
                    <a:pt x="539" y="264"/>
                  </a:lnTo>
                  <a:lnTo>
                    <a:pt x="578" y="322"/>
                  </a:lnTo>
                  <a:lnTo>
                    <a:pt x="633" y="345"/>
                  </a:lnTo>
                  <a:lnTo>
                    <a:pt x="652" y="469"/>
                  </a:lnTo>
                  <a:lnTo>
                    <a:pt x="821" y="519"/>
                  </a:lnTo>
                  <a:lnTo>
                    <a:pt x="892" y="606"/>
                  </a:lnTo>
                  <a:lnTo>
                    <a:pt x="1033" y="602"/>
                  </a:lnTo>
                  <a:lnTo>
                    <a:pt x="1190" y="667"/>
                  </a:lnTo>
                  <a:lnTo>
                    <a:pt x="1395" y="606"/>
                  </a:lnTo>
                  <a:lnTo>
                    <a:pt x="1459" y="557"/>
                  </a:lnTo>
                  <a:lnTo>
                    <a:pt x="1459" y="488"/>
                  </a:lnTo>
                  <a:lnTo>
                    <a:pt x="1518" y="496"/>
                  </a:lnTo>
                  <a:lnTo>
                    <a:pt x="1649" y="398"/>
                  </a:lnTo>
                  <a:lnTo>
                    <a:pt x="1748" y="392"/>
                  </a:lnTo>
                  <a:lnTo>
                    <a:pt x="1701" y="318"/>
                  </a:lnTo>
                  <a:lnTo>
                    <a:pt x="1604" y="337"/>
                  </a:lnTo>
                  <a:lnTo>
                    <a:pt x="1603" y="254"/>
                  </a:lnTo>
                  <a:lnTo>
                    <a:pt x="1627" y="207"/>
                  </a:lnTo>
                  <a:lnTo>
                    <a:pt x="1684" y="234"/>
                  </a:lnTo>
                  <a:lnTo>
                    <a:pt x="1738" y="204"/>
                  </a:lnTo>
                  <a:lnTo>
                    <a:pt x="1795" y="92"/>
                  </a:lnTo>
                  <a:lnTo>
                    <a:pt x="1770" y="51"/>
                  </a:lnTo>
                  <a:lnTo>
                    <a:pt x="1908" y="0"/>
                  </a:lnTo>
                  <a:lnTo>
                    <a:pt x="1986" y="35"/>
                  </a:lnTo>
                  <a:lnTo>
                    <a:pt x="2056" y="224"/>
                  </a:lnTo>
                  <a:lnTo>
                    <a:pt x="2173" y="266"/>
                  </a:lnTo>
                  <a:lnTo>
                    <a:pt x="2193" y="335"/>
                  </a:lnTo>
                  <a:lnTo>
                    <a:pt x="2339" y="291"/>
                  </a:lnTo>
                  <a:lnTo>
                    <a:pt x="2270" y="475"/>
                  </a:lnTo>
                  <a:lnTo>
                    <a:pt x="2185" y="503"/>
                  </a:lnTo>
                  <a:lnTo>
                    <a:pt x="2198" y="572"/>
                  </a:lnTo>
                  <a:lnTo>
                    <a:pt x="2173" y="615"/>
                  </a:lnTo>
                  <a:lnTo>
                    <a:pt x="2159" y="602"/>
                  </a:lnTo>
                  <a:lnTo>
                    <a:pt x="2083" y="652"/>
                  </a:lnTo>
                  <a:lnTo>
                    <a:pt x="2083" y="679"/>
                  </a:lnTo>
                  <a:lnTo>
                    <a:pt x="2030" y="670"/>
                  </a:lnTo>
                  <a:lnTo>
                    <a:pt x="1936" y="753"/>
                  </a:lnTo>
                  <a:lnTo>
                    <a:pt x="1819" y="820"/>
                  </a:lnTo>
                  <a:lnTo>
                    <a:pt x="1857" y="730"/>
                  </a:lnTo>
                  <a:lnTo>
                    <a:pt x="1838" y="701"/>
                  </a:lnTo>
                  <a:lnTo>
                    <a:pt x="1684" y="801"/>
                  </a:lnTo>
                  <a:lnTo>
                    <a:pt x="1681" y="829"/>
                  </a:lnTo>
                  <a:lnTo>
                    <a:pt x="1732" y="894"/>
                  </a:lnTo>
                  <a:lnTo>
                    <a:pt x="1800" y="866"/>
                  </a:lnTo>
                  <a:lnTo>
                    <a:pt x="1869" y="890"/>
                  </a:lnTo>
                  <a:lnTo>
                    <a:pt x="1777" y="941"/>
                  </a:lnTo>
                  <a:lnTo>
                    <a:pt x="1739" y="1013"/>
                  </a:lnTo>
                  <a:lnTo>
                    <a:pt x="1841" y="1167"/>
                  </a:lnTo>
                  <a:lnTo>
                    <a:pt x="1773" y="1154"/>
                  </a:lnTo>
                  <a:lnTo>
                    <a:pt x="1841" y="1208"/>
                  </a:lnTo>
                  <a:lnTo>
                    <a:pt x="1776" y="1240"/>
                  </a:lnTo>
                  <a:lnTo>
                    <a:pt x="1846" y="1255"/>
                  </a:lnTo>
                  <a:lnTo>
                    <a:pt x="1716" y="1504"/>
                  </a:lnTo>
                  <a:lnTo>
                    <a:pt x="1630" y="1579"/>
                  </a:lnTo>
                  <a:lnTo>
                    <a:pt x="1546" y="1602"/>
                  </a:lnTo>
                  <a:lnTo>
                    <a:pt x="1540" y="1603"/>
                  </a:lnTo>
                  <a:lnTo>
                    <a:pt x="1518" y="1589"/>
                  </a:lnTo>
                  <a:lnTo>
                    <a:pt x="1498" y="1629"/>
                  </a:lnTo>
                  <a:lnTo>
                    <a:pt x="1399" y="1654"/>
                  </a:lnTo>
                  <a:lnTo>
                    <a:pt x="1390" y="1707"/>
                  </a:lnTo>
                  <a:lnTo>
                    <a:pt x="1373" y="1643"/>
                  </a:lnTo>
                  <a:lnTo>
                    <a:pt x="1306" y="1648"/>
                  </a:lnTo>
                  <a:lnTo>
                    <a:pt x="1204" y="1572"/>
                  </a:lnTo>
                  <a:lnTo>
                    <a:pt x="1089" y="1606"/>
                  </a:lnTo>
                  <a:lnTo>
                    <a:pt x="1066" y="1607"/>
                  </a:lnTo>
                  <a:lnTo>
                    <a:pt x="1068" y="1654"/>
                  </a:lnTo>
                  <a:lnTo>
                    <a:pt x="1052" y="1642"/>
                  </a:lnTo>
                  <a:lnTo>
                    <a:pt x="980" y="1618"/>
                  </a:lnTo>
                  <a:lnTo>
                    <a:pt x="956" y="1530"/>
                  </a:lnTo>
                  <a:lnTo>
                    <a:pt x="911" y="1541"/>
                  </a:lnTo>
                  <a:lnTo>
                    <a:pt x="954" y="1411"/>
                  </a:lnTo>
                  <a:lnTo>
                    <a:pt x="954" y="1367"/>
                  </a:lnTo>
                  <a:lnTo>
                    <a:pt x="903" y="1340"/>
                  </a:lnTo>
                  <a:lnTo>
                    <a:pt x="864" y="1322"/>
                  </a:lnTo>
                  <a:lnTo>
                    <a:pt x="852" y="1273"/>
                  </a:lnTo>
                  <a:lnTo>
                    <a:pt x="691" y="1354"/>
                  </a:lnTo>
                  <a:lnTo>
                    <a:pt x="619" y="1332"/>
                  </a:lnTo>
                  <a:lnTo>
                    <a:pt x="579" y="1378"/>
                  </a:lnTo>
                  <a:lnTo>
                    <a:pt x="574" y="1345"/>
                  </a:lnTo>
                  <a:lnTo>
                    <a:pt x="549" y="1353"/>
                  </a:lnTo>
                  <a:lnTo>
                    <a:pt x="467" y="1353"/>
                  </a:lnTo>
                  <a:lnTo>
                    <a:pt x="402" y="1282"/>
                  </a:lnTo>
                  <a:lnTo>
                    <a:pt x="283" y="1236"/>
                  </a:lnTo>
                  <a:lnTo>
                    <a:pt x="201" y="1205"/>
                  </a:lnTo>
                  <a:lnTo>
                    <a:pt x="184" y="1128"/>
                  </a:lnTo>
                  <a:lnTo>
                    <a:pt x="223" y="1119"/>
                  </a:lnTo>
                  <a:lnTo>
                    <a:pt x="199" y="1056"/>
                  </a:lnTo>
                  <a:lnTo>
                    <a:pt x="252" y="983"/>
                  </a:lnTo>
                  <a:lnTo>
                    <a:pt x="212" y="958"/>
                  </a:lnTo>
                  <a:lnTo>
                    <a:pt x="150" y="985"/>
                  </a:lnTo>
                  <a:lnTo>
                    <a:pt x="38" y="901"/>
                  </a:lnTo>
                  <a:lnTo>
                    <a:pt x="42" y="890"/>
                  </a:lnTo>
                  <a:lnTo>
                    <a:pt x="42" y="830"/>
                  </a:lnTo>
                  <a:lnTo>
                    <a:pt x="0" y="81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19" name="Freeform 335">
              <a:extLst>
                <a:ext uri="{FF2B5EF4-FFF2-40B4-BE49-F238E27FC236}">
                  <a16:creationId xmlns:a16="http://schemas.microsoft.com/office/drawing/2014/main" id="{4DCBB432-8585-42B6-BEE0-68534CE5DFA2}"/>
                </a:ext>
              </a:extLst>
            </p:cNvPr>
            <p:cNvSpPr>
              <a:spLocks/>
            </p:cNvSpPr>
            <p:nvPr/>
          </p:nvSpPr>
          <p:spPr bwMode="auto">
            <a:xfrm>
              <a:off x="3257091" y="3560315"/>
              <a:ext cx="40433" cy="35006"/>
            </a:xfrm>
            <a:custGeom>
              <a:avLst/>
              <a:gdLst>
                <a:gd name="T0" fmla="*/ 0 w 84"/>
                <a:gd name="T1" fmla="*/ 1 h 80"/>
                <a:gd name="T2" fmla="*/ 1 w 84"/>
                <a:gd name="T3" fmla="*/ 0 h 80"/>
                <a:gd name="T4" fmla="*/ 2 w 84"/>
                <a:gd name="T5" fmla="*/ 0 h 80"/>
                <a:gd name="T6" fmla="*/ 1 w 84"/>
                <a:gd name="T7" fmla="*/ 2 h 80"/>
                <a:gd name="T8" fmla="*/ 0 w 84"/>
                <a:gd name="T9" fmla="*/ 1 h 80"/>
                <a:gd name="T10" fmla="*/ 0 60000 65536"/>
                <a:gd name="T11" fmla="*/ 0 60000 65536"/>
                <a:gd name="T12" fmla="*/ 0 60000 65536"/>
                <a:gd name="T13" fmla="*/ 0 60000 65536"/>
                <a:gd name="T14" fmla="*/ 0 60000 65536"/>
                <a:gd name="T15" fmla="*/ 0 w 84"/>
                <a:gd name="T16" fmla="*/ 0 h 80"/>
                <a:gd name="T17" fmla="*/ 84 w 84"/>
                <a:gd name="T18" fmla="*/ 80 h 80"/>
              </a:gdLst>
              <a:ahLst/>
              <a:cxnLst>
                <a:cxn ang="T10">
                  <a:pos x="T0" y="T1"/>
                </a:cxn>
                <a:cxn ang="T11">
                  <a:pos x="T2" y="T3"/>
                </a:cxn>
                <a:cxn ang="T12">
                  <a:pos x="T4" y="T5"/>
                </a:cxn>
                <a:cxn ang="T13">
                  <a:pos x="T6" y="T7"/>
                </a:cxn>
                <a:cxn ang="T14">
                  <a:pos x="T8" y="T9"/>
                </a:cxn>
              </a:cxnLst>
              <a:rect l="T15" t="T16" r="T17" b="T18"/>
              <a:pathLst>
                <a:path w="84" h="80">
                  <a:moveTo>
                    <a:pt x="0" y="65"/>
                  </a:moveTo>
                  <a:lnTo>
                    <a:pt x="27" y="0"/>
                  </a:lnTo>
                  <a:lnTo>
                    <a:pt x="84" y="15"/>
                  </a:lnTo>
                  <a:lnTo>
                    <a:pt x="38" y="80"/>
                  </a:lnTo>
                  <a:lnTo>
                    <a:pt x="0" y="6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0" name="Freeform 336">
              <a:extLst>
                <a:ext uri="{FF2B5EF4-FFF2-40B4-BE49-F238E27FC236}">
                  <a16:creationId xmlns:a16="http://schemas.microsoft.com/office/drawing/2014/main" id="{D75F6062-1B91-4043-AC1F-28F8BC1A0E63}"/>
                </a:ext>
              </a:extLst>
            </p:cNvPr>
            <p:cNvSpPr>
              <a:spLocks/>
            </p:cNvSpPr>
            <p:nvPr/>
          </p:nvSpPr>
          <p:spPr bwMode="auto">
            <a:xfrm>
              <a:off x="3464312" y="3453706"/>
              <a:ext cx="32010" cy="65238"/>
            </a:xfrm>
            <a:custGeom>
              <a:avLst/>
              <a:gdLst>
                <a:gd name="T0" fmla="*/ 0 w 67"/>
                <a:gd name="T1" fmla="*/ 1 h 144"/>
                <a:gd name="T2" fmla="*/ 1 w 67"/>
                <a:gd name="T3" fmla="*/ 3 h 144"/>
                <a:gd name="T4" fmla="*/ 1 w 67"/>
                <a:gd name="T5" fmla="*/ 0 h 144"/>
                <a:gd name="T6" fmla="*/ 1 w 67"/>
                <a:gd name="T7" fmla="*/ 0 h 144"/>
                <a:gd name="T8" fmla="*/ 0 w 67"/>
                <a:gd name="T9" fmla="*/ 1 h 144"/>
                <a:gd name="T10" fmla="*/ 0 60000 65536"/>
                <a:gd name="T11" fmla="*/ 0 60000 65536"/>
                <a:gd name="T12" fmla="*/ 0 60000 65536"/>
                <a:gd name="T13" fmla="*/ 0 60000 65536"/>
                <a:gd name="T14" fmla="*/ 0 60000 65536"/>
                <a:gd name="T15" fmla="*/ 0 w 67"/>
                <a:gd name="T16" fmla="*/ 0 h 144"/>
                <a:gd name="T17" fmla="*/ 67 w 67"/>
                <a:gd name="T18" fmla="*/ 144 h 144"/>
              </a:gdLst>
              <a:ahLst/>
              <a:cxnLst>
                <a:cxn ang="T10">
                  <a:pos x="T0" y="T1"/>
                </a:cxn>
                <a:cxn ang="T11">
                  <a:pos x="T2" y="T3"/>
                </a:cxn>
                <a:cxn ang="T12">
                  <a:pos x="T4" y="T5"/>
                </a:cxn>
                <a:cxn ang="T13">
                  <a:pos x="T6" y="T7"/>
                </a:cxn>
                <a:cxn ang="T14">
                  <a:pos x="T8" y="T9"/>
                </a:cxn>
              </a:cxnLst>
              <a:rect l="T15" t="T16" r="T17" b="T18"/>
              <a:pathLst>
                <a:path w="67" h="144">
                  <a:moveTo>
                    <a:pt x="0" y="60"/>
                  </a:moveTo>
                  <a:lnTo>
                    <a:pt x="28" y="144"/>
                  </a:lnTo>
                  <a:lnTo>
                    <a:pt x="67" y="0"/>
                  </a:lnTo>
                  <a:lnTo>
                    <a:pt x="33" y="2"/>
                  </a:lnTo>
                  <a:lnTo>
                    <a:pt x="0" y="6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1" name="Freeform 337">
              <a:extLst>
                <a:ext uri="{FF2B5EF4-FFF2-40B4-BE49-F238E27FC236}">
                  <a16:creationId xmlns:a16="http://schemas.microsoft.com/office/drawing/2014/main" id="{34C4DAD5-B7FB-4DE7-AABE-5A685C845E70}"/>
                </a:ext>
              </a:extLst>
            </p:cNvPr>
            <p:cNvSpPr>
              <a:spLocks/>
            </p:cNvSpPr>
            <p:nvPr/>
          </p:nvSpPr>
          <p:spPr bwMode="auto">
            <a:xfrm>
              <a:off x="1478023" y="2844285"/>
              <a:ext cx="195428" cy="85924"/>
            </a:xfrm>
            <a:custGeom>
              <a:avLst/>
              <a:gdLst>
                <a:gd name="T0" fmla="*/ 0 w 403"/>
                <a:gd name="T1" fmla="*/ 1 h 190"/>
                <a:gd name="T2" fmla="*/ 2 w 403"/>
                <a:gd name="T3" fmla="*/ 3 h 190"/>
                <a:gd name="T4" fmla="*/ 4 w 403"/>
                <a:gd name="T5" fmla="*/ 3 h 190"/>
                <a:gd name="T6" fmla="*/ 5 w 403"/>
                <a:gd name="T7" fmla="*/ 4 h 190"/>
                <a:gd name="T8" fmla="*/ 6 w 403"/>
                <a:gd name="T9" fmla="*/ 4 h 190"/>
                <a:gd name="T10" fmla="*/ 8 w 403"/>
                <a:gd name="T11" fmla="*/ 3 h 190"/>
                <a:gd name="T12" fmla="*/ 9 w 403"/>
                <a:gd name="T13" fmla="*/ 4 h 190"/>
                <a:gd name="T14" fmla="*/ 9 w 403"/>
                <a:gd name="T15" fmla="*/ 3 h 190"/>
                <a:gd name="T16" fmla="*/ 7 w 403"/>
                <a:gd name="T17" fmla="*/ 3 h 190"/>
                <a:gd name="T18" fmla="*/ 3 w 403"/>
                <a:gd name="T19" fmla="*/ 0 h 190"/>
                <a:gd name="T20" fmla="*/ 2 w 403"/>
                <a:gd name="T21" fmla="*/ 0 h 190"/>
                <a:gd name="T22" fmla="*/ 0 w 403"/>
                <a:gd name="T23" fmla="*/ 1 h 1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
                <a:gd name="T37" fmla="*/ 0 h 190"/>
                <a:gd name="T38" fmla="*/ 403 w 403"/>
                <a:gd name="T39" fmla="*/ 190 h 1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 h="190">
                  <a:moveTo>
                    <a:pt x="0" y="47"/>
                  </a:moveTo>
                  <a:lnTo>
                    <a:pt x="72" y="135"/>
                  </a:lnTo>
                  <a:lnTo>
                    <a:pt x="184" y="134"/>
                  </a:lnTo>
                  <a:lnTo>
                    <a:pt x="201" y="171"/>
                  </a:lnTo>
                  <a:lnTo>
                    <a:pt x="251" y="190"/>
                  </a:lnTo>
                  <a:lnTo>
                    <a:pt x="340" y="146"/>
                  </a:lnTo>
                  <a:lnTo>
                    <a:pt x="392" y="155"/>
                  </a:lnTo>
                  <a:lnTo>
                    <a:pt x="403" y="117"/>
                  </a:lnTo>
                  <a:lnTo>
                    <a:pt x="306" y="106"/>
                  </a:lnTo>
                  <a:lnTo>
                    <a:pt x="110" y="17"/>
                  </a:lnTo>
                  <a:lnTo>
                    <a:pt x="87" y="0"/>
                  </a:lnTo>
                  <a:lnTo>
                    <a:pt x="0" y="4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2" name="Freeform 338">
              <a:extLst>
                <a:ext uri="{FF2B5EF4-FFF2-40B4-BE49-F238E27FC236}">
                  <a16:creationId xmlns:a16="http://schemas.microsoft.com/office/drawing/2014/main" id="{7C5957CF-1382-405E-AF24-2D234E545E75}"/>
                </a:ext>
              </a:extLst>
            </p:cNvPr>
            <p:cNvSpPr>
              <a:spLocks/>
            </p:cNvSpPr>
            <p:nvPr/>
          </p:nvSpPr>
          <p:spPr bwMode="auto">
            <a:xfrm>
              <a:off x="1410634" y="2662891"/>
              <a:ext cx="48857" cy="79559"/>
            </a:xfrm>
            <a:custGeom>
              <a:avLst/>
              <a:gdLst>
                <a:gd name="T0" fmla="*/ 0 w 100"/>
                <a:gd name="T1" fmla="*/ 3 h 175"/>
                <a:gd name="T2" fmla="*/ 0 w 100"/>
                <a:gd name="T3" fmla="*/ 1 h 175"/>
                <a:gd name="T4" fmla="*/ 2 w 100"/>
                <a:gd name="T5" fmla="*/ 0 h 175"/>
                <a:gd name="T6" fmla="*/ 2 w 100"/>
                <a:gd name="T7" fmla="*/ 2 h 175"/>
                <a:gd name="T8" fmla="*/ 2 w 100"/>
                <a:gd name="T9" fmla="*/ 2 h 175"/>
                <a:gd name="T10" fmla="*/ 1 w 100"/>
                <a:gd name="T11" fmla="*/ 3 h 175"/>
                <a:gd name="T12" fmla="*/ 1 w 100"/>
                <a:gd name="T13" fmla="*/ 4 h 175"/>
                <a:gd name="T14" fmla="*/ 0 w 100"/>
                <a:gd name="T15" fmla="*/ 4 h 175"/>
                <a:gd name="T16" fmla="*/ 0 w 100"/>
                <a:gd name="T17" fmla="*/ 3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
                <a:gd name="T28" fmla="*/ 0 h 175"/>
                <a:gd name="T29" fmla="*/ 100 w 100"/>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 h="175">
                  <a:moveTo>
                    <a:pt x="0" y="133"/>
                  </a:moveTo>
                  <a:lnTo>
                    <a:pt x="6" y="47"/>
                  </a:lnTo>
                  <a:lnTo>
                    <a:pt x="87" y="0"/>
                  </a:lnTo>
                  <a:lnTo>
                    <a:pt x="72" y="69"/>
                  </a:lnTo>
                  <a:lnTo>
                    <a:pt x="100" y="89"/>
                  </a:lnTo>
                  <a:lnTo>
                    <a:pt x="48" y="127"/>
                  </a:lnTo>
                  <a:lnTo>
                    <a:pt x="46" y="175"/>
                  </a:lnTo>
                  <a:lnTo>
                    <a:pt x="16" y="175"/>
                  </a:lnTo>
                  <a:lnTo>
                    <a:pt x="0" y="13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3" name="Freeform 339">
              <a:extLst>
                <a:ext uri="{FF2B5EF4-FFF2-40B4-BE49-F238E27FC236}">
                  <a16:creationId xmlns:a16="http://schemas.microsoft.com/office/drawing/2014/main" id="{3C3B7DA4-D4A6-4344-A7F9-00C0B3D1079E}"/>
                </a:ext>
              </a:extLst>
            </p:cNvPr>
            <p:cNvSpPr>
              <a:spLocks/>
            </p:cNvSpPr>
            <p:nvPr/>
          </p:nvSpPr>
          <p:spPr bwMode="auto">
            <a:xfrm>
              <a:off x="1442644" y="2723356"/>
              <a:ext cx="16847" cy="9547"/>
            </a:xfrm>
            <a:custGeom>
              <a:avLst/>
              <a:gdLst>
                <a:gd name="T0" fmla="*/ 0 w 36"/>
                <a:gd name="T1" fmla="*/ 1 h 22"/>
                <a:gd name="T2" fmla="*/ 1 w 36"/>
                <a:gd name="T3" fmla="*/ 0 h 22"/>
                <a:gd name="T4" fmla="*/ 1 w 36"/>
                <a:gd name="T5" fmla="*/ 0 h 22"/>
                <a:gd name="T6" fmla="*/ 0 w 36"/>
                <a:gd name="T7" fmla="*/ 1 h 22"/>
                <a:gd name="T8" fmla="*/ 0 60000 65536"/>
                <a:gd name="T9" fmla="*/ 0 60000 65536"/>
                <a:gd name="T10" fmla="*/ 0 60000 65536"/>
                <a:gd name="T11" fmla="*/ 0 60000 65536"/>
                <a:gd name="T12" fmla="*/ 0 w 36"/>
                <a:gd name="T13" fmla="*/ 0 h 22"/>
                <a:gd name="T14" fmla="*/ 36 w 36"/>
                <a:gd name="T15" fmla="*/ 22 h 22"/>
              </a:gdLst>
              <a:ahLst/>
              <a:cxnLst>
                <a:cxn ang="T8">
                  <a:pos x="T0" y="T1"/>
                </a:cxn>
                <a:cxn ang="T9">
                  <a:pos x="T2" y="T3"/>
                </a:cxn>
                <a:cxn ang="T10">
                  <a:pos x="T4" y="T5"/>
                </a:cxn>
                <a:cxn ang="T11">
                  <a:pos x="T6" y="T7"/>
                </a:cxn>
              </a:cxnLst>
              <a:rect l="T12" t="T13" r="T14" b="T15"/>
              <a:pathLst>
                <a:path w="36" h="22">
                  <a:moveTo>
                    <a:pt x="0" y="22"/>
                  </a:moveTo>
                  <a:lnTo>
                    <a:pt x="30" y="0"/>
                  </a:lnTo>
                  <a:lnTo>
                    <a:pt x="36" y="14"/>
                  </a:lnTo>
                  <a:lnTo>
                    <a:pt x="0" y="2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4" name="Freeform 340">
              <a:extLst>
                <a:ext uri="{FF2B5EF4-FFF2-40B4-BE49-F238E27FC236}">
                  <a16:creationId xmlns:a16="http://schemas.microsoft.com/office/drawing/2014/main" id="{3DB7376F-6ACD-46C5-A521-8625AE14BF8A}"/>
                </a:ext>
              </a:extLst>
            </p:cNvPr>
            <p:cNvSpPr>
              <a:spLocks/>
            </p:cNvSpPr>
            <p:nvPr/>
          </p:nvSpPr>
          <p:spPr bwMode="auto">
            <a:xfrm>
              <a:off x="1466230" y="2705853"/>
              <a:ext cx="28640" cy="33415"/>
            </a:xfrm>
            <a:custGeom>
              <a:avLst/>
              <a:gdLst>
                <a:gd name="T0" fmla="*/ 0 w 61"/>
                <a:gd name="T1" fmla="*/ 1 h 74"/>
                <a:gd name="T2" fmla="*/ 1 w 61"/>
                <a:gd name="T3" fmla="*/ 2 h 74"/>
                <a:gd name="T4" fmla="*/ 1 w 61"/>
                <a:gd name="T5" fmla="*/ 1 h 74"/>
                <a:gd name="T6" fmla="*/ 1 w 61"/>
                <a:gd name="T7" fmla="*/ 0 h 74"/>
                <a:gd name="T8" fmla="*/ 0 w 61"/>
                <a:gd name="T9" fmla="*/ 1 h 74"/>
                <a:gd name="T10" fmla="*/ 0 60000 65536"/>
                <a:gd name="T11" fmla="*/ 0 60000 65536"/>
                <a:gd name="T12" fmla="*/ 0 60000 65536"/>
                <a:gd name="T13" fmla="*/ 0 60000 65536"/>
                <a:gd name="T14" fmla="*/ 0 60000 65536"/>
                <a:gd name="T15" fmla="*/ 0 w 61"/>
                <a:gd name="T16" fmla="*/ 0 h 74"/>
                <a:gd name="T17" fmla="*/ 61 w 61"/>
                <a:gd name="T18" fmla="*/ 74 h 74"/>
              </a:gdLst>
              <a:ahLst/>
              <a:cxnLst>
                <a:cxn ang="T10">
                  <a:pos x="T0" y="T1"/>
                </a:cxn>
                <a:cxn ang="T11">
                  <a:pos x="T2" y="T3"/>
                </a:cxn>
                <a:cxn ang="T12">
                  <a:pos x="T4" y="T5"/>
                </a:cxn>
                <a:cxn ang="T13">
                  <a:pos x="T6" y="T7"/>
                </a:cxn>
                <a:cxn ang="T14">
                  <a:pos x="T8" y="T9"/>
                </a:cxn>
              </a:cxnLst>
              <a:rect l="T15" t="T16" r="T17" b="T18"/>
              <a:pathLst>
                <a:path w="61" h="74">
                  <a:moveTo>
                    <a:pt x="0" y="39"/>
                  </a:moveTo>
                  <a:lnTo>
                    <a:pt x="48" y="74"/>
                  </a:lnTo>
                  <a:lnTo>
                    <a:pt x="61" y="38"/>
                  </a:lnTo>
                  <a:lnTo>
                    <a:pt x="52" y="0"/>
                  </a:lnTo>
                  <a:lnTo>
                    <a:pt x="0" y="3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5" name="Freeform 341">
              <a:extLst>
                <a:ext uri="{FF2B5EF4-FFF2-40B4-BE49-F238E27FC236}">
                  <a16:creationId xmlns:a16="http://schemas.microsoft.com/office/drawing/2014/main" id="{CE041786-DA7D-4A36-BFFB-FB717C4E73A5}"/>
                </a:ext>
              </a:extLst>
            </p:cNvPr>
            <p:cNvSpPr>
              <a:spLocks/>
            </p:cNvSpPr>
            <p:nvPr/>
          </p:nvSpPr>
          <p:spPr bwMode="auto">
            <a:xfrm>
              <a:off x="1638071" y="2269870"/>
              <a:ext cx="200482" cy="329374"/>
            </a:xfrm>
            <a:custGeom>
              <a:avLst/>
              <a:gdLst>
                <a:gd name="T0" fmla="*/ 0 w 416"/>
                <a:gd name="T1" fmla="*/ 2 h 726"/>
                <a:gd name="T2" fmla="*/ 1 w 416"/>
                <a:gd name="T3" fmla="*/ 1 h 726"/>
                <a:gd name="T4" fmla="*/ 2 w 416"/>
                <a:gd name="T5" fmla="*/ 2 h 726"/>
                <a:gd name="T6" fmla="*/ 3 w 416"/>
                <a:gd name="T7" fmla="*/ 3 h 726"/>
                <a:gd name="T8" fmla="*/ 5 w 416"/>
                <a:gd name="T9" fmla="*/ 2 h 726"/>
                <a:gd name="T10" fmla="*/ 5 w 416"/>
                <a:gd name="T11" fmla="*/ 0 h 726"/>
                <a:gd name="T12" fmla="*/ 7 w 416"/>
                <a:gd name="T13" fmla="*/ 0 h 726"/>
                <a:gd name="T14" fmla="*/ 8 w 416"/>
                <a:gd name="T15" fmla="*/ 1 h 726"/>
                <a:gd name="T16" fmla="*/ 7 w 416"/>
                <a:gd name="T17" fmla="*/ 2 h 726"/>
                <a:gd name="T18" fmla="*/ 7 w 416"/>
                <a:gd name="T19" fmla="*/ 3 h 726"/>
                <a:gd name="T20" fmla="*/ 9 w 416"/>
                <a:gd name="T21" fmla="*/ 4 h 726"/>
                <a:gd name="T22" fmla="*/ 8 w 416"/>
                <a:gd name="T23" fmla="*/ 5 h 726"/>
                <a:gd name="T24" fmla="*/ 9 w 416"/>
                <a:gd name="T25" fmla="*/ 7 h 726"/>
                <a:gd name="T26" fmla="*/ 8 w 416"/>
                <a:gd name="T27" fmla="*/ 9 h 726"/>
                <a:gd name="T28" fmla="*/ 10 w 416"/>
                <a:gd name="T29" fmla="*/ 13 h 726"/>
                <a:gd name="T30" fmla="*/ 6 w 416"/>
                <a:gd name="T31" fmla="*/ 16 h 726"/>
                <a:gd name="T32" fmla="*/ 2 w 416"/>
                <a:gd name="T33" fmla="*/ 17 h 726"/>
                <a:gd name="T34" fmla="*/ 2 w 416"/>
                <a:gd name="T35" fmla="*/ 16 h 726"/>
                <a:gd name="T36" fmla="*/ 1 w 416"/>
                <a:gd name="T37" fmla="*/ 16 h 726"/>
                <a:gd name="T38" fmla="*/ 1 w 416"/>
                <a:gd name="T39" fmla="*/ 12 h 726"/>
                <a:gd name="T40" fmla="*/ 4 w 416"/>
                <a:gd name="T41" fmla="*/ 9 h 726"/>
                <a:gd name="T42" fmla="*/ 3 w 416"/>
                <a:gd name="T43" fmla="*/ 7 h 726"/>
                <a:gd name="T44" fmla="*/ 3 w 416"/>
                <a:gd name="T45" fmla="*/ 4 h 726"/>
                <a:gd name="T46" fmla="*/ 0 w 416"/>
                <a:gd name="T47" fmla="*/ 2 h 7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6"/>
                <a:gd name="T73" fmla="*/ 0 h 726"/>
                <a:gd name="T74" fmla="*/ 416 w 416"/>
                <a:gd name="T75" fmla="*/ 726 h 7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6" h="726">
                  <a:moveTo>
                    <a:pt x="0" y="76"/>
                  </a:moveTo>
                  <a:lnTo>
                    <a:pt x="27" y="55"/>
                  </a:lnTo>
                  <a:lnTo>
                    <a:pt x="72" y="97"/>
                  </a:lnTo>
                  <a:lnTo>
                    <a:pt x="151" y="105"/>
                  </a:lnTo>
                  <a:lnTo>
                    <a:pt x="196" y="79"/>
                  </a:lnTo>
                  <a:lnTo>
                    <a:pt x="208" y="17"/>
                  </a:lnTo>
                  <a:lnTo>
                    <a:pt x="284" y="0"/>
                  </a:lnTo>
                  <a:lnTo>
                    <a:pt x="324" y="25"/>
                  </a:lnTo>
                  <a:lnTo>
                    <a:pt x="319" y="76"/>
                  </a:lnTo>
                  <a:lnTo>
                    <a:pt x="303" y="126"/>
                  </a:lnTo>
                  <a:lnTo>
                    <a:pt x="362" y="190"/>
                  </a:lnTo>
                  <a:lnTo>
                    <a:pt x="325" y="236"/>
                  </a:lnTo>
                  <a:lnTo>
                    <a:pt x="365" y="316"/>
                  </a:lnTo>
                  <a:lnTo>
                    <a:pt x="353" y="387"/>
                  </a:lnTo>
                  <a:lnTo>
                    <a:pt x="416" y="537"/>
                  </a:lnTo>
                  <a:lnTo>
                    <a:pt x="269" y="680"/>
                  </a:lnTo>
                  <a:lnTo>
                    <a:pt x="94" y="726"/>
                  </a:lnTo>
                  <a:lnTo>
                    <a:pt x="83" y="697"/>
                  </a:lnTo>
                  <a:lnTo>
                    <a:pt x="27" y="674"/>
                  </a:lnTo>
                  <a:lnTo>
                    <a:pt x="20" y="533"/>
                  </a:lnTo>
                  <a:lnTo>
                    <a:pt x="189" y="381"/>
                  </a:lnTo>
                  <a:lnTo>
                    <a:pt x="134" y="306"/>
                  </a:lnTo>
                  <a:lnTo>
                    <a:pt x="112" y="155"/>
                  </a:lnTo>
                  <a:lnTo>
                    <a:pt x="0" y="7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6" name="Freeform 342">
              <a:extLst>
                <a:ext uri="{FF2B5EF4-FFF2-40B4-BE49-F238E27FC236}">
                  <a16:creationId xmlns:a16="http://schemas.microsoft.com/office/drawing/2014/main" id="{637260A8-FC15-4935-BD59-699689458F3E}"/>
                </a:ext>
              </a:extLst>
            </p:cNvPr>
            <p:cNvSpPr>
              <a:spLocks/>
            </p:cNvSpPr>
            <p:nvPr/>
          </p:nvSpPr>
          <p:spPr bwMode="auto">
            <a:xfrm>
              <a:off x="1179827" y="2844285"/>
              <a:ext cx="230807" cy="219583"/>
            </a:xfrm>
            <a:custGeom>
              <a:avLst/>
              <a:gdLst>
                <a:gd name="T0" fmla="*/ 0 w 482"/>
                <a:gd name="T1" fmla="*/ 3 h 484"/>
                <a:gd name="T2" fmla="*/ 0 w 482"/>
                <a:gd name="T3" fmla="*/ 4 h 484"/>
                <a:gd name="T4" fmla="*/ 3 w 482"/>
                <a:gd name="T5" fmla="*/ 5 h 484"/>
                <a:gd name="T6" fmla="*/ 2 w 482"/>
                <a:gd name="T7" fmla="*/ 6 h 484"/>
                <a:gd name="T8" fmla="*/ 3 w 482"/>
                <a:gd name="T9" fmla="*/ 6 h 484"/>
                <a:gd name="T10" fmla="*/ 3 w 482"/>
                <a:gd name="T11" fmla="*/ 8 h 484"/>
                <a:gd name="T12" fmla="*/ 3 w 482"/>
                <a:gd name="T13" fmla="*/ 10 h 484"/>
                <a:gd name="T14" fmla="*/ 5 w 482"/>
                <a:gd name="T15" fmla="*/ 11 h 484"/>
                <a:gd name="T16" fmla="*/ 5 w 482"/>
                <a:gd name="T17" fmla="*/ 11 h 484"/>
                <a:gd name="T18" fmla="*/ 7 w 482"/>
                <a:gd name="T19" fmla="*/ 11 h 484"/>
                <a:gd name="T20" fmla="*/ 7 w 482"/>
                <a:gd name="T21" fmla="*/ 10 h 484"/>
                <a:gd name="T22" fmla="*/ 8 w 482"/>
                <a:gd name="T23" fmla="*/ 10 h 484"/>
                <a:gd name="T24" fmla="*/ 9 w 482"/>
                <a:gd name="T25" fmla="*/ 10 h 484"/>
                <a:gd name="T26" fmla="*/ 11 w 482"/>
                <a:gd name="T27" fmla="*/ 9 h 484"/>
                <a:gd name="T28" fmla="*/ 10 w 482"/>
                <a:gd name="T29" fmla="*/ 8 h 484"/>
                <a:gd name="T30" fmla="*/ 10 w 482"/>
                <a:gd name="T31" fmla="*/ 7 h 484"/>
                <a:gd name="T32" fmla="*/ 9 w 482"/>
                <a:gd name="T33" fmla="*/ 6 h 484"/>
                <a:gd name="T34" fmla="*/ 11 w 482"/>
                <a:gd name="T35" fmla="*/ 5 h 484"/>
                <a:gd name="T36" fmla="*/ 11 w 482"/>
                <a:gd name="T37" fmla="*/ 3 h 484"/>
                <a:gd name="T38" fmla="*/ 9 w 482"/>
                <a:gd name="T39" fmla="*/ 2 h 484"/>
                <a:gd name="T40" fmla="*/ 9 w 482"/>
                <a:gd name="T41" fmla="*/ 2 h 484"/>
                <a:gd name="T42" fmla="*/ 7 w 482"/>
                <a:gd name="T43" fmla="*/ 0 h 484"/>
                <a:gd name="T44" fmla="*/ 6 w 482"/>
                <a:gd name="T45" fmla="*/ 0 h 484"/>
                <a:gd name="T46" fmla="*/ 5 w 482"/>
                <a:gd name="T47" fmla="*/ 2 h 484"/>
                <a:gd name="T48" fmla="*/ 3 w 482"/>
                <a:gd name="T49" fmla="*/ 2 h 484"/>
                <a:gd name="T50" fmla="*/ 3 w 482"/>
                <a:gd name="T51" fmla="*/ 3 h 484"/>
                <a:gd name="T52" fmla="*/ 0 w 482"/>
                <a:gd name="T53" fmla="*/ 3 h 4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2"/>
                <a:gd name="T82" fmla="*/ 0 h 484"/>
                <a:gd name="T83" fmla="*/ 482 w 482"/>
                <a:gd name="T84" fmla="*/ 484 h 4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2" h="484">
                  <a:moveTo>
                    <a:pt x="0" y="147"/>
                  </a:moveTo>
                  <a:lnTo>
                    <a:pt x="15" y="189"/>
                  </a:lnTo>
                  <a:lnTo>
                    <a:pt x="115" y="219"/>
                  </a:lnTo>
                  <a:lnTo>
                    <a:pt x="96" y="242"/>
                  </a:lnTo>
                  <a:lnTo>
                    <a:pt x="135" y="275"/>
                  </a:lnTo>
                  <a:lnTo>
                    <a:pt x="150" y="327"/>
                  </a:lnTo>
                  <a:lnTo>
                    <a:pt x="107" y="430"/>
                  </a:lnTo>
                  <a:lnTo>
                    <a:pt x="228" y="472"/>
                  </a:lnTo>
                  <a:lnTo>
                    <a:pt x="240" y="477"/>
                  </a:lnTo>
                  <a:lnTo>
                    <a:pt x="297" y="484"/>
                  </a:lnTo>
                  <a:lnTo>
                    <a:pt x="297" y="444"/>
                  </a:lnTo>
                  <a:lnTo>
                    <a:pt x="330" y="421"/>
                  </a:lnTo>
                  <a:lnTo>
                    <a:pt x="408" y="448"/>
                  </a:lnTo>
                  <a:lnTo>
                    <a:pt x="456" y="407"/>
                  </a:lnTo>
                  <a:lnTo>
                    <a:pt x="430" y="348"/>
                  </a:lnTo>
                  <a:lnTo>
                    <a:pt x="441" y="293"/>
                  </a:lnTo>
                  <a:lnTo>
                    <a:pt x="402" y="261"/>
                  </a:lnTo>
                  <a:lnTo>
                    <a:pt x="456" y="195"/>
                  </a:lnTo>
                  <a:lnTo>
                    <a:pt x="482" y="123"/>
                  </a:lnTo>
                  <a:lnTo>
                    <a:pt x="410" y="92"/>
                  </a:lnTo>
                  <a:lnTo>
                    <a:pt x="392" y="84"/>
                  </a:lnTo>
                  <a:lnTo>
                    <a:pt x="280" y="0"/>
                  </a:lnTo>
                  <a:lnTo>
                    <a:pt x="244" y="15"/>
                  </a:lnTo>
                  <a:lnTo>
                    <a:pt x="197" y="96"/>
                  </a:lnTo>
                  <a:lnTo>
                    <a:pt x="104" y="81"/>
                  </a:lnTo>
                  <a:lnTo>
                    <a:pt x="122" y="143"/>
                  </a:lnTo>
                  <a:lnTo>
                    <a:pt x="0" y="14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7" name="Freeform 343">
              <a:extLst>
                <a:ext uri="{FF2B5EF4-FFF2-40B4-BE49-F238E27FC236}">
                  <a16:creationId xmlns:a16="http://schemas.microsoft.com/office/drawing/2014/main" id="{F93025AA-86A6-4325-A655-20C6D8212F0C}"/>
                </a:ext>
              </a:extLst>
            </p:cNvPr>
            <p:cNvSpPr>
              <a:spLocks/>
            </p:cNvSpPr>
            <p:nvPr/>
          </p:nvSpPr>
          <p:spPr bwMode="auto">
            <a:xfrm>
              <a:off x="1419057" y="3047956"/>
              <a:ext cx="15163" cy="39779"/>
            </a:xfrm>
            <a:custGeom>
              <a:avLst/>
              <a:gdLst>
                <a:gd name="T0" fmla="*/ 0 w 31"/>
                <a:gd name="T1" fmla="*/ 1 h 89"/>
                <a:gd name="T2" fmla="*/ 1 w 31"/>
                <a:gd name="T3" fmla="*/ 2 h 89"/>
                <a:gd name="T4" fmla="*/ 1 w 31"/>
                <a:gd name="T5" fmla="*/ 0 h 89"/>
                <a:gd name="T6" fmla="*/ 0 w 31"/>
                <a:gd name="T7" fmla="*/ 1 h 89"/>
                <a:gd name="T8" fmla="*/ 0 60000 65536"/>
                <a:gd name="T9" fmla="*/ 0 60000 65536"/>
                <a:gd name="T10" fmla="*/ 0 60000 65536"/>
                <a:gd name="T11" fmla="*/ 0 60000 65536"/>
                <a:gd name="T12" fmla="*/ 0 w 31"/>
                <a:gd name="T13" fmla="*/ 0 h 89"/>
                <a:gd name="T14" fmla="*/ 31 w 31"/>
                <a:gd name="T15" fmla="*/ 89 h 89"/>
              </a:gdLst>
              <a:ahLst/>
              <a:cxnLst>
                <a:cxn ang="T8">
                  <a:pos x="T0" y="T1"/>
                </a:cxn>
                <a:cxn ang="T9">
                  <a:pos x="T2" y="T3"/>
                </a:cxn>
                <a:cxn ang="T10">
                  <a:pos x="T4" y="T5"/>
                </a:cxn>
                <a:cxn ang="T11">
                  <a:pos x="T6" y="T7"/>
                </a:cxn>
              </a:cxnLst>
              <a:rect l="T12" t="T13" r="T14" b="T15"/>
              <a:pathLst>
                <a:path w="31" h="89">
                  <a:moveTo>
                    <a:pt x="0" y="46"/>
                  </a:moveTo>
                  <a:lnTo>
                    <a:pt x="28" y="89"/>
                  </a:lnTo>
                  <a:lnTo>
                    <a:pt x="31" y="0"/>
                  </a:lnTo>
                  <a:lnTo>
                    <a:pt x="0" y="4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8" name="Freeform 344">
              <a:extLst>
                <a:ext uri="{FF2B5EF4-FFF2-40B4-BE49-F238E27FC236}">
                  <a16:creationId xmlns:a16="http://schemas.microsoft.com/office/drawing/2014/main" id="{BCD9FAA3-B8E8-4091-BD43-4B7D6B05D278}"/>
                </a:ext>
              </a:extLst>
            </p:cNvPr>
            <p:cNvSpPr>
              <a:spLocks/>
            </p:cNvSpPr>
            <p:nvPr/>
          </p:nvSpPr>
          <p:spPr bwMode="auto">
            <a:xfrm>
              <a:off x="1370200" y="2742450"/>
              <a:ext cx="161733" cy="194124"/>
            </a:xfrm>
            <a:custGeom>
              <a:avLst/>
              <a:gdLst>
                <a:gd name="T0" fmla="*/ 0 w 335"/>
                <a:gd name="T1" fmla="*/ 4 h 429"/>
                <a:gd name="T2" fmla="*/ 0 w 335"/>
                <a:gd name="T3" fmla="*/ 6 h 429"/>
                <a:gd name="T4" fmla="*/ 0 w 335"/>
                <a:gd name="T5" fmla="*/ 6 h 429"/>
                <a:gd name="T6" fmla="*/ 0 w 335"/>
                <a:gd name="T7" fmla="*/ 7 h 429"/>
                <a:gd name="T8" fmla="*/ 2 w 335"/>
                <a:gd name="T9" fmla="*/ 8 h 429"/>
                <a:gd name="T10" fmla="*/ 1 w 335"/>
                <a:gd name="T11" fmla="*/ 10 h 429"/>
                <a:gd name="T12" fmla="*/ 3 w 335"/>
                <a:gd name="T13" fmla="*/ 10 h 429"/>
                <a:gd name="T14" fmla="*/ 6 w 335"/>
                <a:gd name="T15" fmla="*/ 10 h 429"/>
                <a:gd name="T16" fmla="*/ 7 w 335"/>
                <a:gd name="T17" fmla="*/ 8 h 429"/>
                <a:gd name="T18" fmla="*/ 5 w 335"/>
                <a:gd name="T19" fmla="*/ 6 h 429"/>
                <a:gd name="T20" fmla="*/ 7 w 335"/>
                <a:gd name="T21" fmla="*/ 5 h 429"/>
                <a:gd name="T22" fmla="*/ 8 w 335"/>
                <a:gd name="T23" fmla="*/ 5 h 429"/>
                <a:gd name="T24" fmla="*/ 7 w 335"/>
                <a:gd name="T25" fmla="*/ 1 h 429"/>
                <a:gd name="T26" fmla="*/ 6 w 335"/>
                <a:gd name="T27" fmla="*/ 1 h 429"/>
                <a:gd name="T28" fmla="*/ 4 w 335"/>
                <a:gd name="T29" fmla="*/ 1 h 429"/>
                <a:gd name="T30" fmla="*/ 4 w 335"/>
                <a:gd name="T31" fmla="*/ 1 h 429"/>
                <a:gd name="T32" fmla="*/ 3 w 335"/>
                <a:gd name="T33" fmla="*/ 0 h 429"/>
                <a:gd name="T34" fmla="*/ 2 w 335"/>
                <a:gd name="T35" fmla="*/ 0 h 429"/>
                <a:gd name="T36" fmla="*/ 2 w 335"/>
                <a:gd name="T37" fmla="*/ 2 h 429"/>
                <a:gd name="T38" fmla="*/ 1 w 335"/>
                <a:gd name="T39" fmla="*/ 2 h 429"/>
                <a:gd name="T40" fmla="*/ 1 w 335"/>
                <a:gd name="T41" fmla="*/ 2 h 429"/>
                <a:gd name="T42" fmla="*/ 1 w 335"/>
                <a:gd name="T43" fmla="*/ 4 h 429"/>
                <a:gd name="T44" fmla="*/ 0 w 335"/>
                <a:gd name="T45" fmla="*/ 4 h 4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5"/>
                <a:gd name="T70" fmla="*/ 0 h 429"/>
                <a:gd name="T71" fmla="*/ 335 w 335"/>
                <a:gd name="T72" fmla="*/ 429 h 4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5" h="429">
                  <a:moveTo>
                    <a:pt x="0" y="178"/>
                  </a:moveTo>
                  <a:lnTo>
                    <a:pt x="2" y="247"/>
                  </a:lnTo>
                  <a:lnTo>
                    <a:pt x="5" y="279"/>
                  </a:lnTo>
                  <a:lnTo>
                    <a:pt x="10" y="317"/>
                  </a:lnTo>
                  <a:lnTo>
                    <a:pt x="82" y="348"/>
                  </a:lnTo>
                  <a:lnTo>
                    <a:pt x="56" y="420"/>
                  </a:lnTo>
                  <a:lnTo>
                    <a:pt x="130" y="429"/>
                  </a:lnTo>
                  <a:lnTo>
                    <a:pt x="262" y="428"/>
                  </a:lnTo>
                  <a:lnTo>
                    <a:pt x="297" y="359"/>
                  </a:lnTo>
                  <a:lnTo>
                    <a:pt x="225" y="271"/>
                  </a:lnTo>
                  <a:lnTo>
                    <a:pt x="309" y="224"/>
                  </a:lnTo>
                  <a:lnTo>
                    <a:pt x="335" y="237"/>
                  </a:lnTo>
                  <a:lnTo>
                    <a:pt x="309" y="65"/>
                  </a:lnTo>
                  <a:lnTo>
                    <a:pt x="250" y="23"/>
                  </a:lnTo>
                  <a:lnTo>
                    <a:pt x="180" y="53"/>
                  </a:lnTo>
                  <a:lnTo>
                    <a:pt x="189" y="33"/>
                  </a:lnTo>
                  <a:lnTo>
                    <a:pt x="130" y="0"/>
                  </a:lnTo>
                  <a:lnTo>
                    <a:pt x="100" y="0"/>
                  </a:lnTo>
                  <a:lnTo>
                    <a:pt x="99" y="95"/>
                  </a:lnTo>
                  <a:lnTo>
                    <a:pt x="67" y="69"/>
                  </a:lnTo>
                  <a:lnTo>
                    <a:pt x="45" y="99"/>
                  </a:lnTo>
                  <a:lnTo>
                    <a:pt x="41" y="156"/>
                  </a:lnTo>
                  <a:lnTo>
                    <a:pt x="0" y="17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29" name="Freeform 345">
              <a:extLst>
                <a:ext uri="{FF2B5EF4-FFF2-40B4-BE49-F238E27FC236}">
                  <a16:creationId xmlns:a16="http://schemas.microsoft.com/office/drawing/2014/main" id="{1BE2B343-A09D-46F2-9FAD-710C22C13591}"/>
                </a:ext>
              </a:extLst>
            </p:cNvPr>
            <p:cNvSpPr>
              <a:spLocks/>
            </p:cNvSpPr>
            <p:nvPr/>
          </p:nvSpPr>
          <p:spPr bwMode="auto">
            <a:xfrm>
              <a:off x="1631333" y="3078188"/>
              <a:ext cx="114561" cy="125703"/>
            </a:xfrm>
            <a:custGeom>
              <a:avLst/>
              <a:gdLst>
                <a:gd name="T0" fmla="*/ 0 w 241"/>
                <a:gd name="T1" fmla="*/ 3 h 276"/>
                <a:gd name="T2" fmla="*/ 1 w 241"/>
                <a:gd name="T3" fmla="*/ 1 h 276"/>
                <a:gd name="T4" fmla="*/ 3 w 241"/>
                <a:gd name="T5" fmla="*/ 1 h 276"/>
                <a:gd name="T6" fmla="*/ 5 w 241"/>
                <a:gd name="T7" fmla="*/ 1 h 276"/>
                <a:gd name="T8" fmla="*/ 5 w 241"/>
                <a:gd name="T9" fmla="*/ 0 h 276"/>
                <a:gd name="T10" fmla="*/ 5 w 241"/>
                <a:gd name="T11" fmla="*/ 1 h 276"/>
                <a:gd name="T12" fmla="*/ 4 w 241"/>
                <a:gd name="T13" fmla="*/ 1 h 276"/>
                <a:gd name="T14" fmla="*/ 3 w 241"/>
                <a:gd name="T15" fmla="*/ 2 h 276"/>
                <a:gd name="T16" fmla="*/ 2 w 241"/>
                <a:gd name="T17" fmla="*/ 1 h 276"/>
                <a:gd name="T18" fmla="*/ 3 w 241"/>
                <a:gd name="T19" fmla="*/ 3 h 276"/>
                <a:gd name="T20" fmla="*/ 2 w 241"/>
                <a:gd name="T21" fmla="*/ 4 h 276"/>
                <a:gd name="T22" fmla="*/ 3 w 241"/>
                <a:gd name="T23" fmla="*/ 4 h 276"/>
                <a:gd name="T24" fmla="*/ 3 w 241"/>
                <a:gd name="T25" fmla="*/ 5 h 276"/>
                <a:gd name="T26" fmla="*/ 2 w 241"/>
                <a:gd name="T27" fmla="*/ 5 h 276"/>
                <a:gd name="T28" fmla="*/ 3 w 241"/>
                <a:gd name="T29" fmla="*/ 7 h 276"/>
                <a:gd name="T30" fmla="*/ 1 w 241"/>
                <a:gd name="T31" fmla="*/ 6 h 276"/>
                <a:gd name="T32" fmla="*/ 1 w 241"/>
                <a:gd name="T33" fmla="*/ 5 h 276"/>
                <a:gd name="T34" fmla="*/ 3 w 241"/>
                <a:gd name="T35" fmla="*/ 4 h 276"/>
                <a:gd name="T36" fmla="*/ 1 w 241"/>
                <a:gd name="T37" fmla="*/ 4 h 276"/>
                <a:gd name="T38" fmla="*/ 0 w 241"/>
                <a:gd name="T39" fmla="*/ 3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1"/>
                <a:gd name="T61" fmla="*/ 0 h 276"/>
                <a:gd name="T62" fmla="*/ 241 w 241"/>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1" h="276">
                  <a:moveTo>
                    <a:pt x="0" y="110"/>
                  </a:moveTo>
                  <a:lnTo>
                    <a:pt x="36" y="47"/>
                  </a:lnTo>
                  <a:lnTo>
                    <a:pt x="111" y="23"/>
                  </a:lnTo>
                  <a:lnTo>
                    <a:pt x="206" y="26"/>
                  </a:lnTo>
                  <a:lnTo>
                    <a:pt x="241" y="0"/>
                  </a:lnTo>
                  <a:lnTo>
                    <a:pt x="227" y="57"/>
                  </a:lnTo>
                  <a:lnTo>
                    <a:pt x="162" y="45"/>
                  </a:lnTo>
                  <a:lnTo>
                    <a:pt x="131" y="93"/>
                  </a:lnTo>
                  <a:lnTo>
                    <a:pt x="98" y="66"/>
                  </a:lnTo>
                  <a:lnTo>
                    <a:pt x="121" y="141"/>
                  </a:lnTo>
                  <a:lnTo>
                    <a:pt x="90" y="154"/>
                  </a:lnTo>
                  <a:lnTo>
                    <a:pt x="151" y="187"/>
                  </a:lnTo>
                  <a:lnTo>
                    <a:pt x="151" y="214"/>
                  </a:lnTo>
                  <a:lnTo>
                    <a:pt x="100" y="223"/>
                  </a:lnTo>
                  <a:lnTo>
                    <a:pt x="116" y="276"/>
                  </a:lnTo>
                  <a:lnTo>
                    <a:pt x="59" y="258"/>
                  </a:lnTo>
                  <a:lnTo>
                    <a:pt x="42" y="208"/>
                  </a:lnTo>
                  <a:lnTo>
                    <a:pt x="117" y="189"/>
                  </a:lnTo>
                  <a:lnTo>
                    <a:pt x="42" y="181"/>
                  </a:lnTo>
                  <a:lnTo>
                    <a:pt x="0" y="11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0" name="Freeform 346">
              <a:extLst>
                <a:ext uri="{FF2B5EF4-FFF2-40B4-BE49-F238E27FC236}">
                  <a16:creationId xmlns:a16="http://schemas.microsoft.com/office/drawing/2014/main" id="{074459B3-B03B-44E6-9A62-9DE61A2268B6}"/>
                </a:ext>
              </a:extLst>
            </p:cNvPr>
            <p:cNvSpPr>
              <a:spLocks/>
            </p:cNvSpPr>
            <p:nvPr/>
          </p:nvSpPr>
          <p:spPr bwMode="auto">
            <a:xfrm>
              <a:off x="1693667" y="3224577"/>
              <a:ext cx="52226" cy="7956"/>
            </a:xfrm>
            <a:custGeom>
              <a:avLst/>
              <a:gdLst>
                <a:gd name="T0" fmla="*/ 0 w 112"/>
                <a:gd name="T1" fmla="*/ 0 h 19"/>
                <a:gd name="T2" fmla="*/ 0 w 112"/>
                <a:gd name="T3" fmla="*/ 0 h 19"/>
                <a:gd name="T4" fmla="*/ 2 w 112"/>
                <a:gd name="T5" fmla="*/ 0 h 19"/>
                <a:gd name="T6" fmla="*/ 1 w 112"/>
                <a:gd name="T7" fmla="*/ 0 h 19"/>
                <a:gd name="T8" fmla="*/ 0 w 112"/>
                <a:gd name="T9" fmla="*/ 0 h 19"/>
                <a:gd name="T10" fmla="*/ 0 60000 65536"/>
                <a:gd name="T11" fmla="*/ 0 60000 65536"/>
                <a:gd name="T12" fmla="*/ 0 60000 65536"/>
                <a:gd name="T13" fmla="*/ 0 60000 65536"/>
                <a:gd name="T14" fmla="*/ 0 60000 65536"/>
                <a:gd name="T15" fmla="*/ 0 w 112"/>
                <a:gd name="T16" fmla="*/ 0 h 19"/>
                <a:gd name="T17" fmla="*/ 112 w 112"/>
                <a:gd name="T18" fmla="*/ 19 h 19"/>
              </a:gdLst>
              <a:ahLst/>
              <a:cxnLst>
                <a:cxn ang="T10">
                  <a:pos x="T0" y="T1"/>
                </a:cxn>
                <a:cxn ang="T11">
                  <a:pos x="T2" y="T3"/>
                </a:cxn>
                <a:cxn ang="T12">
                  <a:pos x="T4" y="T5"/>
                </a:cxn>
                <a:cxn ang="T13">
                  <a:pos x="T6" y="T7"/>
                </a:cxn>
                <a:cxn ang="T14">
                  <a:pos x="T8" y="T9"/>
                </a:cxn>
              </a:cxnLst>
              <a:rect l="T15" t="T16" r="T17" b="T18"/>
              <a:pathLst>
                <a:path w="112" h="19">
                  <a:moveTo>
                    <a:pt x="0" y="19"/>
                  </a:moveTo>
                  <a:lnTo>
                    <a:pt x="10" y="0"/>
                  </a:lnTo>
                  <a:lnTo>
                    <a:pt x="112" y="19"/>
                  </a:lnTo>
                  <a:lnTo>
                    <a:pt x="34" y="19"/>
                  </a:lnTo>
                  <a:lnTo>
                    <a:pt x="0" y="1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1" name="Freeform 347">
              <a:extLst>
                <a:ext uri="{FF2B5EF4-FFF2-40B4-BE49-F238E27FC236}">
                  <a16:creationId xmlns:a16="http://schemas.microsoft.com/office/drawing/2014/main" id="{DDBF5416-8D96-4F97-9A08-C0DCD3251F70}"/>
                </a:ext>
              </a:extLst>
            </p:cNvPr>
            <p:cNvSpPr>
              <a:spLocks/>
            </p:cNvSpPr>
            <p:nvPr/>
          </p:nvSpPr>
          <p:spPr bwMode="auto">
            <a:xfrm>
              <a:off x="1557205" y="2911115"/>
              <a:ext cx="121300" cy="70012"/>
            </a:xfrm>
            <a:custGeom>
              <a:avLst/>
              <a:gdLst>
                <a:gd name="T0" fmla="*/ 0 w 254"/>
                <a:gd name="T1" fmla="*/ 2 h 157"/>
                <a:gd name="T2" fmla="*/ 1 w 254"/>
                <a:gd name="T3" fmla="*/ 1 h 157"/>
                <a:gd name="T4" fmla="*/ 2 w 254"/>
                <a:gd name="T5" fmla="*/ 1 h 157"/>
                <a:gd name="T6" fmla="*/ 4 w 254"/>
                <a:gd name="T7" fmla="*/ 0 h 157"/>
                <a:gd name="T8" fmla="*/ 5 w 254"/>
                <a:gd name="T9" fmla="*/ 0 h 157"/>
                <a:gd name="T10" fmla="*/ 6 w 254"/>
                <a:gd name="T11" fmla="*/ 1 h 157"/>
                <a:gd name="T12" fmla="*/ 3 w 254"/>
                <a:gd name="T13" fmla="*/ 3 h 157"/>
                <a:gd name="T14" fmla="*/ 2 w 254"/>
                <a:gd name="T15" fmla="*/ 3 h 157"/>
                <a:gd name="T16" fmla="*/ 0 w 254"/>
                <a:gd name="T17" fmla="*/ 2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157"/>
                <a:gd name="T29" fmla="*/ 254 w 254"/>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157">
                  <a:moveTo>
                    <a:pt x="0" y="93"/>
                  </a:moveTo>
                  <a:lnTo>
                    <a:pt x="39" y="25"/>
                  </a:lnTo>
                  <a:lnTo>
                    <a:pt x="89" y="44"/>
                  </a:lnTo>
                  <a:lnTo>
                    <a:pt x="178" y="0"/>
                  </a:lnTo>
                  <a:lnTo>
                    <a:pt x="230" y="9"/>
                  </a:lnTo>
                  <a:lnTo>
                    <a:pt x="254" y="34"/>
                  </a:lnTo>
                  <a:lnTo>
                    <a:pt x="154" y="139"/>
                  </a:lnTo>
                  <a:lnTo>
                    <a:pt x="73" y="157"/>
                  </a:lnTo>
                  <a:lnTo>
                    <a:pt x="0" y="9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2" name="Freeform 348">
              <a:extLst>
                <a:ext uri="{FF2B5EF4-FFF2-40B4-BE49-F238E27FC236}">
                  <a16:creationId xmlns:a16="http://schemas.microsoft.com/office/drawing/2014/main" id="{CE13BDB0-228E-4374-9BD1-9C043B414043}"/>
                </a:ext>
              </a:extLst>
            </p:cNvPr>
            <p:cNvSpPr>
              <a:spLocks/>
            </p:cNvSpPr>
            <p:nvPr/>
          </p:nvSpPr>
          <p:spPr bwMode="auto">
            <a:xfrm>
              <a:off x="2510758" y="3215030"/>
              <a:ext cx="535742" cy="587145"/>
            </a:xfrm>
            <a:custGeom>
              <a:avLst/>
              <a:gdLst>
                <a:gd name="T0" fmla="*/ 0 w 1118"/>
                <a:gd name="T1" fmla="*/ 14 h 1294"/>
                <a:gd name="T2" fmla="*/ 1 w 1118"/>
                <a:gd name="T3" fmla="*/ 13 h 1294"/>
                <a:gd name="T4" fmla="*/ 3 w 1118"/>
                <a:gd name="T5" fmla="*/ 13 h 1294"/>
                <a:gd name="T6" fmla="*/ 1 w 1118"/>
                <a:gd name="T7" fmla="*/ 10 h 1294"/>
                <a:gd name="T8" fmla="*/ 2 w 1118"/>
                <a:gd name="T9" fmla="*/ 9 h 1294"/>
                <a:gd name="T10" fmla="*/ 3 w 1118"/>
                <a:gd name="T11" fmla="*/ 9 h 1294"/>
                <a:gd name="T12" fmla="*/ 6 w 1118"/>
                <a:gd name="T13" fmla="*/ 6 h 1294"/>
                <a:gd name="T14" fmla="*/ 6 w 1118"/>
                <a:gd name="T15" fmla="*/ 5 h 1294"/>
                <a:gd name="T16" fmla="*/ 6 w 1118"/>
                <a:gd name="T17" fmla="*/ 4 h 1294"/>
                <a:gd name="T18" fmla="*/ 5 w 1118"/>
                <a:gd name="T19" fmla="*/ 3 h 1294"/>
                <a:gd name="T20" fmla="*/ 5 w 1118"/>
                <a:gd name="T21" fmla="*/ 1 h 1294"/>
                <a:gd name="T22" fmla="*/ 8 w 1118"/>
                <a:gd name="T23" fmla="*/ 1 h 1294"/>
                <a:gd name="T24" fmla="*/ 9 w 1118"/>
                <a:gd name="T25" fmla="*/ 1 h 1294"/>
                <a:gd name="T26" fmla="*/ 10 w 1118"/>
                <a:gd name="T27" fmla="*/ 0 h 1294"/>
                <a:gd name="T28" fmla="*/ 11 w 1118"/>
                <a:gd name="T29" fmla="*/ 1 h 1294"/>
                <a:gd name="T30" fmla="*/ 10 w 1118"/>
                <a:gd name="T31" fmla="*/ 2 h 1294"/>
                <a:gd name="T32" fmla="*/ 10 w 1118"/>
                <a:gd name="T33" fmla="*/ 4 h 1294"/>
                <a:gd name="T34" fmla="*/ 9 w 1118"/>
                <a:gd name="T35" fmla="*/ 4 h 1294"/>
                <a:gd name="T36" fmla="*/ 10 w 1118"/>
                <a:gd name="T37" fmla="*/ 6 h 1294"/>
                <a:gd name="T38" fmla="*/ 11 w 1118"/>
                <a:gd name="T39" fmla="*/ 7 h 1294"/>
                <a:gd name="T40" fmla="*/ 11 w 1118"/>
                <a:gd name="T41" fmla="*/ 8 h 1294"/>
                <a:gd name="T42" fmla="*/ 13 w 1118"/>
                <a:gd name="T43" fmla="*/ 10 h 1294"/>
                <a:gd name="T44" fmla="*/ 17 w 1118"/>
                <a:gd name="T45" fmla="*/ 11 h 1294"/>
                <a:gd name="T46" fmla="*/ 18 w 1118"/>
                <a:gd name="T47" fmla="*/ 9 h 1294"/>
                <a:gd name="T48" fmla="*/ 18 w 1118"/>
                <a:gd name="T49" fmla="*/ 9 h 1294"/>
                <a:gd name="T50" fmla="*/ 18 w 1118"/>
                <a:gd name="T51" fmla="*/ 10 h 1294"/>
                <a:gd name="T52" fmla="*/ 18 w 1118"/>
                <a:gd name="T53" fmla="*/ 11 h 1294"/>
                <a:gd name="T54" fmla="*/ 21 w 1118"/>
                <a:gd name="T55" fmla="*/ 10 h 1294"/>
                <a:gd name="T56" fmla="*/ 21 w 1118"/>
                <a:gd name="T57" fmla="*/ 9 h 1294"/>
                <a:gd name="T58" fmla="*/ 24 w 1118"/>
                <a:gd name="T59" fmla="*/ 7 h 1294"/>
                <a:gd name="T60" fmla="*/ 25 w 1118"/>
                <a:gd name="T61" fmla="*/ 9 h 1294"/>
                <a:gd name="T62" fmla="*/ 26 w 1118"/>
                <a:gd name="T63" fmla="*/ 9 h 1294"/>
                <a:gd name="T64" fmla="*/ 25 w 1118"/>
                <a:gd name="T65" fmla="*/ 10 h 1294"/>
                <a:gd name="T66" fmla="*/ 24 w 1118"/>
                <a:gd name="T67" fmla="*/ 11 h 1294"/>
                <a:gd name="T68" fmla="*/ 22 w 1118"/>
                <a:gd name="T69" fmla="*/ 15 h 1294"/>
                <a:gd name="T70" fmla="*/ 21 w 1118"/>
                <a:gd name="T71" fmla="*/ 14 h 1294"/>
                <a:gd name="T72" fmla="*/ 21 w 1118"/>
                <a:gd name="T73" fmla="*/ 14 h 1294"/>
                <a:gd name="T74" fmla="*/ 20 w 1118"/>
                <a:gd name="T75" fmla="*/ 13 h 1294"/>
                <a:gd name="T76" fmla="*/ 21 w 1118"/>
                <a:gd name="T77" fmla="*/ 12 h 1294"/>
                <a:gd name="T78" fmla="*/ 19 w 1118"/>
                <a:gd name="T79" fmla="*/ 12 h 1294"/>
                <a:gd name="T80" fmla="*/ 18 w 1118"/>
                <a:gd name="T81" fmla="*/ 11 h 1294"/>
                <a:gd name="T82" fmla="*/ 18 w 1118"/>
                <a:gd name="T83" fmla="*/ 11 h 1294"/>
                <a:gd name="T84" fmla="*/ 18 w 1118"/>
                <a:gd name="T85" fmla="*/ 12 h 1294"/>
                <a:gd name="T86" fmla="*/ 17 w 1118"/>
                <a:gd name="T87" fmla="*/ 13 h 1294"/>
                <a:gd name="T88" fmla="*/ 18 w 1118"/>
                <a:gd name="T89" fmla="*/ 13 h 1294"/>
                <a:gd name="T90" fmla="*/ 18 w 1118"/>
                <a:gd name="T91" fmla="*/ 16 h 1294"/>
                <a:gd name="T92" fmla="*/ 18 w 1118"/>
                <a:gd name="T93" fmla="*/ 15 h 1294"/>
                <a:gd name="T94" fmla="*/ 16 w 1118"/>
                <a:gd name="T95" fmla="*/ 18 h 1294"/>
                <a:gd name="T96" fmla="*/ 11 w 1118"/>
                <a:gd name="T97" fmla="*/ 22 h 1294"/>
                <a:gd name="T98" fmla="*/ 10 w 1118"/>
                <a:gd name="T99" fmla="*/ 28 h 1294"/>
                <a:gd name="T100" fmla="*/ 8 w 1118"/>
                <a:gd name="T101" fmla="*/ 30 h 1294"/>
                <a:gd name="T102" fmla="*/ 6 w 1118"/>
                <a:gd name="T103" fmla="*/ 26 h 1294"/>
                <a:gd name="T104" fmla="*/ 5 w 1118"/>
                <a:gd name="T105" fmla="*/ 22 h 1294"/>
                <a:gd name="T106" fmla="*/ 5 w 1118"/>
                <a:gd name="T107" fmla="*/ 21 h 1294"/>
                <a:gd name="T108" fmla="*/ 4 w 1118"/>
                <a:gd name="T109" fmla="*/ 15 h 1294"/>
                <a:gd name="T110" fmla="*/ 4 w 1118"/>
                <a:gd name="T111" fmla="*/ 15 h 1294"/>
                <a:gd name="T112" fmla="*/ 3 w 1118"/>
                <a:gd name="T113" fmla="*/ 16 h 1294"/>
                <a:gd name="T114" fmla="*/ 2 w 1118"/>
                <a:gd name="T115" fmla="*/ 17 h 1294"/>
                <a:gd name="T116" fmla="*/ 1 w 1118"/>
                <a:gd name="T117" fmla="*/ 15 h 1294"/>
                <a:gd name="T118" fmla="*/ 2 w 1118"/>
                <a:gd name="T119" fmla="*/ 14 h 1294"/>
                <a:gd name="T120" fmla="*/ 1 w 1118"/>
                <a:gd name="T121" fmla="*/ 15 h 1294"/>
                <a:gd name="T122" fmla="*/ 0 w 1118"/>
                <a:gd name="T123" fmla="*/ 14 h 12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18"/>
                <a:gd name="T187" fmla="*/ 0 h 1294"/>
                <a:gd name="T188" fmla="*/ 1118 w 1118"/>
                <a:gd name="T189" fmla="*/ 1294 h 12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18" h="1294">
                  <a:moveTo>
                    <a:pt x="0" y="588"/>
                  </a:moveTo>
                  <a:lnTo>
                    <a:pt x="31" y="560"/>
                  </a:lnTo>
                  <a:lnTo>
                    <a:pt x="116" y="560"/>
                  </a:lnTo>
                  <a:lnTo>
                    <a:pt x="55" y="424"/>
                  </a:lnTo>
                  <a:lnTo>
                    <a:pt x="93" y="387"/>
                  </a:lnTo>
                  <a:lnTo>
                    <a:pt x="141" y="392"/>
                  </a:lnTo>
                  <a:lnTo>
                    <a:pt x="257" y="243"/>
                  </a:lnTo>
                  <a:lnTo>
                    <a:pt x="250" y="204"/>
                  </a:lnTo>
                  <a:lnTo>
                    <a:pt x="277" y="180"/>
                  </a:lnTo>
                  <a:lnTo>
                    <a:pt x="228" y="134"/>
                  </a:lnTo>
                  <a:lnTo>
                    <a:pt x="226" y="62"/>
                  </a:lnTo>
                  <a:lnTo>
                    <a:pt x="336" y="62"/>
                  </a:lnTo>
                  <a:lnTo>
                    <a:pt x="365" y="27"/>
                  </a:lnTo>
                  <a:lnTo>
                    <a:pt x="427" y="0"/>
                  </a:lnTo>
                  <a:lnTo>
                    <a:pt x="467" y="25"/>
                  </a:lnTo>
                  <a:lnTo>
                    <a:pt x="414" y="98"/>
                  </a:lnTo>
                  <a:lnTo>
                    <a:pt x="438" y="161"/>
                  </a:lnTo>
                  <a:lnTo>
                    <a:pt x="399" y="170"/>
                  </a:lnTo>
                  <a:lnTo>
                    <a:pt x="416" y="247"/>
                  </a:lnTo>
                  <a:lnTo>
                    <a:pt x="498" y="278"/>
                  </a:lnTo>
                  <a:lnTo>
                    <a:pt x="459" y="350"/>
                  </a:lnTo>
                  <a:lnTo>
                    <a:pt x="561" y="419"/>
                  </a:lnTo>
                  <a:lnTo>
                    <a:pt x="761" y="462"/>
                  </a:lnTo>
                  <a:lnTo>
                    <a:pt x="764" y="395"/>
                  </a:lnTo>
                  <a:lnTo>
                    <a:pt x="789" y="387"/>
                  </a:lnTo>
                  <a:lnTo>
                    <a:pt x="794" y="420"/>
                  </a:lnTo>
                  <a:lnTo>
                    <a:pt x="810" y="449"/>
                  </a:lnTo>
                  <a:lnTo>
                    <a:pt x="915" y="437"/>
                  </a:lnTo>
                  <a:lnTo>
                    <a:pt x="906" y="396"/>
                  </a:lnTo>
                  <a:lnTo>
                    <a:pt x="1067" y="315"/>
                  </a:lnTo>
                  <a:lnTo>
                    <a:pt x="1079" y="364"/>
                  </a:lnTo>
                  <a:lnTo>
                    <a:pt x="1118" y="382"/>
                  </a:lnTo>
                  <a:lnTo>
                    <a:pt x="1103" y="430"/>
                  </a:lnTo>
                  <a:lnTo>
                    <a:pt x="1036" y="458"/>
                  </a:lnTo>
                  <a:lnTo>
                    <a:pt x="936" y="671"/>
                  </a:lnTo>
                  <a:lnTo>
                    <a:pt x="919" y="587"/>
                  </a:lnTo>
                  <a:lnTo>
                    <a:pt x="901" y="621"/>
                  </a:lnTo>
                  <a:lnTo>
                    <a:pt x="876" y="577"/>
                  </a:lnTo>
                  <a:lnTo>
                    <a:pt x="921" y="524"/>
                  </a:lnTo>
                  <a:lnTo>
                    <a:pt x="836" y="516"/>
                  </a:lnTo>
                  <a:lnTo>
                    <a:pt x="778" y="457"/>
                  </a:lnTo>
                  <a:lnTo>
                    <a:pt x="763" y="489"/>
                  </a:lnTo>
                  <a:lnTo>
                    <a:pt x="781" y="516"/>
                  </a:lnTo>
                  <a:lnTo>
                    <a:pt x="757" y="535"/>
                  </a:lnTo>
                  <a:lnTo>
                    <a:pt x="780" y="562"/>
                  </a:lnTo>
                  <a:lnTo>
                    <a:pt x="794" y="684"/>
                  </a:lnTo>
                  <a:lnTo>
                    <a:pt x="763" y="665"/>
                  </a:lnTo>
                  <a:lnTo>
                    <a:pt x="698" y="763"/>
                  </a:lnTo>
                  <a:lnTo>
                    <a:pt x="466" y="956"/>
                  </a:lnTo>
                  <a:lnTo>
                    <a:pt x="449" y="1199"/>
                  </a:lnTo>
                  <a:lnTo>
                    <a:pt x="355" y="1294"/>
                  </a:lnTo>
                  <a:lnTo>
                    <a:pt x="267" y="1109"/>
                  </a:lnTo>
                  <a:lnTo>
                    <a:pt x="233" y="961"/>
                  </a:lnTo>
                  <a:lnTo>
                    <a:pt x="200" y="926"/>
                  </a:lnTo>
                  <a:lnTo>
                    <a:pt x="179" y="657"/>
                  </a:lnTo>
                  <a:lnTo>
                    <a:pt x="156" y="649"/>
                  </a:lnTo>
                  <a:lnTo>
                    <a:pt x="144" y="706"/>
                  </a:lnTo>
                  <a:lnTo>
                    <a:pt x="90" y="723"/>
                  </a:lnTo>
                  <a:lnTo>
                    <a:pt x="34" y="650"/>
                  </a:lnTo>
                  <a:lnTo>
                    <a:pt x="89" y="615"/>
                  </a:lnTo>
                  <a:lnTo>
                    <a:pt x="34" y="630"/>
                  </a:lnTo>
                  <a:lnTo>
                    <a:pt x="0" y="58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3" name="Freeform 349">
              <a:extLst>
                <a:ext uri="{FF2B5EF4-FFF2-40B4-BE49-F238E27FC236}">
                  <a16:creationId xmlns:a16="http://schemas.microsoft.com/office/drawing/2014/main" id="{74408E8C-77FB-484A-8459-CED5AA018DF3}"/>
                </a:ext>
              </a:extLst>
            </p:cNvPr>
            <p:cNvSpPr>
              <a:spLocks/>
            </p:cNvSpPr>
            <p:nvPr/>
          </p:nvSpPr>
          <p:spPr bwMode="auto">
            <a:xfrm>
              <a:off x="3007752" y="3851501"/>
              <a:ext cx="200482" cy="227538"/>
            </a:xfrm>
            <a:custGeom>
              <a:avLst/>
              <a:gdLst>
                <a:gd name="T0" fmla="*/ 0 w 416"/>
                <a:gd name="T1" fmla="*/ 0 h 502"/>
                <a:gd name="T2" fmla="*/ 2 w 416"/>
                <a:gd name="T3" fmla="*/ 0 h 502"/>
                <a:gd name="T4" fmla="*/ 5 w 416"/>
                <a:gd name="T5" fmla="*/ 3 h 502"/>
                <a:gd name="T6" fmla="*/ 7 w 416"/>
                <a:gd name="T7" fmla="*/ 5 h 502"/>
                <a:gd name="T8" fmla="*/ 7 w 416"/>
                <a:gd name="T9" fmla="*/ 5 h 502"/>
                <a:gd name="T10" fmla="*/ 8 w 416"/>
                <a:gd name="T11" fmla="*/ 5 h 502"/>
                <a:gd name="T12" fmla="*/ 7 w 416"/>
                <a:gd name="T13" fmla="*/ 7 h 502"/>
                <a:gd name="T14" fmla="*/ 10 w 416"/>
                <a:gd name="T15" fmla="*/ 9 h 502"/>
                <a:gd name="T16" fmla="*/ 9 w 416"/>
                <a:gd name="T17" fmla="*/ 11 h 502"/>
                <a:gd name="T18" fmla="*/ 9 w 416"/>
                <a:gd name="T19" fmla="*/ 12 h 502"/>
                <a:gd name="T20" fmla="*/ 7 w 416"/>
                <a:gd name="T21" fmla="*/ 10 h 502"/>
                <a:gd name="T22" fmla="*/ 3 w 416"/>
                <a:gd name="T23" fmla="*/ 4 h 502"/>
                <a:gd name="T24" fmla="*/ 0 w 416"/>
                <a:gd name="T25" fmla="*/ 0 h 5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6"/>
                <a:gd name="T40" fmla="*/ 0 h 502"/>
                <a:gd name="T41" fmla="*/ 416 w 416"/>
                <a:gd name="T42" fmla="*/ 502 h 5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6" h="502">
                  <a:moveTo>
                    <a:pt x="0" y="0"/>
                  </a:moveTo>
                  <a:lnTo>
                    <a:pt x="93" y="19"/>
                  </a:lnTo>
                  <a:lnTo>
                    <a:pt x="212" y="152"/>
                  </a:lnTo>
                  <a:lnTo>
                    <a:pt x="305" y="198"/>
                  </a:lnTo>
                  <a:lnTo>
                    <a:pt x="292" y="234"/>
                  </a:lnTo>
                  <a:lnTo>
                    <a:pt x="326" y="232"/>
                  </a:lnTo>
                  <a:lnTo>
                    <a:pt x="322" y="282"/>
                  </a:lnTo>
                  <a:lnTo>
                    <a:pt x="416" y="375"/>
                  </a:lnTo>
                  <a:lnTo>
                    <a:pt x="405" y="500"/>
                  </a:lnTo>
                  <a:lnTo>
                    <a:pt x="367" y="502"/>
                  </a:lnTo>
                  <a:lnTo>
                    <a:pt x="282" y="428"/>
                  </a:lnTo>
                  <a:lnTo>
                    <a:pt x="144" y="176"/>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4" name="Freeform 350">
              <a:extLst>
                <a:ext uri="{FF2B5EF4-FFF2-40B4-BE49-F238E27FC236}">
                  <a16:creationId xmlns:a16="http://schemas.microsoft.com/office/drawing/2014/main" id="{F985F6D1-BED3-472D-8B4C-24426050CD2C}"/>
                </a:ext>
              </a:extLst>
            </p:cNvPr>
            <p:cNvSpPr>
              <a:spLocks/>
            </p:cNvSpPr>
            <p:nvPr/>
          </p:nvSpPr>
          <p:spPr bwMode="auto">
            <a:xfrm>
              <a:off x="3196441" y="4083813"/>
              <a:ext cx="165103" cy="57282"/>
            </a:xfrm>
            <a:custGeom>
              <a:avLst/>
              <a:gdLst>
                <a:gd name="T0" fmla="*/ 0 w 346"/>
                <a:gd name="T1" fmla="*/ 1 h 126"/>
                <a:gd name="T2" fmla="*/ 1 w 346"/>
                <a:gd name="T3" fmla="*/ 0 h 126"/>
                <a:gd name="T4" fmla="*/ 6 w 346"/>
                <a:gd name="T5" fmla="*/ 1 h 126"/>
                <a:gd name="T6" fmla="*/ 7 w 346"/>
                <a:gd name="T7" fmla="*/ 2 h 126"/>
                <a:gd name="T8" fmla="*/ 8 w 346"/>
                <a:gd name="T9" fmla="*/ 2 h 126"/>
                <a:gd name="T10" fmla="*/ 8 w 346"/>
                <a:gd name="T11" fmla="*/ 3 h 126"/>
                <a:gd name="T12" fmla="*/ 1 w 346"/>
                <a:gd name="T13" fmla="*/ 1 h 126"/>
                <a:gd name="T14" fmla="*/ 0 w 346"/>
                <a:gd name="T15" fmla="*/ 1 h 126"/>
                <a:gd name="T16" fmla="*/ 0 60000 65536"/>
                <a:gd name="T17" fmla="*/ 0 60000 65536"/>
                <a:gd name="T18" fmla="*/ 0 60000 65536"/>
                <a:gd name="T19" fmla="*/ 0 60000 65536"/>
                <a:gd name="T20" fmla="*/ 0 60000 65536"/>
                <a:gd name="T21" fmla="*/ 0 60000 65536"/>
                <a:gd name="T22" fmla="*/ 0 60000 65536"/>
                <a:gd name="T23" fmla="*/ 0 60000 65536"/>
                <a:gd name="T24" fmla="*/ 0 w 346"/>
                <a:gd name="T25" fmla="*/ 0 h 126"/>
                <a:gd name="T26" fmla="*/ 346 w 346"/>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6" h="126">
                  <a:moveTo>
                    <a:pt x="0" y="35"/>
                  </a:moveTo>
                  <a:lnTo>
                    <a:pt x="23" y="0"/>
                  </a:lnTo>
                  <a:lnTo>
                    <a:pt x="266" y="39"/>
                  </a:lnTo>
                  <a:lnTo>
                    <a:pt x="291" y="70"/>
                  </a:lnTo>
                  <a:lnTo>
                    <a:pt x="341" y="83"/>
                  </a:lnTo>
                  <a:lnTo>
                    <a:pt x="346" y="126"/>
                  </a:lnTo>
                  <a:lnTo>
                    <a:pt x="63" y="66"/>
                  </a:lnTo>
                  <a:lnTo>
                    <a:pt x="0" y="3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5" name="Freeform 351">
              <a:extLst>
                <a:ext uri="{FF2B5EF4-FFF2-40B4-BE49-F238E27FC236}">
                  <a16:creationId xmlns:a16="http://schemas.microsoft.com/office/drawing/2014/main" id="{82CD4747-1042-4DEA-8912-6EA9D54AA4F9}"/>
                </a:ext>
              </a:extLst>
            </p:cNvPr>
            <p:cNvSpPr>
              <a:spLocks/>
            </p:cNvSpPr>
            <p:nvPr/>
          </p:nvSpPr>
          <p:spPr bwMode="auto">
            <a:xfrm>
              <a:off x="3262145" y="3878551"/>
              <a:ext cx="180265" cy="168665"/>
            </a:xfrm>
            <a:custGeom>
              <a:avLst/>
              <a:gdLst>
                <a:gd name="T0" fmla="*/ 0 w 375"/>
                <a:gd name="T1" fmla="*/ 4 h 372"/>
                <a:gd name="T2" fmla="*/ 1 w 375"/>
                <a:gd name="T3" fmla="*/ 3 h 372"/>
                <a:gd name="T4" fmla="*/ 1 w 375"/>
                <a:gd name="T5" fmla="*/ 3 h 372"/>
                <a:gd name="T6" fmla="*/ 4 w 375"/>
                <a:gd name="T7" fmla="*/ 3 h 372"/>
                <a:gd name="T8" fmla="*/ 5 w 375"/>
                <a:gd name="T9" fmla="*/ 3 h 372"/>
                <a:gd name="T10" fmla="*/ 6 w 375"/>
                <a:gd name="T11" fmla="*/ 0 h 372"/>
                <a:gd name="T12" fmla="*/ 7 w 375"/>
                <a:gd name="T13" fmla="*/ 0 h 372"/>
                <a:gd name="T14" fmla="*/ 7 w 375"/>
                <a:gd name="T15" fmla="*/ 1 h 372"/>
                <a:gd name="T16" fmla="*/ 9 w 375"/>
                <a:gd name="T17" fmla="*/ 3 h 372"/>
                <a:gd name="T18" fmla="*/ 8 w 375"/>
                <a:gd name="T19" fmla="*/ 3 h 372"/>
                <a:gd name="T20" fmla="*/ 6 w 375"/>
                <a:gd name="T21" fmla="*/ 6 h 372"/>
                <a:gd name="T22" fmla="*/ 6 w 375"/>
                <a:gd name="T23" fmla="*/ 8 h 372"/>
                <a:gd name="T24" fmla="*/ 5 w 375"/>
                <a:gd name="T25" fmla="*/ 9 h 372"/>
                <a:gd name="T26" fmla="*/ 3 w 375"/>
                <a:gd name="T27" fmla="*/ 8 h 372"/>
                <a:gd name="T28" fmla="*/ 3 w 375"/>
                <a:gd name="T29" fmla="*/ 8 h 372"/>
                <a:gd name="T30" fmla="*/ 2 w 375"/>
                <a:gd name="T31" fmla="*/ 7 h 372"/>
                <a:gd name="T32" fmla="*/ 1 w 375"/>
                <a:gd name="T33" fmla="*/ 7 h 372"/>
                <a:gd name="T34" fmla="*/ 0 w 375"/>
                <a:gd name="T35" fmla="*/ 4 h 3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5"/>
                <a:gd name="T55" fmla="*/ 0 h 372"/>
                <a:gd name="T56" fmla="*/ 375 w 375"/>
                <a:gd name="T57" fmla="*/ 372 h 3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5" h="372">
                  <a:moveTo>
                    <a:pt x="0" y="168"/>
                  </a:moveTo>
                  <a:lnTo>
                    <a:pt x="25" y="120"/>
                  </a:lnTo>
                  <a:lnTo>
                    <a:pt x="58" y="149"/>
                  </a:lnTo>
                  <a:lnTo>
                    <a:pt x="168" y="138"/>
                  </a:lnTo>
                  <a:lnTo>
                    <a:pt x="207" y="123"/>
                  </a:lnTo>
                  <a:lnTo>
                    <a:pt x="259" y="0"/>
                  </a:lnTo>
                  <a:lnTo>
                    <a:pt x="324" y="5"/>
                  </a:lnTo>
                  <a:lnTo>
                    <a:pt x="309" y="36"/>
                  </a:lnTo>
                  <a:lnTo>
                    <a:pt x="375" y="149"/>
                  </a:lnTo>
                  <a:lnTo>
                    <a:pt x="340" y="141"/>
                  </a:lnTo>
                  <a:lnTo>
                    <a:pt x="275" y="270"/>
                  </a:lnTo>
                  <a:lnTo>
                    <a:pt x="266" y="349"/>
                  </a:lnTo>
                  <a:lnTo>
                    <a:pt x="223" y="372"/>
                  </a:lnTo>
                  <a:lnTo>
                    <a:pt x="152" y="326"/>
                  </a:lnTo>
                  <a:lnTo>
                    <a:pt x="107" y="346"/>
                  </a:lnTo>
                  <a:lnTo>
                    <a:pt x="103" y="310"/>
                  </a:lnTo>
                  <a:lnTo>
                    <a:pt x="43" y="318"/>
                  </a:lnTo>
                  <a:lnTo>
                    <a:pt x="0" y="16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6" name="Freeform 352">
              <a:extLst>
                <a:ext uri="{FF2B5EF4-FFF2-40B4-BE49-F238E27FC236}">
                  <a16:creationId xmlns:a16="http://schemas.microsoft.com/office/drawing/2014/main" id="{692688A7-F556-46E2-B576-9B3E651F9750}"/>
                </a:ext>
              </a:extLst>
            </p:cNvPr>
            <p:cNvSpPr>
              <a:spLocks/>
            </p:cNvSpPr>
            <p:nvPr/>
          </p:nvSpPr>
          <p:spPr bwMode="auto">
            <a:xfrm>
              <a:off x="3405346" y="4133140"/>
              <a:ext cx="42118" cy="12729"/>
            </a:xfrm>
            <a:custGeom>
              <a:avLst/>
              <a:gdLst>
                <a:gd name="T0" fmla="*/ 0 w 89"/>
                <a:gd name="T1" fmla="*/ 0 h 28"/>
                <a:gd name="T2" fmla="*/ 0 w 89"/>
                <a:gd name="T3" fmla="*/ 1 h 28"/>
                <a:gd name="T4" fmla="*/ 2 w 89"/>
                <a:gd name="T5" fmla="*/ 0 h 28"/>
                <a:gd name="T6" fmla="*/ 1 w 89"/>
                <a:gd name="T7" fmla="*/ 0 h 28"/>
                <a:gd name="T8" fmla="*/ 0 w 89"/>
                <a:gd name="T9" fmla="*/ 0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0" y="5"/>
                  </a:moveTo>
                  <a:lnTo>
                    <a:pt x="11" y="28"/>
                  </a:lnTo>
                  <a:lnTo>
                    <a:pt x="89" y="9"/>
                  </a:lnTo>
                  <a:lnTo>
                    <a:pt x="27" y="0"/>
                  </a:lnTo>
                  <a:lnTo>
                    <a:pt x="0" y="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7" name="Freeform 353">
              <a:extLst>
                <a:ext uri="{FF2B5EF4-FFF2-40B4-BE49-F238E27FC236}">
                  <a16:creationId xmlns:a16="http://schemas.microsoft.com/office/drawing/2014/main" id="{013F7B2B-F081-4EFD-96F2-0CDD6889270D}"/>
                </a:ext>
              </a:extLst>
            </p:cNvPr>
            <p:cNvSpPr>
              <a:spLocks/>
            </p:cNvSpPr>
            <p:nvPr/>
          </p:nvSpPr>
          <p:spPr bwMode="auto">
            <a:xfrm>
              <a:off x="3442410" y="3927878"/>
              <a:ext cx="114561" cy="149571"/>
            </a:xfrm>
            <a:custGeom>
              <a:avLst/>
              <a:gdLst>
                <a:gd name="T0" fmla="*/ 0 w 236"/>
                <a:gd name="T1" fmla="*/ 5 h 326"/>
                <a:gd name="T2" fmla="*/ 1 w 236"/>
                <a:gd name="T3" fmla="*/ 6 h 326"/>
                <a:gd name="T4" fmla="*/ 0 w 236"/>
                <a:gd name="T5" fmla="*/ 7 h 326"/>
                <a:gd name="T6" fmla="*/ 1 w 236"/>
                <a:gd name="T7" fmla="*/ 8 h 326"/>
                <a:gd name="T8" fmla="*/ 1 w 236"/>
                <a:gd name="T9" fmla="*/ 5 h 326"/>
                <a:gd name="T10" fmla="*/ 2 w 236"/>
                <a:gd name="T11" fmla="*/ 5 h 326"/>
                <a:gd name="T12" fmla="*/ 2 w 236"/>
                <a:gd name="T13" fmla="*/ 6 h 326"/>
                <a:gd name="T14" fmla="*/ 3 w 236"/>
                <a:gd name="T15" fmla="*/ 7 h 326"/>
                <a:gd name="T16" fmla="*/ 3 w 236"/>
                <a:gd name="T17" fmla="*/ 6 h 326"/>
                <a:gd name="T18" fmla="*/ 2 w 236"/>
                <a:gd name="T19" fmla="*/ 4 h 326"/>
                <a:gd name="T20" fmla="*/ 4 w 236"/>
                <a:gd name="T21" fmla="*/ 3 h 326"/>
                <a:gd name="T22" fmla="*/ 2 w 236"/>
                <a:gd name="T23" fmla="*/ 3 h 326"/>
                <a:gd name="T24" fmla="*/ 1 w 236"/>
                <a:gd name="T25" fmla="*/ 1 h 326"/>
                <a:gd name="T26" fmla="*/ 5 w 236"/>
                <a:gd name="T27" fmla="*/ 1 h 326"/>
                <a:gd name="T28" fmla="*/ 6 w 236"/>
                <a:gd name="T29" fmla="*/ 0 h 326"/>
                <a:gd name="T30" fmla="*/ 5 w 236"/>
                <a:gd name="T31" fmla="*/ 1 h 326"/>
                <a:gd name="T32" fmla="*/ 2 w 236"/>
                <a:gd name="T33" fmla="*/ 0 h 326"/>
                <a:gd name="T34" fmla="*/ 1 w 236"/>
                <a:gd name="T35" fmla="*/ 1 h 326"/>
                <a:gd name="T36" fmla="*/ 0 w 236"/>
                <a:gd name="T37" fmla="*/ 5 h 3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6"/>
                <a:gd name="T58" fmla="*/ 0 h 326"/>
                <a:gd name="T59" fmla="*/ 236 w 236"/>
                <a:gd name="T60" fmla="*/ 326 h 3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6" h="326">
                  <a:moveTo>
                    <a:pt x="0" y="195"/>
                  </a:moveTo>
                  <a:lnTo>
                    <a:pt x="32" y="253"/>
                  </a:lnTo>
                  <a:lnTo>
                    <a:pt x="19" y="313"/>
                  </a:lnTo>
                  <a:lnTo>
                    <a:pt x="58" y="326"/>
                  </a:lnTo>
                  <a:lnTo>
                    <a:pt x="56" y="206"/>
                  </a:lnTo>
                  <a:lnTo>
                    <a:pt x="80" y="195"/>
                  </a:lnTo>
                  <a:lnTo>
                    <a:pt x="83" y="238"/>
                  </a:lnTo>
                  <a:lnTo>
                    <a:pt x="105" y="292"/>
                  </a:lnTo>
                  <a:lnTo>
                    <a:pt x="146" y="268"/>
                  </a:lnTo>
                  <a:lnTo>
                    <a:pt x="95" y="158"/>
                  </a:lnTo>
                  <a:lnTo>
                    <a:pt x="174" y="107"/>
                  </a:lnTo>
                  <a:lnTo>
                    <a:pt x="68" y="139"/>
                  </a:lnTo>
                  <a:lnTo>
                    <a:pt x="53" y="66"/>
                  </a:lnTo>
                  <a:lnTo>
                    <a:pt x="209" y="60"/>
                  </a:lnTo>
                  <a:lnTo>
                    <a:pt x="236" y="0"/>
                  </a:lnTo>
                  <a:lnTo>
                    <a:pt x="190" y="37"/>
                  </a:lnTo>
                  <a:lnTo>
                    <a:pt x="80" y="19"/>
                  </a:lnTo>
                  <a:lnTo>
                    <a:pt x="43" y="45"/>
                  </a:lnTo>
                  <a:lnTo>
                    <a:pt x="0" y="19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8" name="Freeform 354">
              <a:extLst>
                <a:ext uri="{FF2B5EF4-FFF2-40B4-BE49-F238E27FC236}">
                  <a16:creationId xmlns:a16="http://schemas.microsoft.com/office/drawing/2014/main" id="{E0DAB81A-293D-4220-985B-DA6BCEB77307}"/>
                </a:ext>
              </a:extLst>
            </p:cNvPr>
            <p:cNvSpPr>
              <a:spLocks/>
            </p:cNvSpPr>
            <p:nvPr/>
          </p:nvSpPr>
          <p:spPr bwMode="auto">
            <a:xfrm>
              <a:off x="3531701" y="4133140"/>
              <a:ext cx="64019" cy="38188"/>
            </a:xfrm>
            <a:custGeom>
              <a:avLst/>
              <a:gdLst>
                <a:gd name="T0" fmla="*/ 0 w 130"/>
                <a:gd name="T1" fmla="*/ 1 h 84"/>
                <a:gd name="T2" fmla="*/ 0 w 130"/>
                <a:gd name="T3" fmla="*/ 2 h 84"/>
                <a:gd name="T4" fmla="*/ 3 w 130"/>
                <a:gd name="T5" fmla="*/ 0 h 84"/>
                <a:gd name="T6" fmla="*/ 1 w 130"/>
                <a:gd name="T7" fmla="*/ 1 h 84"/>
                <a:gd name="T8" fmla="*/ 0 w 130"/>
                <a:gd name="T9" fmla="*/ 1 h 84"/>
                <a:gd name="T10" fmla="*/ 0 60000 65536"/>
                <a:gd name="T11" fmla="*/ 0 60000 65536"/>
                <a:gd name="T12" fmla="*/ 0 60000 65536"/>
                <a:gd name="T13" fmla="*/ 0 60000 65536"/>
                <a:gd name="T14" fmla="*/ 0 60000 65536"/>
                <a:gd name="T15" fmla="*/ 0 w 130"/>
                <a:gd name="T16" fmla="*/ 0 h 84"/>
                <a:gd name="T17" fmla="*/ 130 w 130"/>
                <a:gd name="T18" fmla="*/ 84 h 84"/>
              </a:gdLst>
              <a:ahLst/>
              <a:cxnLst>
                <a:cxn ang="T10">
                  <a:pos x="T0" y="T1"/>
                </a:cxn>
                <a:cxn ang="T11">
                  <a:pos x="T2" y="T3"/>
                </a:cxn>
                <a:cxn ang="T12">
                  <a:pos x="T4" y="T5"/>
                </a:cxn>
                <a:cxn ang="T13">
                  <a:pos x="T6" y="T7"/>
                </a:cxn>
                <a:cxn ang="T14">
                  <a:pos x="T8" y="T9"/>
                </a:cxn>
              </a:cxnLst>
              <a:rect l="T15" t="T16" r="T17" b="T18"/>
              <a:pathLst>
                <a:path w="130" h="84">
                  <a:moveTo>
                    <a:pt x="0" y="50"/>
                  </a:moveTo>
                  <a:lnTo>
                    <a:pt x="5" y="84"/>
                  </a:lnTo>
                  <a:lnTo>
                    <a:pt x="130" y="0"/>
                  </a:lnTo>
                  <a:lnTo>
                    <a:pt x="37" y="27"/>
                  </a:lnTo>
                  <a:lnTo>
                    <a:pt x="0" y="5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39" name="Freeform 355">
              <a:extLst>
                <a:ext uri="{FF2B5EF4-FFF2-40B4-BE49-F238E27FC236}">
                  <a16:creationId xmlns:a16="http://schemas.microsoft.com/office/drawing/2014/main" id="{D329DF23-5DBF-4A17-879E-7A410DE2C5E7}"/>
                </a:ext>
              </a:extLst>
            </p:cNvPr>
            <p:cNvSpPr>
              <a:spLocks/>
            </p:cNvSpPr>
            <p:nvPr/>
          </p:nvSpPr>
          <p:spPr bwMode="auto">
            <a:xfrm>
              <a:off x="3597405" y="3921513"/>
              <a:ext cx="23586" cy="58874"/>
            </a:xfrm>
            <a:custGeom>
              <a:avLst/>
              <a:gdLst>
                <a:gd name="T0" fmla="*/ 0 w 47"/>
                <a:gd name="T1" fmla="*/ 1 h 131"/>
                <a:gd name="T2" fmla="*/ 0 w 47"/>
                <a:gd name="T3" fmla="*/ 2 h 131"/>
                <a:gd name="T4" fmla="*/ 1 w 47"/>
                <a:gd name="T5" fmla="*/ 3 h 131"/>
                <a:gd name="T6" fmla="*/ 1 w 47"/>
                <a:gd name="T7" fmla="*/ 2 h 131"/>
                <a:gd name="T8" fmla="*/ 1 w 47"/>
                <a:gd name="T9" fmla="*/ 1 h 131"/>
                <a:gd name="T10" fmla="*/ 1 w 47"/>
                <a:gd name="T11" fmla="*/ 1 h 131"/>
                <a:gd name="T12" fmla="*/ 0 w 47"/>
                <a:gd name="T13" fmla="*/ 1 h 131"/>
                <a:gd name="T14" fmla="*/ 1 w 47"/>
                <a:gd name="T15" fmla="*/ 0 h 131"/>
                <a:gd name="T16" fmla="*/ 0 w 47"/>
                <a:gd name="T17" fmla="*/ 1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131"/>
                <a:gd name="T29" fmla="*/ 47 w 47"/>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131">
                  <a:moveTo>
                    <a:pt x="0" y="45"/>
                  </a:moveTo>
                  <a:lnTo>
                    <a:pt x="12" y="105"/>
                  </a:lnTo>
                  <a:lnTo>
                    <a:pt x="37" y="131"/>
                  </a:lnTo>
                  <a:lnTo>
                    <a:pt x="19" y="76"/>
                  </a:lnTo>
                  <a:lnTo>
                    <a:pt x="47" y="69"/>
                  </a:lnTo>
                  <a:lnTo>
                    <a:pt x="45" y="27"/>
                  </a:lnTo>
                  <a:lnTo>
                    <a:pt x="12" y="53"/>
                  </a:lnTo>
                  <a:lnTo>
                    <a:pt x="24" y="0"/>
                  </a:lnTo>
                  <a:lnTo>
                    <a:pt x="0" y="4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0" name="Freeform 356">
              <a:extLst>
                <a:ext uri="{FF2B5EF4-FFF2-40B4-BE49-F238E27FC236}">
                  <a16:creationId xmlns:a16="http://schemas.microsoft.com/office/drawing/2014/main" id="{A8C03199-0325-4BEF-A62D-249E972A655E}"/>
                </a:ext>
              </a:extLst>
            </p:cNvPr>
            <p:cNvSpPr>
              <a:spLocks/>
            </p:cNvSpPr>
            <p:nvPr/>
          </p:nvSpPr>
          <p:spPr bwMode="auto">
            <a:xfrm>
              <a:off x="3607513" y="4018575"/>
              <a:ext cx="52226" cy="19094"/>
            </a:xfrm>
            <a:custGeom>
              <a:avLst/>
              <a:gdLst>
                <a:gd name="T0" fmla="*/ 0 w 109"/>
                <a:gd name="T1" fmla="*/ 0 h 42"/>
                <a:gd name="T2" fmla="*/ 1 w 109"/>
                <a:gd name="T3" fmla="*/ 0 h 42"/>
                <a:gd name="T4" fmla="*/ 3 w 109"/>
                <a:gd name="T5" fmla="*/ 1 h 42"/>
                <a:gd name="T6" fmla="*/ 0 w 109"/>
                <a:gd name="T7" fmla="*/ 0 h 42"/>
                <a:gd name="T8" fmla="*/ 0 60000 65536"/>
                <a:gd name="T9" fmla="*/ 0 60000 65536"/>
                <a:gd name="T10" fmla="*/ 0 60000 65536"/>
                <a:gd name="T11" fmla="*/ 0 60000 65536"/>
                <a:gd name="T12" fmla="*/ 0 w 109"/>
                <a:gd name="T13" fmla="*/ 0 h 42"/>
                <a:gd name="T14" fmla="*/ 109 w 109"/>
                <a:gd name="T15" fmla="*/ 42 h 42"/>
              </a:gdLst>
              <a:ahLst/>
              <a:cxnLst>
                <a:cxn ang="T8">
                  <a:pos x="T0" y="T1"/>
                </a:cxn>
                <a:cxn ang="T9">
                  <a:pos x="T2" y="T3"/>
                </a:cxn>
                <a:cxn ang="T10">
                  <a:pos x="T4" y="T5"/>
                </a:cxn>
                <a:cxn ang="T11">
                  <a:pos x="T6" y="T7"/>
                </a:cxn>
              </a:cxnLst>
              <a:rect l="T12" t="T13" r="T14" b="T15"/>
              <a:pathLst>
                <a:path w="109" h="42">
                  <a:moveTo>
                    <a:pt x="0" y="15"/>
                  </a:moveTo>
                  <a:lnTo>
                    <a:pt x="60" y="0"/>
                  </a:lnTo>
                  <a:lnTo>
                    <a:pt x="109" y="42"/>
                  </a:lnTo>
                  <a:lnTo>
                    <a:pt x="0" y="1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1" name="Freeform 357">
              <a:extLst>
                <a:ext uri="{FF2B5EF4-FFF2-40B4-BE49-F238E27FC236}">
                  <a16:creationId xmlns:a16="http://schemas.microsoft.com/office/drawing/2014/main" id="{17F73EB8-0658-4171-A712-1490C7A5429C}"/>
                </a:ext>
              </a:extLst>
            </p:cNvPr>
            <p:cNvSpPr>
              <a:spLocks/>
            </p:cNvSpPr>
            <p:nvPr/>
          </p:nvSpPr>
          <p:spPr bwMode="auto">
            <a:xfrm>
              <a:off x="3661424" y="3972431"/>
              <a:ext cx="192058" cy="173438"/>
            </a:xfrm>
            <a:custGeom>
              <a:avLst/>
              <a:gdLst>
                <a:gd name="T0" fmla="*/ 0 w 400"/>
                <a:gd name="T1" fmla="*/ 1 h 384"/>
                <a:gd name="T2" fmla="*/ 1 w 400"/>
                <a:gd name="T3" fmla="*/ 2 h 384"/>
                <a:gd name="T4" fmla="*/ 3 w 400"/>
                <a:gd name="T5" fmla="*/ 2 h 384"/>
                <a:gd name="T6" fmla="*/ 1 w 400"/>
                <a:gd name="T7" fmla="*/ 2 h 384"/>
                <a:gd name="T8" fmla="*/ 2 w 400"/>
                <a:gd name="T9" fmla="*/ 4 h 384"/>
                <a:gd name="T10" fmla="*/ 3 w 400"/>
                <a:gd name="T11" fmla="*/ 3 h 384"/>
                <a:gd name="T12" fmla="*/ 3 w 400"/>
                <a:gd name="T13" fmla="*/ 4 h 384"/>
                <a:gd name="T14" fmla="*/ 7 w 400"/>
                <a:gd name="T15" fmla="*/ 5 h 384"/>
                <a:gd name="T16" fmla="*/ 7 w 400"/>
                <a:gd name="T17" fmla="*/ 7 h 384"/>
                <a:gd name="T18" fmla="*/ 7 w 400"/>
                <a:gd name="T19" fmla="*/ 7 h 384"/>
                <a:gd name="T20" fmla="*/ 6 w 400"/>
                <a:gd name="T21" fmla="*/ 8 h 384"/>
                <a:gd name="T22" fmla="*/ 8 w 400"/>
                <a:gd name="T23" fmla="*/ 8 h 384"/>
                <a:gd name="T24" fmla="*/ 9 w 400"/>
                <a:gd name="T25" fmla="*/ 9 h 384"/>
                <a:gd name="T26" fmla="*/ 9 w 400"/>
                <a:gd name="T27" fmla="*/ 2 h 384"/>
                <a:gd name="T28" fmla="*/ 6 w 400"/>
                <a:gd name="T29" fmla="*/ 1 h 384"/>
                <a:gd name="T30" fmla="*/ 4 w 400"/>
                <a:gd name="T31" fmla="*/ 3 h 384"/>
                <a:gd name="T32" fmla="*/ 3 w 400"/>
                <a:gd name="T33" fmla="*/ 2 h 384"/>
                <a:gd name="T34" fmla="*/ 3 w 400"/>
                <a:gd name="T35" fmla="*/ 0 h 384"/>
                <a:gd name="T36" fmla="*/ 1 w 400"/>
                <a:gd name="T37" fmla="*/ 0 h 384"/>
                <a:gd name="T38" fmla="*/ 0 w 400"/>
                <a:gd name="T39" fmla="*/ 1 h 3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0"/>
                <a:gd name="T61" fmla="*/ 0 h 384"/>
                <a:gd name="T62" fmla="*/ 400 w 400"/>
                <a:gd name="T63" fmla="*/ 384 h 3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0" h="384">
                  <a:moveTo>
                    <a:pt x="0" y="47"/>
                  </a:moveTo>
                  <a:lnTo>
                    <a:pt x="62" y="84"/>
                  </a:lnTo>
                  <a:lnTo>
                    <a:pt x="118" y="76"/>
                  </a:lnTo>
                  <a:lnTo>
                    <a:pt x="42" y="103"/>
                  </a:lnTo>
                  <a:lnTo>
                    <a:pt x="81" y="164"/>
                  </a:lnTo>
                  <a:lnTo>
                    <a:pt x="114" y="112"/>
                  </a:lnTo>
                  <a:lnTo>
                    <a:pt x="140" y="164"/>
                  </a:lnTo>
                  <a:lnTo>
                    <a:pt x="282" y="223"/>
                  </a:lnTo>
                  <a:lnTo>
                    <a:pt x="315" y="315"/>
                  </a:lnTo>
                  <a:lnTo>
                    <a:pt x="289" y="312"/>
                  </a:lnTo>
                  <a:lnTo>
                    <a:pt x="266" y="356"/>
                  </a:lnTo>
                  <a:lnTo>
                    <a:pt x="352" y="334"/>
                  </a:lnTo>
                  <a:lnTo>
                    <a:pt x="400" y="384"/>
                  </a:lnTo>
                  <a:lnTo>
                    <a:pt x="394" y="99"/>
                  </a:lnTo>
                  <a:lnTo>
                    <a:pt x="271" y="47"/>
                  </a:lnTo>
                  <a:lnTo>
                    <a:pt x="171" y="130"/>
                  </a:lnTo>
                  <a:lnTo>
                    <a:pt x="133" y="89"/>
                  </a:lnTo>
                  <a:lnTo>
                    <a:pt x="119" y="19"/>
                  </a:lnTo>
                  <a:lnTo>
                    <a:pt x="62" y="0"/>
                  </a:lnTo>
                  <a:lnTo>
                    <a:pt x="0" y="4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2" name="Freeform 358">
              <a:extLst>
                <a:ext uri="{FF2B5EF4-FFF2-40B4-BE49-F238E27FC236}">
                  <a16:creationId xmlns:a16="http://schemas.microsoft.com/office/drawing/2014/main" id="{283FECCB-BB42-4A9D-8D01-039F7C3DB962}"/>
                </a:ext>
              </a:extLst>
            </p:cNvPr>
            <p:cNvSpPr>
              <a:spLocks/>
            </p:cNvSpPr>
            <p:nvPr/>
          </p:nvSpPr>
          <p:spPr bwMode="auto">
            <a:xfrm>
              <a:off x="3666478" y="4106089"/>
              <a:ext cx="10108" cy="15912"/>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3" name="Freeform 359">
              <a:extLst>
                <a:ext uri="{FF2B5EF4-FFF2-40B4-BE49-F238E27FC236}">
                  <a16:creationId xmlns:a16="http://schemas.microsoft.com/office/drawing/2014/main" id="{E63D5402-ECBC-4CCD-8D81-8FDF22EF29A6}"/>
                </a:ext>
              </a:extLst>
            </p:cNvPr>
            <p:cNvSpPr>
              <a:spLocks/>
            </p:cNvSpPr>
            <p:nvPr/>
          </p:nvSpPr>
          <p:spPr bwMode="auto">
            <a:xfrm>
              <a:off x="2071045" y="3122741"/>
              <a:ext cx="350422" cy="329374"/>
            </a:xfrm>
            <a:custGeom>
              <a:avLst/>
              <a:gdLst>
                <a:gd name="T0" fmla="*/ 0 w 730"/>
                <a:gd name="T1" fmla="*/ 1 h 725"/>
                <a:gd name="T2" fmla="*/ 1 w 730"/>
                <a:gd name="T3" fmla="*/ 0 h 725"/>
                <a:gd name="T4" fmla="*/ 2 w 730"/>
                <a:gd name="T5" fmla="*/ 1 h 725"/>
                <a:gd name="T6" fmla="*/ 3 w 730"/>
                <a:gd name="T7" fmla="*/ 0 h 725"/>
                <a:gd name="T8" fmla="*/ 4 w 730"/>
                <a:gd name="T9" fmla="*/ 1 h 725"/>
                <a:gd name="T10" fmla="*/ 4 w 730"/>
                <a:gd name="T11" fmla="*/ 1 h 725"/>
                <a:gd name="T12" fmla="*/ 5 w 730"/>
                <a:gd name="T13" fmla="*/ 3 h 725"/>
                <a:gd name="T14" fmla="*/ 7 w 730"/>
                <a:gd name="T15" fmla="*/ 4 h 725"/>
                <a:gd name="T16" fmla="*/ 9 w 730"/>
                <a:gd name="T17" fmla="*/ 3 h 725"/>
                <a:gd name="T18" fmla="*/ 9 w 730"/>
                <a:gd name="T19" fmla="*/ 3 h 725"/>
                <a:gd name="T20" fmla="*/ 11 w 730"/>
                <a:gd name="T21" fmla="*/ 2 h 725"/>
                <a:gd name="T22" fmla="*/ 15 w 730"/>
                <a:gd name="T23" fmla="*/ 4 h 725"/>
                <a:gd name="T24" fmla="*/ 15 w 730"/>
                <a:gd name="T25" fmla="*/ 5 h 725"/>
                <a:gd name="T26" fmla="*/ 15 w 730"/>
                <a:gd name="T27" fmla="*/ 7 h 725"/>
                <a:gd name="T28" fmla="*/ 15 w 730"/>
                <a:gd name="T29" fmla="*/ 9 h 725"/>
                <a:gd name="T30" fmla="*/ 15 w 730"/>
                <a:gd name="T31" fmla="*/ 10 h 725"/>
                <a:gd name="T32" fmla="*/ 15 w 730"/>
                <a:gd name="T33" fmla="*/ 12 h 725"/>
                <a:gd name="T34" fmla="*/ 17 w 730"/>
                <a:gd name="T35" fmla="*/ 15 h 725"/>
                <a:gd name="T36" fmla="*/ 15 w 730"/>
                <a:gd name="T37" fmla="*/ 17 h 725"/>
                <a:gd name="T38" fmla="*/ 12 w 730"/>
                <a:gd name="T39" fmla="*/ 16 h 725"/>
                <a:gd name="T40" fmla="*/ 11 w 730"/>
                <a:gd name="T41" fmla="*/ 15 h 725"/>
                <a:gd name="T42" fmla="*/ 8 w 730"/>
                <a:gd name="T43" fmla="*/ 15 h 725"/>
                <a:gd name="T44" fmla="*/ 7 w 730"/>
                <a:gd name="T45" fmla="*/ 14 h 725"/>
                <a:gd name="T46" fmla="*/ 5 w 730"/>
                <a:gd name="T47" fmla="*/ 11 h 725"/>
                <a:gd name="T48" fmla="*/ 4 w 730"/>
                <a:gd name="T49" fmla="*/ 11 h 725"/>
                <a:gd name="T50" fmla="*/ 4 w 730"/>
                <a:gd name="T51" fmla="*/ 11 h 725"/>
                <a:gd name="T52" fmla="*/ 3 w 730"/>
                <a:gd name="T53" fmla="*/ 9 h 725"/>
                <a:gd name="T54" fmla="*/ 1 w 730"/>
                <a:gd name="T55" fmla="*/ 7 h 725"/>
                <a:gd name="T56" fmla="*/ 2 w 730"/>
                <a:gd name="T57" fmla="*/ 5 h 725"/>
                <a:gd name="T58" fmla="*/ 1 w 730"/>
                <a:gd name="T59" fmla="*/ 5 h 725"/>
                <a:gd name="T60" fmla="*/ 1 w 730"/>
                <a:gd name="T61" fmla="*/ 3 h 725"/>
                <a:gd name="T62" fmla="*/ 0 w 730"/>
                <a:gd name="T63" fmla="*/ 1 h 7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0"/>
                <a:gd name="T97" fmla="*/ 0 h 725"/>
                <a:gd name="T98" fmla="*/ 730 w 730"/>
                <a:gd name="T99" fmla="*/ 725 h 7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0" h="725">
                  <a:moveTo>
                    <a:pt x="0" y="24"/>
                  </a:moveTo>
                  <a:lnTo>
                    <a:pt x="20" y="0"/>
                  </a:lnTo>
                  <a:lnTo>
                    <a:pt x="76" y="54"/>
                  </a:lnTo>
                  <a:lnTo>
                    <a:pt x="144" y="10"/>
                  </a:lnTo>
                  <a:lnTo>
                    <a:pt x="153" y="53"/>
                  </a:lnTo>
                  <a:lnTo>
                    <a:pt x="185" y="68"/>
                  </a:lnTo>
                  <a:lnTo>
                    <a:pt x="193" y="114"/>
                  </a:lnTo>
                  <a:lnTo>
                    <a:pt x="292" y="166"/>
                  </a:lnTo>
                  <a:lnTo>
                    <a:pt x="383" y="150"/>
                  </a:lnTo>
                  <a:lnTo>
                    <a:pt x="374" y="123"/>
                  </a:lnTo>
                  <a:lnTo>
                    <a:pt x="497" y="77"/>
                  </a:lnTo>
                  <a:lnTo>
                    <a:pt x="653" y="158"/>
                  </a:lnTo>
                  <a:lnTo>
                    <a:pt x="655" y="204"/>
                  </a:lnTo>
                  <a:lnTo>
                    <a:pt x="630" y="287"/>
                  </a:lnTo>
                  <a:lnTo>
                    <a:pt x="636" y="406"/>
                  </a:lnTo>
                  <a:lnTo>
                    <a:pt x="672" y="441"/>
                  </a:lnTo>
                  <a:lnTo>
                    <a:pt x="644" y="499"/>
                  </a:lnTo>
                  <a:lnTo>
                    <a:pt x="730" y="632"/>
                  </a:lnTo>
                  <a:lnTo>
                    <a:pt x="671" y="725"/>
                  </a:lnTo>
                  <a:lnTo>
                    <a:pt x="510" y="693"/>
                  </a:lnTo>
                  <a:lnTo>
                    <a:pt x="474" y="633"/>
                  </a:lnTo>
                  <a:lnTo>
                    <a:pt x="361" y="655"/>
                  </a:lnTo>
                  <a:lnTo>
                    <a:pt x="279" y="597"/>
                  </a:lnTo>
                  <a:lnTo>
                    <a:pt x="223" y="484"/>
                  </a:lnTo>
                  <a:lnTo>
                    <a:pt x="183" y="468"/>
                  </a:lnTo>
                  <a:lnTo>
                    <a:pt x="171" y="490"/>
                  </a:lnTo>
                  <a:lnTo>
                    <a:pt x="121" y="377"/>
                  </a:lnTo>
                  <a:lnTo>
                    <a:pt x="50" y="310"/>
                  </a:lnTo>
                  <a:lnTo>
                    <a:pt x="82" y="204"/>
                  </a:lnTo>
                  <a:lnTo>
                    <a:pt x="52" y="192"/>
                  </a:lnTo>
                  <a:lnTo>
                    <a:pt x="28" y="134"/>
                  </a:lnTo>
                  <a:lnTo>
                    <a:pt x="0" y="2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4" name="Freeform 360">
              <a:extLst>
                <a:ext uri="{FF2B5EF4-FFF2-40B4-BE49-F238E27FC236}">
                  <a16:creationId xmlns:a16="http://schemas.microsoft.com/office/drawing/2014/main" id="{14DB01EF-53EE-434C-9538-F5A944679252}"/>
                </a:ext>
              </a:extLst>
            </p:cNvPr>
            <p:cNvSpPr>
              <a:spLocks/>
            </p:cNvSpPr>
            <p:nvPr/>
          </p:nvSpPr>
          <p:spPr bwMode="auto">
            <a:xfrm>
              <a:off x="1969962" y="3184797"/>
              <a:ext cx="183635" cy="181394"/>
            </a:xfrm>
            <a:custGeom>
              <a:avLst/>
              <a:gdLst>
                <a:gd name="T0" fmla="*/ 0 w 379"/>
                <a:gd name="T1" fmla="*/ 5 h 402"/>
                <a:gd name="T2" fmla="*/ 0 w 379"/>
                <a:gd name="T3" fmla="*/ 6 h 402"/>
                <a:gd name="T4" fmla="*/ 5 w 379"/>
                <a:gd name="T5" fmla="*/ 8 h 402"/>
                <a:gd name="T6" fmla="*/ 5 w 379"/>
                <a:gd name="T7" fmla="*/ 9 h 402"/>
                <a:gd name="T8" fmla="*/ 6 w 379"/>
                <a:gd name="T9" fmla="*/ 9 h 402"/>
                <a:gd name="T10" fmla="*/ 7 w 379"/>
                <a:gd name="T11" fmla="*/ 9 h 402"/>
                <a:gd name="T12" fmla="*/ 9 w 379"/>
                <a:gd name="T13" fmla="*/ 8 h 402"/>
                <a:gd name="T14" fmla="*/ 9 w 379"/>
                <a:gd name="T15" fmla="*/ 8 h 402"/>
                <a:gd name="T16" fmla="*/ 8 w 379"/>
                <a:gd name="T17" fmla="*/ 6 h 402"/>
                <a:gd name="T18" fmla="*/ 6 w 379"/>
                <a:gd name="T19" fmla="*/ 4 h 402"/>
                <a:gd name="T20" fmla="*/ 7 w 379"/>
                <a:gd name="T21" fmla="*/ 2 h 402"/>
                <a:gd name="T22" fmla="*/ 6 w 379"/>
                <a:gd name="T23" fmla="*/ 1 h 402"/>
                <a:gd name="T24" fmla="*/ 6 w 379"/>
                <a:gd name="T25" fmla="*/ 0 h 402"/>
                <a:gd name="T26" fmla="*/ 3 w 379"/>
                <a:gd name="T27" fmla="*/ 0 h 402"/>
                <a:gd name="T28" fmla="*/ 3 w 379"/>
                <a:gd name="T29" fmla="*/ 1 h 402"/>
                <a:gd name="T30" fmla="*/ 2 w 379"/>
                <a:gd name="T31" fmla="*/ 3 h 402"/>
                <a:gd name="T32" fmla="*/ 0 w 379"/>
                <a:gd name="T33" fmla="*/ 5 h 4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9"/>
                <a:gd name="T52" fmla="*/ 0 h 402"/>
                <a:gd name="T53" fmla="*/ 379 w 379"/>
                <a:gd name="T54" fmla="*/ 402 h 4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9" h="402">
                  <a:moveTo>
                    <a:pt x="0" y="195"/>
                  </a:moveTo>
                  <a:lnTo>
                    <a:pt x="18" y="253"/>
                  </a:lnTo>
                  <a:lnTo>
                    <a:pt x="191" y="342"/>
                  </a:lnTo>
                  <a:lnTo>
                    <a:pt x="192" y="373"/>
                  </a:lnTo>
                  <a:lnTo>
                    <a:pt x="235" y="396"/>
                  </a:lnTo>
                  <a:lnTo>
                    <a:pt x="301" y="402"/>
                  </a:lnTo>
                  <a:lnTo>
                    <a:pt x="360" y="360"/>
                  </a:lnTo>
                  <a:lnTo>
                    <a:pt x="379" y="356"/>
                  </a:lnTo>
                  <a:lnTo>
                    <a:pt x="329" y="243"/>
                  </a:lnTo>
                  <a:lnTo>
                    <a:pt x="258" y="176"/>
                  </a:lnTo>
                  <a:lnTo>
                    <a:pt x="290" y="70"/>
                  </a:lnTo>
                  <a:lnTo>
                    <a:pt x="260" y="58"/>
                  </a:lnTo>
                  <a:lnTo>
                    <a:pt x="236" y="0"/>
                  </a:lnTo>
                  <a:lnTo>
                    <a:pt x="151" y="4"/>
                  </a:lnTo>
                  <a:lnTo>
                    <a:pt x="109" y="41"/>
                  </a:lnTo>
                  <a:lnTo>
                    <a:pt x="93" y="139"/>
                  </a:lnTo>
                  <a:lnTo>
                    <a:pt x="0" y="19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5" name="Freeform 361">
              <a:extLst>
                <a:ext uri="{FF2B5EF4-FFF2-40B4-BE49-F238E27FC236}">
                  <a16:creationId xmlns:a16="http://schemas.microsoft.com/office/drawing/2014/main" id="{B8AC0815-67A4-4F62-BD9F-C37613BE7C8D}"/>
                </a:ext>
              </a:extLst>
            </p:cNvPr>
            <p:cNvSpPr>
              <a:spLocks/>
            </p:cNvSpPr>
            <p:nvPr/>
          </p:nvSpPr>
          <p:spPr bwMode="auto">
            <a:xfrm>
              <a:off x="1385363" y="2947712"/>
              <a:ext cx="213960" cy="219583"/>
            </a:xfrm>
            <a:custGeom>
              <a:avLst/>
              <a:gdLst>
                <a:gd name="T0" fmla="*/ 0 w 446"/>
                <a:gd name="T1" fmla="*/ 3 h 487"/>
                <a:gd name="T2" fmla="*/ 0 w 446"/>
                <a:gd name="T3" fmla="*/ 1 h 487"/>
                <a:gd name="T4" fmla="*/ 1 w 446"/>
                <a:gd name="T5" fmla="*/ 1 h 487"/>
                <a:gd name="T6" fmla="*/ 2 w 446"/>
                <a:gd name="T7" fmla="*/ 1 h 487"/>
                <a:gd name="T8" fmla="*/ 3 w 446"/>
                <a:gd name="T9" fmla="*/ 0 h 487"/>
                <a:gd name="T10" fmla="*/ 5 w 446"/>
                <a:gd name="T11" fmla="*/ 0 h 487"/>
                <a:gd name="T12" fmla="*/ 6 w 446"/>
                <a:gd name="T13" fmla="*/ 1 h 487"/>
                <a:gd name="T14" fmla="*/ 6 w 446"/>
                <a:gd name="T15" fmla="*/ 2 h 487"/>
                <a:gd name="T16" fmla="*/ 5 w 446"/>
                <a:gd name="T17" fmla="*/ 2 h 487"/>
                <a:gd name="T18" fmla="*/ 5 w 446"/>
                <a:gd name="T19" fmla="*/ 4 h 487"/>
                <a:gd name="T20" fmla="*/ 7 w 446"/>
                <a:gd name="T21" fmla="*/ 6 h 487"/>
                <a:gd name="T22" fmla="*/ 8 w 446"/>
                <a:gd name="T23" fmla="*/ 7 h 487"/>
                <a:gd name="T24" fmla="*/ 8 w 446"/>
                <a:gd name="T25" fmla="*/ 7 h 487"/>
                <a:gd name="T26" fmla="*/ 10 w 446"/>
                <a:gd name="T27" fmla="*/ 9 h 487"/>
                <a:gd name="T28" fmla="*/ 9 w 446"/>
                <a:gd name="T29" fmla="*/ 8 h 487"/>
                <a:gd name="T30" fmla="*/ 9 w 446"/>
                <a:gd name="T31" fmla="*/ 10 h 487"/>
                <a:gd name="T32" fmla="*/ 8 w 446"/>
                <a:gd name="T33" fmla="*/ 11 h 487"/>
                <a:gd name="T34" fmla="*/ 8 w 446"/>
                <a:gd name="T35" fmla="*/ 9 h 487"/>
                <a:gd name="T36" fmla="*/ 4 w 446"/>
                <a:gd name="T37" fmla="*/ 6 h 487"/>
                <a:gd name="T38" fmla="*/ 3 w 446"/>
                <a:gd name="T39" fmla="*/ 4 h 487"/>
                <a:gd name="T40" fmla="*/ 2 w 446"/>
                <a:gd name="T41" fmla="*/ 3 h 487"/>
                <a:gd name="T42" fmla="*/ 1 w 446"/>
                <a:gd name="T43" fmla="*/ 4 h 487"/>
                <a:gd name="T44" fmla="*/ 0 w 446"/>
                <a:gd name="T45" fmla="*/ 3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6"/>
                <a:gd name="T70" fmla="*/ 0 h 487"/>
                <a:gd name="T71" fmla="*/ 446 w 446"/>
                <a:gd name="T72" fmla="*/ 487 h 4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6" h="487">
                  <a:moveTo>
                    <a:pt x="0" y="122"/>
                  </a:moveTo>
                  <a:lnTo>
                    <a:pt x="11" y="67"/>
                  </a:lnTo>
                  <a:lnTo>
                    <a:pt x="64" y="39"/>
                  </a:lnTo>
                  <a:lnTo>
                    <a:pt x="87" y="65"/>
                  </a:lnTo>
                  <a:lnTo>
                    <a:pt x="141" y="13"/>
                  </a:lnTo>
                  <a:lnTo>
                    <a:pt x="199" y="0"/>
                  </a:lnTo>
                  <a:lnTo>
                    <a:pt x="266" y="35"/>
                  </a:lnTo>
                  <a:lnTo>
                    <a:pt x="266" y="88"/>
                  </a:lnTo>
                  <a:lnTo>
                    <a:pt x="215" y="97"/>
                  </a:lnTo>
                  <a:lnTo>
                    <a:pt x="220" y="164"/>
                  </a:lnTo>
                  <a:lnTo>
                    <a:pt x="305" y="273"/>
                  </a:lnTo>
                  <a:lnTo>
                    <a:pt x="357" y="281"/>
                  </a:lnTo>
                  <a:lnTo>
                    <a:pt x="351" y="302"/>
                  </a:lnTo>
                  <a:lnTo>
                    <a:pt x="446" y="376"/>
                  </a:lnTo>
                  <a:lnTo>
                    <a:pt x="381" y="362"/>
                  </a:lnTo>
                  <a:lnTo>
                    <a:pt x="396" y="433"/>
                  </a:lnTo>
                  <a:lnTo>
                    <a:pt x="357" y="487"/>
                  </a:lnTo>
                  <a:lnTo>
                    <a:pt x="336" y="377"/>
                  </a:lnTo>
                  <a:lnTo>
                    <a:pt x="170" y="254"/>
                  </a:lnTo>
                  <a:lnTo>
                    <a:pt x="131" y="174"/>
                  </a:lnTo>
                  <a:lnTo>
                    <a:pt x="77" y="146"/>
                  </a:lnTo>
                  <a:lnTo>
                    <a:pt x="26" y="181"/>
                  </a:lnTo>
                  <a:lnTo>
                    <a:pt x="0" y="12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6" name="Freeform 362">
              <a:extLst>
                <a:ext uri="{FF2B5EF4-FFF2-40B4-BE49-F238E27FC236}">
                  <a16:creationId xmlns:a16="http://schemas.microsoft.com/office/drawing/2014/main" id="{00F6646D-9DC4-4602-8B3B-6B2A23143D18}"/>
                </a:ext>
              </a:extLst>
            </p:cNvPr>
            <p:cNvSpPr>
              <a:spLocks/>
            </p:cNvSpPr>
            <p:nvPr/>
          </p:nvSpPr>
          <p:spPr bwMode="auto">
            <a:xfrm>
              <a:off x="1412319" y="3089327"/>
              <a:ext cx="25271" cy="54100"/>
            </a:xfrm>
            <a:custGeom>
              <a:avLst/>
              <a:gdLst>
                <a:gd name="T0" fmla="*/ 0 w 53"/>
                <a:gd name="T1" fmla="*/ 0 h 119"/>
                <a:gd name="T2" fmla="*/ 0 w 53"/>
                <a:gd name="T3" fmla="*/ 3 h 119"/>
                <a:gd name="T4" fmla="*/ 1 w 53"/>
                <a:gd name="T5" fmla="*/ 3 h 119"/>
                <a:gd name="T6" fmla="*/ 1 w 53"/>
                <a:gd name="T7" fmla="*/ 1 h 119"/>
                <a:gd name="T8" fmla="*/ 1 w 53"/>
                <a:gd name="T9" fmla="*/ 0 h 119"/>
                <a:gd name="T10" fmla="*/ 0 w 53"/>
                <a:gd name="T11" fmla="*/ 0 h 119"/>
                <a:gd name="T12" fmla="*/ 0 60000 65536"/>
                <a:gd name="T13" fmla="*/ 0 60000 65536"/>
                <a:gd name="T14" fmla="*/ 0 60000 65536"/>
                <a:gd name="T15" fmla="*/ 0 60000 65536"/>
                <a:gd name="T16" fmla="*/ 0 60000 65536"/>
                <a:gd name="T17" fmla="*/ 0 60000 65536"/>
                <a:gd name="T18" fmla="*/ 0 w 53"/>
                <a:gd name="T19" fmla="*/ 0 h 119"/>
                <a:gd name="T20" fmla="*/ 53 w 5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53" h="119">
                  <a:moveTo>
                    <a:pt x="0" y="19"/>
                  </a:moveTo>
                  <a:lnTo>
                    <a:pt x="8" y="111"/>
                  </a:lnTo>
                  <a:lnTo>
                    <a:pt x="34" y="119"/>
                  </a:lnTo>
                  <a:lnTo>
                    <a:pt x="53" y="47"/>
                  </a:lnTo>
                  <a:lnTo>
                    <a:pt x="35" y="0"/>
                  </a:lnTo>
                  <a:lnTo>
                    <a:pt x="0" y="1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7" name="Freeform 363">
              <a:extLst>
                <a:ext uri="{FF2B5EF4-FFF2-40B4-BE49-F238E27FC236}">
                  <a16:creationId xmlns:a16="http://schemas.microsoft.com/office/drawing/2014/main" id="{311259DF-6D5F-41FB-8E1F-EE4B48540CF3}"/>
                </a:ext>
              </a:extLst>
            </p:cNvPr>
            <p:cNvSpPr>
              <a:spLocks/>
            </p:cNvSpPr>
            <p:nvPr/>
          </p:nvSpPr>
          <p:spPr bwMode="auto">
            <a:xfrm>
              <a:off x="1491501" y="3160930"/>
              <a:ext cx="55596" cy="35006"/>
            </a:xfrm>
            <a:custGeom>
              <a:avLst/>
              <a:gdLst>
                <a:gd name="T0" fmla="*/ 0 w 115"/>
                <a:gd name="T1" fmla="*/ 0 h 76"/>
                <a:gd name="T2" fmla="*/ 2 w 115"/>
                <a:gd name="T3" fmla="*/ 2 h 76"/>
                <a:gd name="T4" fmla="*/ 3 w 115"/>
                <a:gd name="T5" fmla="*/ 0 h 76"/>
                <a:gd name="T6" fmla="*/ 0 w 115"/>
                <a:gd name="T7" fmla="*/ 0 h 76"/>
                <a:gd name="T8" fmla="*/ 0 60000 65536"/>
                <a:gd name="T9" fmla="*/ 0 60000 65536"/>
                <a:gd name="T10" fmla="*/ 0 60000 65536"/>
                <a:gd name="T11" fmla="*/ 0 60000 65536"/>
                <a:gd name="T12" fmla="*/ 0 w 115"/>
                <a:gd name="T13" fmla="*/ 0 h 76"/>
                <a:gd name="T14" fmla="*/ 115 w 115"/>
                <a:gd name="T15" fmla="*/ 76 h 76"/>
              </a:gdLst>
              <a:ahLst/>
              <a:cxnLst>
                <a:cxn ang="T8">
                  <a:pos x="T0" y="T1"/>
                </a:cxn>
                <a:cxn ang="T9">
                  <a:pos x="T2" y="T3"/>
                </a:cxn>
                <a:cxn ang="T10">
                  <a:pos x="T4" y="T5"/>
                </a:cxn>
                <a:cxn ang="T11">
                  <a:pos x="T6" y="T7"/>
                </a:cxn>
              </a:cxnLst>
              <a:rect l="T12" t="T13" r="T14" b="T15"/>
              <a:pathLst>
                <a:path w="115" h="76">
                  <a:moveTo>
                    <a:pt x="0" y="15"/>
                  </a:moveTo>
                  <a:lnTo>
                    <a:pt x="97" y="76"/>
                  </a:lnTo>
                  <a:lnTo>
                    <a:pt x="115" y="0"/>
                  </a:lnTo>
                  <a:lnTo>
                    <a:pt x="0" y="1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8" name="Freeform 364">
              <a:extLst>
                <a:ext uri="{FF2B5EF4-FFF2-40B4-BE49-F238E27FC236}">
                  <a16:creationId xmlns:a16="http://schemas.microsoft.com/office/drawing/2014/main" id="{D862402A-5322-4779-9237-39B8B5F1E08E}"/>
                </a:ext>
              </a:extLst>
            </p:cNvPr>
            <p:cNvSpPr>
              <a:spLocks/>
            </p:cNvSpPr>
            <p:nvPr/>
          </p:nvSpPr>
          <p:spPr bwMode="auto">
            <a:xfrm>
              <a:off x="3639523" y="3262765"/>
              <a:ext cx="43803" cy="55691"/>
            </a:xfrm>
            <a:custGeom>
              <a:avLst/>
              <a:gdLst>
                <a:gd name="T0" fmla="*/ 0 w 90"/>
                <a:gd name="T1" fmla="*/ 1 h 124"/>
                <a:gd name="T2" fmla="*/ 0 w 90"/>
                <a:gd name="T3" fmla="*/ 1 h 124"/>
                <a:gd name="T4" fmla="*/ 1 w 90"/>
                <a:gd name="T5" fmla="*/ 1 h 124"/>
                <a:gd name="T6" fmla="*/ 1 w 90"/>
                <a:gd name="T7" fmla="*/ 1 h 124"/>
                <a:gd name="T8" fmla="*/ 1 w 90"/>
                <a:gd name="T9" fmla="*/ 3 h 124"/>
                <a:gd name="T10" fmla="*/ 1 w 90"/>
                <a:gd name="T11" fmla="*/ 3 h 124"/>
                <a:gd name="T12" fmla="*/ 2 w 90"/>
                <a:gd name="T13" fmla="*/ 1 h 124"/>
                <a:gd name="T14" fmla="*/ 2 w 90"/>
                <a:gd name="T15" fmla="*/ 0 h 124"/>
                <a:gd name="T16" fmla="*/ 1 w 90"/>
                <a:gd name="T17" fmla="*/ 0 h 124"/>
                <a:gd name="T18" fmla="*/ 0 w 90"/>
                <a:gd name="T19" fmla="*/ 1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24"/>
                <a:gd name="T32" fmla="*/ 90 w 90"/>
                <a:gd name="T33" fmla="*/ 124 h 1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24">
                  <a:moveTo>
                    <a:pt x="0" y="32"/>
                  </a:moveTo>
                  <a:lnTo>
                    <a:pt x="4" y="64"/>
                  </a:lnTo>
                  <a:lnTo>
                    <a:pt x="25" y="32"/>
                  </a:lnTo>
                  <a:lnTo>
                    <a:pt x="35" y="51"/>
                  </a:lnTo>
                  <a:lnTo>
                    <a:pt x="24" y="124"/>
                  </a:lnTo>
                  <a:lnTo>
                    <a:pt x="64" y="121"/>
                  </a:lnTo>
                  <a:lnTo>
                    <a:pt x="90" y="48"/>
                  </a:lnTo>
                  <a:lnTo>
                    <a:pt x="77" y="5"/>
                  </a:lnTo>
                  <a:lnTo>
                    <a:pt x="36" y="0"/>
                  </a:lnTo>
                  <a:lnTo>
                    <a:pt x="0" y="3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49" name="Freeform 365">
              <a:extLst>
                <a:ext uri="{FF2B5EF4-FFF2-40B4-BE49-F238E27FC236}">
                  <a16:creationId xmlns:a16="http://schemas.microsoft.com/office/drawing/2014/main" id="{E4A81CD8-7626-4225-A087-8C3069E9EA96}"/>
                </a:ext>
              </a:extLst>
            </p:cNvPr>
            <p:cNvSpPr>
              <a:spLocks/>
            </p:cNvSpPr>
            <p:nvPr/>
          </p:nvSpPr>
          <p:spPr bwMode="auto">
            <a:xfrm>
              <a:off x="3661424" y="3087736"/>
              <a:ext cx="207221" cy="182985"/>
            </a:xfrm>
            <a:custGeom>
              <a:avLst/>
              <a:gdLst>
                <a:gd name="T0" fmla="*/ 0 w 433"/>
                <a:gd name="T1" fmla="*/ 9 h 403"/>
                <a:gd name="T2" fmla="*/ 2 w 433"/>
                <a:gd name="T3" fmla="*/ 7 h 403"/>
                <a:gd name="T4" fmla="*/ 4 w 433"/>
                <a:gd name="T5" fmla="*/ 7 h 403"/>
                <a:gd name="T6" fmla="*/ 5 w 433"/>
                <a:gd name="T7" fmla="*/ 5 h 403"/>
                <a:gd name="T8" fmla="*/ 6 w 433"/>
                <a:gd name="T9" fmla="*/ 5 h 403"/>
                <a:gd name="T10" fmla="*/ 6 w 433"/>
                <a:gd name="T11" fmla="*/ 5 h 403"/>
                <a:gd name="T12" fmla="*/ 7 w 433"/>
                <a:gd name="T13" fmla="*/ 5 h 403"/>
                <a:gd name="T14" fmla="*/ 8 w 433"/>
                <a:gd name="T15" fmla="*/ 3 h 403"/>
                <a:gd name="T16" fmla="*/ 8 w 433"/>
                <a:gd name="T17" fmla="*/ 1 h 403"/>
                <a:gd name="T18" fmla="*/ 9 w 433"/>
                <a:gd name="T19" fmla="*/ 1 h 403"/>
                <a:gd name="T20" fmla="*/ 9 w 433"/>
                <a:gd name="T21" fmla="*/ 0 h 403"/>
                <a:gd name="T22" fmla="*/ 9 w 433"/>
                <a:gd name="T23" fmla="*/ 0 h 403"/>
                <a:gd name="T24" fmla="*/ 10 w 433"/>
                <a:gd name="T25" fmla="*/ 2 h 403"/>
                <a:gd name="T26" fmla="*/ 9 w 433"/>
                <a:gd name="T27" fmla="*/ 4 h 403"/>
                <a:gd name="T28" fmla="*/ 9 w 433"/>
                <a:gd name="T29" fmla="*/ 5 h 403"/>
                <a:gd name="T30" fmla="*/ 9 w 433"/>
                <a:gd name="T31" fmla="*/ 7 h 403"/>
                <a:gd name="T32" fmla="*/ 8 w 433"/>
                <a:gd name="T33" fmla="*/ 8 h 403"/>
                <a:gd name="T34" fmla="*/ 8 w 433"/>
                <a:gd name="T35" fmla="*/ 7 h 403"/>
                <a:gd name="T36" fmla="*/ 7 w 433"/>
                <a:gd name="T37" fmla="*/ 8 h 403"/>
                <a:gd name="T38" fmla="*/ 5 w 433"/>
                <a:gd name="T39" fmla="*/ 8 h 403"/>
                <a:gd name="T40" fmla="*/ 5 w 433"/>
                <a:gd name="T41" fmla="*/ 9 h 403"/>
                <a:gd name="T42" fmla="*/ 4 w 433"/>
                <a:gd name="T43" fmla="*/ 9 h 403"/>
                <a:gd name="T44" fmla="*/ 4 w 433"/>
                <a:gd name="T45" fmla="*/ 8 h 403"/>
                <a:gd name="T46" fmla="*/ 0 w 433"/>
                <a:gd name="T47" fmla="*/ 9 h 4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3"/>
                <a:gd name="T73" fmla="*/ 0 h 403"/>
                <a:gd name="T74" fmla="*/ 433 w 433"/>
                <a:gd name="T75" fmla="*/ 403 h 4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3" h="403">
                  <a:moveTo>
                    <a:pt x="0" y="378"/>
                  </a:moveTo>
                  <a:lnTo>
                    <a:pt x="80" y="305"/>
                  </a:lnTo>
                  <a:lnTo>
                    <a:pt x="188" y="305"/>
                  </a:lnTo>
                  <a:lnTo>
                    <a:pt x="232" y="212"/>
                  </a:lnTo>
                  <a:lnTo>
                    <a:pt x="250" y="204"/>
                  </a:lnTo>
                  <a:lnTo>
                    <a:pt x="252" y="239"/>
                  </a:lnTo>
                  <a:lnTo>
                    <a:pt x="299" y="204"/>
                  </a:lnTo>
                  <a:lnTo>
                    <a:pt x="343" y="138"/>
                  </a:lnTo>
                  <a:lnTo>
                    <a:pt x="360" y="21"/>
                  </a:lnTo>
                  <a:lnTo>
                    <a:pt x="394" y="25"/>
                  </a:lnTo>
                  <a:lnTo>
                    <a:pt x="385" y="0"/>
                  </a:lnTo>
                  <a:lnTo>
                    <a:pt x="406" y="1"/>
                  </a:lnTo>
                  <a:lnTo>
                    <a:pt x="433" y="97"/>
                  </a:lnTo>
                  <a:lnTo>
                    <a:pt x="394" y="166"/>
                  </a:lnTo>
                  <a:lnTo>
                    <a:pt x="394" y="227"/>
                  </a:lnTo>
                  <a:lnTo>
                    <a:pt x="367" y="319"/>
                  </a:lnTo>
                  <a:lnTo>
                    <a:pt x="346" y="332"/>
                  </a:lnTo>
                  <a:lnTo>
                    <a:pt x="345" y="297"/>
                  </a:lnTo>
                  <a:lnTo>
                    <a:pt x="284" y="347"/>
                  </a:lnTo>
                  <a:lnTo>
                    <a:pt x="232" y="327"/>
                  </a:lnTo>
                  <a:lnTo>
                    <a:pt x="235" y="368"/>
                  </a:lnTo>
                  <a:lnTo>
                    <a:pt x="188" y="403"/>
                  </a:lnTo>
                  <a:lnTo>
                    <a:pt x="177" y="345"/>
                  </a:lnTo>
                  <a:lnTo>
                    <a:pt x="0" y="37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0" name="Freeform 366">
              <a:extLst>
                <a:ext uri="{FF2B5EF4-FFF2-40B4-BE49-F238E27FC236}">
                  <a16:creationId xmlns:a16="http://schemas.microsoft.com/office/drawing/2014/main" id="{6708FEA2-86F3-4507-A6F1-5E9500C94F69}"/>
                </a:ext>
              </a:extLst>
            </p:cNvPr>
            <p:cNvSpPr>
              <a:spLocks/>
            </p:cNvSpPr>
            <p:nvPr/>
          </p:nvSpPr>
          <p:spPr bwMode="auto">
            <a:xfrm>
              <a:off x="3685010" y="3254809"/>
              <a:ext cx="43803" cy="33415"/>
            </a:xfrm>
            <a:custGeom>
              <a:avLst/>
              <a:gdLst>
                <a:gd name="T0" fmla="*/ 0 w 88"/>
                <a:gd name="T1" fmla="*/ 1 h 73"/>
                <a:gd name="T2" fmla="*/ 1 w 88"/>
                <a:gd name="T3" fmla="*/ 2 h 73"/>
                <a:gd name="T4" fmla="*/ 2 w 88"/>
                <a:gd name="T5" fmla="*/ 1 h 73"/>
                <a:gd name="T6" fmla="*/ 2 w 88"/>
                <a:gd name="T7" fmla="*/ 0 h 73"/>
                <a:gd name="T8" fmla="*/ 0 w 88"/>
                <a:gd name="T9" fmla="*/ 1 h 73"/>
                <a:gd name="T10" fmla="*/ 0 60000 65536"/>
                <a:gd name="T11" fmla="*/ 0 60000 65536"/>
                <a:gd name="T12" fmla="*/ 0 60000 65536"/>
                <a:gd name="T13" fmla="*/ 0 60000 65536"/>
                <a:gd name="T14" fmla="*/ 0 60000 65536"/>
                <a:gd name="T15" fmla="*/ 0 w 88"/>
                <a:gd name="T16" fmla="*/ 0 h 73"/>
                <a:gd name="T17" fmla="*/ 88 w 88"/>
                <a:gd name="T18" fmla="*/ 73 h 73"/>
              </a:gdLst>
              <a:ahLst/>
              <a:cxnLst>
                <a:cxn ang="T10">
                  <a:pos x="T0" y="T1"/>
                </a:cxn>
                <a:cxn ang="T11">
                  <a:pos x="T2" y="T3"/>
                </a:cxn>
                <a:cxn ang="T12">
                  <a:pos x="T4" y="T5"/>
                </a:cxn>
                <a:cxn ang="T13">
                  <a:pos x="T6" y="T7"/>
                </a:cxn>
                <a:cxn ang="T14">
                  <a:pos x="T8" y="T9"/>
                </a:cxn>
              </a:cxnLst>
              <a:rect l="T15" t="T16" r="T17" b="T18"/>
              <a:pathLst>
                <a:path w="88" h="73">
                  <a:moveTo>
                    <a:pt x="0" y="37"/>
                  </a:moveTo>
                  <a:lnTo>
                    <a:pt x="33" y="73"/>
                  </a:lnTo>
                  <a:lnTo>
                    <a:pt x="83" y="46"/>
                  </a:lnTo>
                  <a:lnTo>
                    <a:pt x="88" y="0"/>
                  </a:lnTo>
                  <a:lnTo>
                    <a:pt x="0" y="3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1" name="Freeform 367">
              <a:extLst>
                <a:ext uri="{FF2B5EF4-FFF2-40B4-BE49-F238E27FC236}">
                  <a16:creationId xmlns:a16="http://schemas.microsoft.com/office/drawing/2014/main" id="{1A6951E7-A9D1-4E9A-B7FB-4F296C65D00D}"/>
                </a:ext>
              </a:extLst>
            </p:cNvPr>
            <p:cNvSpPr>
              <a:spLocks/>
            </p:cNvSpPr>
            <p:nvPr/>
          </p:nvSpPr>
          <p:spPr bwMode="auto">
            <a:xfrm>
              <a:off x="3826527" y="2990674"/>
              <a:ext cx="107822" cy="97062"/>
            </a:xfrm>
            <a:custGeom>
              <a:avLst/>
              <a:gdLst>
                <a:gd name="T0" fmla="*/ 0 w 226"/>
                <a:gd name="T1" fmla="*/ 4 h 214"/>
                <a:gd name="T2" fmla="*/ 0 w 226"/>
                <a:gd name="T3" fmla="*/ 5 h 214"/>
                <a:gd name="T4" fmla="*/ 1 w 226"/>
                <a:gd name="T5" fmla="*/ 5 h 214"/>
                <a:gd name="T6" fmla="*/ 1 w 226"/>
                <a:gd name="T7" fmla="*/ 4 h 214"/>
                <a:gd name="T8" fmla="*/ 3 w 226"/>
                <a:gd name="T9" fmla="*/ 4 h 214"/>
                <a:gd name="T10" fmla="*/ 3 w 226"/>
                <a:gd name="T11" fmla="*/ 3 h 214"/>
                <a:gd name="T12" fmla="*/ 5 w 226"/>
                <a:gd name="T13" fmla="*/ 3 h 214"/>
                <a:gd name="T14" fmla="*/ 5 w 226"/>
                <a:gd name="T15" fmla="*/ 2 h 214"/>
                <a:gd name="T16" fmla="*/ 5 w 226"/>
                <a:gd name="T17" fmla="*/ 1 h 214"/>
                <a:gd name="T18" fmla="*/ 3 w 226"/>
                <a:gd name="T19" fmla="*/ 1 h 214"/>
                <a:gd name="T20" fmla="*/ 2 w 226"/>
                <a:gd name="T21" fmla="*/ 0 h 214"/>
                <a:gd name="T22" fmla="*/ 1 w 226"/>
                <a:gd name="T23" fmla="*/ 3 h 214"/>
                <a:gd name="T24" fmla="*/ 1 w 226"/>
                <a:gd name="T25" fmla="*/ 3 h 214"/>
                <a:gd name="T26" fmla="*/ 0 w 226"/>
                <a:gd name="T27" fmla="*/ 4 h 2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6"/>
                <a:gd name="T43" fmla="*/ 0 h 214"/>
                <a:gd name="T44" fmla="*/ 226 w 226"/>
                <a:gd name="T45" fmla="*/ 214 h 2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6" h="214">
                  <a:moveTo>
                    <a:pt x="0" y="153"/>
                  </a:moveTo>
                  <a:lnTo>
                    <a:pt x="10" y="214"/>
                  </a:lnTo>
                  <a:lnTo>
                    <a:pt x="51" y="192"/>
                  </a:lnTo>
                  <a:lnTo>
                    <a:pt x="23" y="155"/>
                  </a:lnTo>
                  <a:lnTo>
                    <a:pt x="133" y="188"/>
                  </a:lnTo>
                  <a:lnTo>
                    <a:pt x="157" y="138"/>
                  </a:lnTo>
                  <a:lnTo>
                    <a:pt x="226" y="120"/>
                  </a:lnTo>
                  <a:lnTo>
                    <a:pt x="202" y="86"/>
                  </a:lnTo>
                  <a:lnTo>
                    <a:pt x="211" y="58"/>
                  </a:lnTo>
                  <a:lnTo>
                    <a:pt x="150" y="62"/>
                  </a:lnTo>
                  <a:lnTo>
                    <a:pt x="80" y="0"/>
                  </a:lnTo>
                  <a:lnTo>
                    <a:pt x="54" y="122"/>
                  </a:lnTo>
                  <a:lnTo>
                    <a:pt x="22" y="115"/>
                  </a:lnTo>
                  <a:lnTo>
                    <a:pt x="0" y="15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2" name="Freeform 368">
              <a:extLst>
                <a:ext uri="{FF2B5EF4-FFF2-40B4-BE49-F238E27FC236}">
                  <a16:creationId xmlns:a16="http://schemas.microsoft.com/office/drawing/2014/main" id="{4ED18256-4171-429B-858C-8DB742FE9ECE}"/>
                </a:ext>
              </a:extLst>
            </p:cNvPr>
            <p:cNvSpPr>
              <a:spLocks/>
            </p:cNvSpPr>
            <p:nvPr/>
          </p:nvSpPr>
          <p:spPr bwMode="auto">
            <a:xfrm>
              <a:off x="3543494" y="3054321"/>
              <a:ext cx="114561" cy="120930"/>
            </a:xfrm>
            <a:custGeom>
              <a:avLst/>
              <a:gdLst>
                <a:gd name="T0" fmla="*/ 0 w 240"/>
                <a:gd name="T1" fmla="*/ 3 h 268"/>
                <a:gd name="T2" fmla="*/ 1 w 240"/>
                <a:gd name="T3" fmla="*/ 4 h 268"/>
                <a:gd name="T4" fmla="*/ 0 w 240"/>
                <a:gd name="T5" fmla="*/ 6 h 268"/>
                <a:gd name="T6" fmla="*/ 2 w 240"/>
                <a:gd name="T7" fmla="*/ 6 h 268"/>
                <a:gd name="T8" fmla="*/ 3 w 240"/>
                <a:gd name="T9" fmla="*/ 5 h 268"/>
                <a:gd name="T10" fmla="*/ 3 w 240"/>
                <a:gd name="T11" fmla="*/ 4 h 268"/>
                <a:gd name="T12" fmla="*/ 5 w 240"/>
                <a:gd name="T13" fmla="*/ 2 h 268"/>
                <a:gd name="T14" fmla="*/ 5 w 240"/>
                <a:gd name="T15" fmla="*/ 1 h 268"/>
                <a:gd name="T16" fmla="*/ 5 w 240"/>
                <a:gd name="T17" fmla="*/ 0 h 268"/>
                <a:gd name="T18" fmla="*/ 5 w 240"/>
                <a:gd name="T19" fmla="*/ 0 h 268"/>
                <a:gd name="T20" fmla="*/ 3 w 240"/>
                <a:gd name="T21" fmla="*/ 1 h 268"/>
                <a:gd name="T22" fmla="*/ 3 w 240"/>
                <a:gd name="T23" fmla="*/ 2 h 268"/>
                <a:gd name="T24" fmla="*/ 2 w 240"/>
                <a:gd name="T25" fmla="*/ 1 h 268"/>
                <a:gd name="T26" fmla="*/ 0 w 240"/>
                <a:gd name="T27" fmla="*/ 3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0"/>
                <a:gd name="T43" fmla="*/ 0 h 268"/>
                <a:gd name="T44" fmla="*/ 240 w 240"/>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0" h="268">
                  <a:moveTo>
                    <a:pt x="0" y="151"/>
                  </a:moveTo>
                  <a:lnTo>
                    <a:pt x="43" y="173"/>
                  </a:lnTo>
                  <a:lnTo>
                    <a:pt x="15" y="251"/>
                  </a:lnTo>
                  <a:lnTo>
                    <a:pt x="84" y="268"/>
                  </a:lnTo>
                  <a:lnTo>
                    <a:pt x="155" y="223"/>
                  </a:lnTo>
                  <a:lnTo>
                    <a:pt x="122" y="159"/>
                  </a:lnTo>
                  <a:lnTo>
                    <a:pt x="202" y="101"/>
                  </a:lnTo>
                  <a:lnTo>
                    <a:pt x="240" y="24"/>
                  </a:lnTo>
                  <a:lnTo>
                    <a:pt x="237" y="13"/>
                  </a:lnTo>
                  <a:lnTo>
                    <a:pt x="223" y="0"/>
                  </a:lnTo>
                  <a:lnTo>
                    <a:pt x="147" y="50"/>
                  </a:lnTo>
                  <a:lnTo>
                    <a:pt x="147" y="77"/>
                  </a:lnTo>
                  <a:lnTo>
                    <a:pt x="94" y="68"/>
                  </a:lnTo>
                  <a:lnTo>
                    <a:pt x="0" y="15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3" name="Freeform 369">
              <a:extLst>
                <a:ext uri="{FF2B5EF4-FFF2-40B4-BE49-F238E27FC236}">
                  <a16:creationId xmlns:a16="http://schemas.microsoft.com/office/drawing/2014/main" id="{B68BC4DC-4115-4672-90F8-411ED6BA5F3A}"/>
                </a:ext>
              </a:extLst>
            </p:cNvPr>
            <p:cNvSpPr>
              <a:spLocks/>
            </p:cNvSpPr>
            <p:nvPr/>
          </p:nvSpPr>
          <p:spPr bwMode="auto">
            <a:xfrm>
              <a:off x="3577188" y="3154565"/>
              <a:ext cx="60650" cy="97062"/>
            </a:xfrm>
            <a:custGeom>
              <a:avLst/>
              <a:gdLst>
                <a:gd name="T0" fmla="*/ 0 w 128"/>
                <a:gd name="T1" fmla="*/ 5 h 212"/>
                <a:gd name="T2" fmla="*/ 0 w 128"/>
                <a:gd name="T3" fmla="*/ 1 h 212"/>
                <a:gd name="T4" fmla="*/ 2 w 128"/>
                <a:gd name="T5" fmla="*/ 0 h 212"/>
                <a:gd name="T6" fmla="*/ 3 w 128"/>
                <a:gd name="T7" fmla="*/ 3 h 212"/>
                <a:gd name="T8" fmla="*/ 2 w 128"/>
                <a:gd name="T9" fmla="*/ 5 h 212"/>
                <a:gd name="T10" fmla="*/ 0 w 128"/>
                <a:gd name="T11" fmla="*/ 5 h 212"/>
                <a:gd name="T12" fmla="*/ 0 60000 65536"/>
                <a:gd name="T13" fmla="*/ 0 60000 65536"/>
                <a:gd name="T14" fmla="*/ 0 60000 65536"/>
                <a:gd name="T15" fmla="*/ 0 60000 65536"/>
                <a:gd name="T16" fmla="*/ 0 60000 65536"/>
                <a:gd name="T17" fmla="*/ 0 60000 65536"/>
                <a:gd name="T18" fmla="*/ 0 w 128"/>
                <a:gd name="T19" fmla="*/ 0 h 212"/>
                <a:gd name="T20" fmla="*/ 128 w 128"/>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28" h="212">
                  <a:moveTo>
                    <a:pt x="0" y="212"/>
                  </a:moveTo>
                  <a:lnTo>
                    <a:pt x="13" y="45"/>
                  </a:lnTo>
                  <a:lnTo>
                    <a:pt x="84" y="0"/>
                  </a:lnTo>
                  <a:lnTo>
                    <a:pt x="128" y="129"/>
                  </a:lnTo>
                  <a:lnTo>
                    <a:pt x="82" y="189"/>
                  </a:lnTo>
                  <a:lnTo>
                    <a:pt x="0" y="21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4" name="Freeform 370">
              <a:extLst>
                <a:ext uri="{FF2B5EF4-FFF2-40B4-BE49-F238E27FC236}">
                  <a16:creationId xmlns:a16="http://schemas.microsoft.com/office/drawing/2014/main" id="{79217D3B-2759-4EA3-A21B-AD819B09ADC7}"/>
                </a:ext>
              </a:extLst>
            </p:cNvPr>
            <p:cNvSpPr>
              <a:spLocks/>
            </p:cNvSpPr>
            <p:nvPr/>
          </p:nvSpPr>
          <p:spPr bwMode="auto">
            <a:xfrm>
              <a:off x="3100411" y="3507807"/>
              <a:ext cx="131408" cy="167074"/>
            </a:xfrm>
            <a:custGeom>
              <a:avLst/>
              <a:gdLst>
                <a:gd name="T0" fmla="*/ 0 w 274"/>
                <a:gd name="T1" fmla="*/ 2 h 369"/>
                <a:gd name="T2" fmla="*/ 1 w 274"/>
                <a:gd name="T3" fmla="*/ 3 h 369"/>
                <a:gd name="T4" fmla="*/ 1 w 274"/>
                <a:gd name="T5" fmla="*/ 5 h 369"/>
                <a:gd name="T6" fmla="*/ 3 w 274"/>
                <a:gd name="T7" fmla="*/ 4 h 369"/>
                <a:gd name="T8" fmla="*/ 4 w 274"/>
                <a:gd name="T9" fmla="*/ 5 h 369"/>
                <a:gd name="T10" fmla="*/ 5 w 274"/>
                <a:gd name="T11" fmla="*/ 7 h 369"/>
                <a:gd name="T12" fmla="*/ 4 w 274"/>
                <a:gd name="T13" fmla="*/ 9 h 369"/>
                <a:gd name="T14" fmla="*/ 6 w 274"/>
                <a:gd name="T15" fmla="*/ 8 h 369"/>
                <a:gd name="T16" fmla="*/ 5 w 274"/>
                <a:gd name="T17" fmla="*/ 5 h 369"/>
                <a:gd name="T18" fmla="*/ 3 w 274"/>
                <a:gd name="T19" fmla="*/ 3 h 369"/>
                <a:gd name="T20" fmla="*/ 4 w 274"/>
                <a:gd name="T21" fmla="*/ 2 h 369"/>
                <a:gd name="T22" fmla="*/ 3 w 274"/>
                <a:gd name="T23" fmla="*/ 1 h 369"/>
                <a:gd name="T24" fmla="*/ 2 w 274"/>
                <a:gd name="T25" fmla="*/ 0 h 369"/>
                <a:gd name="T26" fmla="*/ 1 w 274"/>
                <a:gd name="T27" fmla="*/ 0 h 369"/>
                <a:gd name="T28" fmla="*/ 1 w 274"/>
                <a:gd name="T29" fmla="*/ 1 h 369"/>
                <a:gd name="T30" fmla="*/ 1 w 274"/>
                <a:gd name="T31" fmla="*/ 1 h 369"/>
                <a:gd name="T32" fmla="*/ 0 w 274"/>
                <a:gd name="T33" fmla="*/ 2 h 3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4"/>
                <a:gd name="T52" fmla="*/ 0 h 369"/>
                <a:gd name="T53" fmla="*/ 274 w 274"/>
                <a:gd name="T54" fmla="*/ 369 h 3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4" h="369">
                  <a:moveTo>
                    <a:pt x="0" y="79"/>
                  </a:moveTo>
                  <a:lnTo>
                    <a:pt x="36" y="132"/>
                  </a:lnTo>
                  <a:lnTo>
                    <a:pt x="25" y="223"/>
                  </a:lnTo>
                  <a:lnTo>
                    <a:pt x="123" y="184"/>
                  </a:lnTo>
                  <a:lnTo>
                    <a:pt x="160" y="223"/>
                  </a:lnTo>
                  <a:lnTo>
                    <a:pt x="198" y="313"/>
                  </a:lnTo>
                  <a:lnTo>
                    <a:pt x="188" y="369"/>
                  </a:lnTo>
                  <a:lnTo>
                    <a:pt x="274" y="353"/>
                  </a:lnTo>
                  <a:lnTo>
                    <a:pt x="231" y="234"/>
                  </a:lnTo>
                  <a:lnTo>
                    <a:pt x="138" y="147"/>
                  </a:lnTo>
                  <a:lnTo>
                    <a:pt x="165" y="94"/>
                  </a:lnTo>
                  <a:lnTo>
                    <a:pt x="112" y="67"/>
                  </a:lnTo>
                  <a:lnTo>
                    <a:pt x="73" y="0"/>
                  </a:lnTo>
                  <a:lnTo>
                    <a:pt x="50" y="1"/>
                  </a:lnTo>
                  <a:lnTo>
                    <a:pt x="52" y="48"/>
                  </a:lnTo>
                  <a:lnTo>
                    <a:pt x="36" y="36"/>
                  </a:lnTo>
                  <a:lnTo>
                    <a:pt x="0" y="7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5" name="Freeform 371">
              <a:extLst>
                <a:ext uri="{FF2B5EF4-FFF2-40B4-BE49-F238E27FC236}">
                  <a16:creationId xmlns:a16="http://schemas.microsoft.com/office/drawing/2014/main" id="{8B9A37DA-B1D7-44DD-8DBC-7622820BA3A4}"/>
                </a:ext>
              </a:extLst>
            </p:cNvPr>
            <p:cNvSpPr>
              <a:spLocks/>
            </p:cNvSpPr>
            <p:nvPr/>
          </p:nvSpPr>
          <p:spPr bwMode="auto">
            <a:xfrm>
              <a:off x="1368516" y="2868153"/>
              <a:ext cx="8424" cy="17503"/>
            </a:xfrm>
            <a:custGeom>
              <a:avLst/>
              <a:gdLst>
                <a:gd name="T0" fmla="*/ 0 w 18"/>
                <a:gd name="T1" fmla="*/ 1 h 38"/>
                <a:gd name="T2" fmla="*/ 0 w 18"/>
                <a:gd name="T3" fmla="*/ 0 h 38"/>
                <a:gd name="T4" fmla="*/ 0 w 18"/>
                <a:gd name="T5" fmla="*/ 1 h 38"/>
                <a:gd name="T6" fmla="*/ 0 w 18"/>
                <a:gd name="T7" fmla="*/ 1 h 38"/>
                <a:gd name="T8" fmla="*/ 0 60000 65536"/>
                <a:gd name="T9" fmla="*/ 0 60000 65536"/>
                <a:gd name="T10" fmla="*/ 0 60000 65536"/>
                <a:gd name="T11" fmla="*/ 0 60000 65536"/>
                <a:gd name="T12" fmla="*/ 0 w 18"/>
                <a:gd name="T13" fmla="*/ 0 h 38"/>
                <a:gd name="T14" fmla="*/ 18 w 18"/>
                <a:gd name="T15" fmla="*/ 38 h 38"/>
              </a:gdLst>
              <a:ahLst/>
              <a:cxnLst>
                <a:cxn ang="T8">
                  <a:pos x="T0" y="T1"/>
                </a:cxn>
                <a:cxn ang="T9">
                  <a:pos x="T2" y="T3"/>
                </a:cxn>
                <a:cxn ang="T10">
                  <a:pos x="T4" y="T5"/>
                </a:cxn>
                <a:cxn ang="T11">
                  <a:pos x="T6" y="T7"/>
                </a:cxn>
              </a:cxnLst>
              <a:rect l="T12" t="T13" r="T14" b="T15"/>
              <a:pathLst>
                <a:path w="18" h="38">
                  <a:moveTo>
                    <a:pt x="0" y="30"/>
                  </a:moveTo>
                  <a:lnTo>
                    <a:pt x="13" y="0"/>
                  </a:lnTo>
                  <a:lnTo>
                    <a:pt x="18" y="38"/>
                  </a:lnTo>
                  <a:lnTo>
                    <a:pt x="0" y="3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6" name="Freeform 372">
              <a:extLst>
                <a:ext uri="{FF2B5EF4-FFF2-40B4-BE49-F238E27FC236}">
                  <a16:creationId xmlns:a16="http://schemas.microsoft.com/office/drawing/2014/main" id="{5FA27327-FC4F-4A13-8433-0DD8EF0E9488}"/>
                </a:ext>
              </a:extLst>
            </p:cNvPr>
            <p:cNvSpPr>
              <a:spLocks/>
            </p:cNvSpPr>
            <p:nvPr/>
          </p:nvSpPr>
          <p:spPr bwMode="auto">
            <a:xfrm>
              <a:off x="3100411" y="3833998"/>
              <a:ext cx="69074" cy="100244"/>
            </a:xfrm>
            <a:custGeom>
              <a:avLst/>
              <a:gdLst>
                <a:gd name="T0" fmla="*/ 0 w 142"/>
                <a:gd name="T1" fmla="*/ 0 h 221"/>
                <a:gd name="T2" fmla="*/ 1 w 142"/>
                <a:gd name="T3" fmla="*/ 0 h 221"/>
                <a:gd name="T4" fmla="*/ 1 w 142"/>
                <a:gd name="T5" fmla="*/ 1 h 221"/>
                <a:gd name="T6" fmla="*/ 2 w 142"/>
                <a:gd name="T7" fmla="*/ 0 h 221"/>
                <a:gd name="T8" fmla="*/ 3 w 142"/>
                <a:gd name="T9" fmla="*/ 1 h 221"/>
                <a:gd name="T10" fmla="*/ 3 w 142"/>
                <a:gd name="T11" fmla="*/ 5 h 221"/>
                <a:gd name="T12" fmla="*/ 3 w 142"/>
                <a:gd name="T13" fmla="*/ 5 h 221"/>
                <a:gd name="T14" fmla="*/ 1 w 142"/>
                <a:gd name="T15" fmla="*/ 4 h 221"/>
                <a:gd name="T16" fmla="*/ 0 w 142"/>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
                <a:gd name="T28" fmla="*/ 0 h 221"/>
                <a:gd name="T29" fmla="*/ 142 w 142"/>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 h="221">
                  <a:moveTo>
                    <a:pt x="0" y="0"/>
                  </a:moveTo>
                  <a:lnTo>
                    <a:pt x="29" y="0"/>
                  </a:lnTo>
                  <a:lnTo>
                    <a:pt x="38" y="41"/>
                  </a:lnTo>
                  <a:lnTo>
                    <a:pt x="73" y="15"/>
                  </a:lnTo>
                  <a:lnTo>
                    <a:pt x="122" y="65"/>
                  </a:lnTo>
                  <a:lnTo>
                    <a:pt x="142" y="221"/>
                  </a:lnTo>
                  <a:lnTo>
                    <a:pt x="141" y="221"/>
                  </a:lnTo>
                  <a:lnTo>
                    <a:pt x="42" y="156"/>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7" name="Freeform 373">
              <a:extLst>
                <a:ext uri="{FF2B5EF4-FFF2-40B4-BE49-F238E27FC236}">
                  <a16:creationId xmlns:a16="http://schemas.microsoft.com/office/drawing/2014/main" id="{7164D3CA-115E-4FFC-AD3C-C03C117DB7E1}"/>
                </a:ext>
              </a:extLst>
            </p:cNvPr>
            <p:cNvSpPr>
              <a:spLocks/>
            </p:cNvSpPr>
            <p:nvPr/>
          </p:nvSpPr>
          <p:spPr bwMode="auto">
            <a:xfrm>
              <a:off x="3273938" y="3824451"/>
              <a:ext cx="173527" cy="120930"/>
            </a:xfrm>
            <a:custGeom>
              <a:avLst/>
              <a:gdLst>
                <a:gd name="T0" fmla="*/ 0 w 362"/>
                <a:gd name="T1" fmla="*/ 6 h 264"/>
                <a:gd name="T2" fmla="*/ 1 w 362"/>
                <a:gd name="T3" fmla="*/ 6 h 264"/>
                <a:gd name="T4" fmla="*/ 3 w 362"/>
                <a:gd name="T5" fmla="*/ 6 h 264"/>
                <a:gd name="T6" fmla="*/ 4 w 362"/>
                <a:gd name="T7" fmla="*/ 6 h 264"/>
                <a:gd name="T8" fmla="*/ 5 w 362"/>
                <a:gd name="T9" fmla="*/ 3 h 264"/>
                <a:gd name="T10" fmla="*/ 7 w 362"/>
                <a:gd name="T11" fmla="*/ 3 h 264"/>
                <a:gd name="T12" fmla="*/ 8 w 362"/>
                <a:gd name="T13" fmla="*/ 2 h 264"/>
                <a:gd name="T14" fmla="*/ 7 w 362"/>
                <a:gd name="T15" fmla="*/ 1 h 264"/>
                <a:gd name="T16" fmla="*/ 7 w 362"/>
                <a:gd name="T17" fmla="*/ 0 h 264"/>
                <a:gd name="T18" fmla="*/ 5 w 362"/>
                <a:gd name="T19" fmla="*/ 2 h 264"/>
                <a:gd name="T20" fmla="*/ 4 w 362"/>
                <a:gd name="T21" fmla="*/ 3 h 264"/>
                <a:gd name="T22" fmla="*/ 4 w 362"/>
                <a:gd name="T23" fmla="*/ 3 h 264"/>
                <a:gd name="T24" fmla="*/ 3 w 362"/>
                <a:gd name="T25" fmla="*/ 4 h 264"/>
                <a:gd name="T26" fmla="*/ 2 w 362"/>
                <a:gd name="T27" fmla="*/ 4 h 264"/>
                <a:gd name="T28" fmla="*/ 1 w 362"/>
                <a:gd name="T29" fmla="*/ 6 h 264"/>
                <a:gd name="T30" fmla="*/ 0 w 362"/>
                <a:gd name="T31" fmla="*/ 6 h 2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2"/>
                <a:gd name="T49" fmla="*/ 0 h 264"/>
                <a:gd name="T50" fmla="*/ 362 w 362"/>
                <a:gd name="T51" fmla="*/ 264 h 2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2" h="264">
                  <a:moveTo>
                    <a:pt x="0" y="235"/>
                  </a:moveTo>
                  <a:lnTo>
                    <a:pt x="33" y="264"/>
                  </a:lnTo>
                  <a:lnTo>
                    <a:pt x="143" y="253"/>
                  </a:lnTo>
                  <a:lnTo>
                    <a:pt x="182" y="238"/>
                  </a:lnTo>
                  <a:lnTo>
                    <a:pt x="234" y="115"/>
                  </a:lnTo>
                  <a:lnTo>
                    <a:pt x="299" y="120"/>
                  </a:lnTo>
                  <a:lnTo>
                    <a:pt x="362" y="78"/>
                  </a:lnTo>
                  <a:lnTo>
                    <a:pt x="304" y="45"/>
                  </a:lnTo>
                  <a:lnTo>
                    <a:pt x="284" y="0"/>
                  </a:lnTo>
                  <a:lnTo>
                    <a:pt x="210" y="82"/>
                  </a:lnTo>
                  <a:lnTo>
                    <a:pt x="185" y="128"/>
                  </a:lnTo>
                  <a:lnTo>
                    <a:pt x="163" y="103"/>
                  </a:lnTo>
                  <a:lnTo>
                    <a:pt x="120" y="168"/>
                  </a:lnTo>
                  <a:lnTo>
                    <a:pt x="70" y="177"/>
                  </a:lnTo>
                  <a:lnTo>
                    <a:pt x="56" y="238"/>
                  </a:lnTo>
                  <a:lnTo>
                    <a:pt x="0" y="23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8" name="Freeform 374">
              <a:extLst>
                <a:ext uri="{FF2B5EF4-FFF2-40B4-BE49-F238E27FC236}">
                  <a16:creationId xmlns:a16="http://schemas.microsoft.com/office/drawing/2014/main" id="{9640DC1E-9519-4470-AC86-E7DF1CC5EDB5}"/>
                </a:ext>
              </a:extLst>
            </p:cNvPr>
            <p:cNvSpPr>
              <a:spLocks/>
            </p:cNvSpPr>
            <p:nvPr/>
          </p:nvSpPr>
          <p:spPr bwMode="auto">
            <a:xfrm>
              <a:off x="2871289" y="2817235"/>
              <a:ext cx="581230" cy="265727"/>
            </a:xfrm>
            <a:custGeom>
              <a:avLst/>
              <a:gdLst>
                <a:gd name="T0" fmla="*/ 0 w 1209"/>
                <a:gd name="T1" fmla="*/ 4 h 587"/>
                <a:gd name="T2" fmla="*/ 1 w 1209"/>
                <a:gd name="T3" fmla="*/ 6 h 587"/>
                <a:gd name="T4" fmla="*/ 2 w 1209"/>
                <a:gd name="T5" fmla="*/ 6 h 587"/>
                <a:gd name="T6" fmla="*/ 3 w 1209"/>
                <a:gd name="T7" fmla="*/ 9 h 587"/>
                <a:gd name="T8" fmla="*/ 7 w 1209"/>
                <a:gd name="T9" fmla="*/ 10 h 587"/>
                <a:gd name="T10" fmla="*/ 8 w 1209"/>
                <a:gd name="T11" fmla="*/ 12 h 587"/>
                <a:gd name="T12" fmla="*/ 11 w 1209"/>
                <a:gd name="T13" fmla="*/ 12 h 587"/>
                <a:gd name="T14" fmla="*/ 15 w 1209"/>
                <a:gd name="T15" fmla="*/ 14 h 587"/>
                <a:gd name="T16" fmla="*/ 20 w 1209"/>
                <a:gd name="T17" fmla="*/ 12 h 587"/>
                <a:gd name="T18" fmla="*/ 21 w 1209"/>
                <a:gd name="T19" fmla="*/ 11 h 587"/>
                <a:gd name="T20" fmla="*/ 21 w 1209"/>
                <a:gd name="T21" fmla="*/ 9 h 587"/>
                <a:gd name="T22" fmla="*/ 23 w 1209"/>
                <a:gd name="T23" fmla="*/ 10 h 587"/>
                <a:gd name="T24" fmla="*/ 26 w 1209"/>
                <a:gd name="T25" fmla="*/ 7 h 587"/>
                <a:gd name="T26" fmla="*/ 28 w 1209"/>
                <a:gd name="T27" fmla="*/ 7 h 587"/>
                <a:gd name="T28" fmla="*/ 27 w 1209"/>
                <a:gd name="T29" fmla="*/ 5 h 587"/>
                <a:gd name="T30" fmla="*/ 25 w 1209"/>
                <a:gd name="T31" fmla="*/ 6 h 587"/>
                <a:gd name="T32" fmla="*/ 25 w 1209"/>
                <a:gd name="T33" fmla="*/ 4 h 587"/>
                <a:gd name="T34" fmla="*/ 25 w 1209"/>
                <a:gd name="T35" fmla="*/ 3 h 587"/>
                <a:gd name="T36" fmla="*/ 24 w 1209"/>
                <a:gd name="T37" fmla="*/ 3 h 587"/>
                <a:gd name="T38" fmla="*/ 19 w 1209"/>
                <a:gd name="T39" fmla="*/ 4 h 587"/>
                <a:gd name="T40" fmla="*/ 16 w 1209"/>
                <a:gd name="T41" fmla="*/ 2 h 587"/>
                <a:gd name="T42" fmla="*/ 13 w 1209"/>
                <a:gd name="T43" fmla="*/ 2 h 587"/>
                <a:gd name="T44" fmla="*/ 13 w 1209"/>
                <a:gd name="T45" fmla="*/ 1 h 587"/>
                <a:gd name="T46" fmla="*/ 10 w 1209"/>
                <a:gd name="T47" fmla="*/ 0 h 587"/>
                <a:gd name="T48" fmla="*/ 9 w 1209"/>
                <a:gd name="T49" fmla="*/ 1 h 587"/>
                <a:gd name="T50" fmla="*/ 9 w 1209"/>
                <a:gd name="T51" fmla="*/ 3 h 587"/>
                <a:gd name="T52" fmla="*/ 4 w 1209"/>
                <a:gd name="T53" fmla="*/ 2 h 587"/>
                <a:gd name="T54" fmla="*/ 0 w 1209"/>
                <a:gd name="T55" fmla="*/ 4 h 5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9"/>
                <a:gd name="T85" fmla="*/ 0 h 587"/>
                <a:gd name="T86" fmla="*/ 1209 w 1209"/>
                <a:gd name="T87" fmla="*/ 587 h 5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9" h="587">
                  <a:moveTo>
                    <a:pt x="0" y="184"/>
                  </a:moveTo>
                  <a:lnTo>
                    <a:pt x="39" y="242"/>
                  </a:lnTo>
                  <a:lnTo>
                    <a:pt x="94" y="265"/>
                  </a:lnTo>
                  <a:lnTo>
                    <a:pt x="113" y="389"/>
                  </a:lnTo>
                  <a:lnTo>
                    <a:pt x="282" y="439"/>
                  </a:lnTo>
                  <a:lnTo>
                    <a:pt x="353" y="526"/>
                  </a:lnTo>
                  <a:lnTo>
                    <a:pt x="494" y="522"/>
                  </a:lnTo>
                  <a:lnTo>
                    <a:pt x="651" y="587"/>
                  </a:lnTo>
                  <a:lnTo>
                    <a:pt x="856" y="526"/>
                  </a:lnTo>
                  <a:lnTo>
                    <a:pt x="920" y="477"/>
                  </a:lnTo>
                  <a:lnTo>
                    <a:pt x="920" y="408"/>
                  </a:lnTo>
                  <a:lnTo>
                    <a:pt x="979" y="416"/>
                  </a:lnTo>
                  <a:lnTo>
                    <a:pt x="1110" y="318"/>
                  </a:lnTo>
                  <a:lnTo>
                    <a:pt x="1209" y="312"/>
                  </a:lnTo>
                  <a:lnTo>
                    <a:pt x="1162" y="238"/>
                  </a:lnTo>
                  <a:lnTo>
                    <a:pt x="1065" y="257"/>
                  </a:lnTo>
                  <a:lnTo>
                    <a:pt x="1064" y="174"/>
                  </a:lnTo>
                  <a:lnTo>
                    <a:pt x="1088" y="127"/>
                  </a:lnTo>
                  <a:lnTo>
                    <a:pt x="1018" y="115"/>
                  </a:lnTo>
                  <a:lnTo>
                    <a:pt x="838" y="167"/>
                  </a:lnTo>
                  <a:lnTo>
                    <a:pt x="677" y="90"/>
                  </a:lnTo>
                  <a:lnTo>
                    <a:pt x="576" y="101"/>
                  </a:lnTo>
                  <a:lnTo>
                    <a:pt x="539" y="39"/>
                  </a:lnTo>
                  <a:lnTo>
                    <a:pt x="439" y="0"/>
                  </a:lnTo>
                  <a:lnTo>
                    <a:pt x="386" y="42"/>
                  </a:lnTo>
                  <a:lnTo>
                    <a:pt x="383" y="126"/>
                  </a:lnTo>
                  <a:lnTo>
                    <a:pt x="153" y="89"/>
                  </a:lnTo>
                  <a:lnTo>
                    <a:pt x="0" y="18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59" name="Freeform 375">
              <a:extLst>
                <a:ext uri="{FF2B5EF4-FFF2-40B4-BE49-F238E27FC236}">
                  <a16:creationId xmlns:a16="http://schemas.microsoft.com/office/drawing/2014/main" id="{2107F04F-2128-4DDB-B611-FB63A782B9D4}"/>
                </a:ext>
              </a:extLst>
            </p:cNvPr>
            <p:cNvSpPr>
              <a:spLocks/>
            </p:cNvSpPr>
            <p:nvPr/>
          </p:nvSpPr>
          <p:spPr bwMode="auto">
            <a:xfrm>
              <a:off x="2215932" y="3456889"/>
              <a:ext cx="141517" cy="173438"/>
            </a:xfrm>
            <a:custGeom>
              <a:avLst/>
              <a:gdLst>
                <a:gd name="T0" fmla="*/ 0 w 294"/>
                <a:gd name="T1" fmla="*/ 6 h 383"/>
                <a:gd name="T2" fmla="*/ 1 w 294"/>
                <a:gd name="T3" fmla="*/ 9 h 383"/>
                <a:gd name="T4" fmla="*/ 3 w 294"/>
                <a:gd name="T5" fmla="*/ 9 h 383"/>
                <a:gd name="T6" fmla="*/ 5 w 294"/>
                <a:gd name="T7" fmla="*/ 6 h 383"/>
                <a:gd name="T8" fmla="*/ 5 w 294"/>
                <a:gd name="T9" fmla="*/ 5 h 383"/>
                <a:gd name="T10" fmla="*/ 7 w 294"/>
                <a:gd name="T11" fmla="*/ 3 h 383"/>
                <a:gd name="T12" fmla="*/ 7 w 294"/>
                <a:gd name="T13" fmla="*/ 3 h 383"/>
                <a:gd name="T14" fmla="*/ 6 w 294"/>
                <a:gd name="T15" fmla="*/ 1 h 383"/>
                <a:gd name="T16" fmla="*/ 4 w 294"/>
                <a:gd name="T17" fmla="*/ 0 h 383"/>
                <a:gd name="T18" fmla="*/ 3 w 294"/>
                <a:gd name="T19" fmla="*/ 0 h 383"/>
                <a:gd name="T20" fmla="*/ 4 w 294"/>
                <a:gd name="T21" fmla="*/ 1 h 383"/>
                <a:gd name="T22" fmla="*/ 3 w 294"/>
                <a:gd name="T23" fmla="*/ 2 h 383"/>
                <a:gd name="T24" fmla="*/ 3 w 294"/>
                <a:gd name="T25" fmla="*/ 3 h 383"/>
                <a:gd name="T26" fmla="*/ 3 w 294"/>
                <a:gd name="T27" fmla="*/ 5 h 383"/>
                <a:gd name="T28" fmla="*/ 0 w 294"/>
                <a:gd name="T29" fmla="*/ 6 h 3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4"/>
                <a:gd name="T46" fmla="*/ 0 h 383"/>
                <a:gd name="T47" fmla="*/ 294 w 294"/>
                <a:gd name="T48" fmla="*/ 383 h 3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4" h="383">
                  <a:moveTo>
                    <a:pt x="0" y="270"/>
                  </a:moveTo>
                  <a:lnTo>
                    <a:pt x="40" y="383"/>
                  </a:lnTo>
                  <a:lnTo>
                    <a:pt x="109" y="364"/>
                  </a:lnTo>
                  <a:lnTo>
                    <a:pt x="218" y="269"/>
                  </a:lnTo>
                  <a:lnTo>
                    <a:pt x="217" y="223"/>
                  </a:lnTo>
                  <a:lnTo>
                    <a:pt x="289" y="139"/>
                  </a:lnTo>
                  <a:lnTo>
                    <a:pt x="294" y="114"/>
                  </a:lnTo>
                  <a:lnTo>
                    <a:pt x="255" y="64"/>
                  </a:lnTo>
                  <a:lnTo>
                    <a:pt x="164" y="0"/>
                  </a:lnTo>
                  <a:lnTo>
                    <a:pt x="141" y="1"/>
                  </a:lnTo>
                  <a:lnTo>
                    <a:pt x="153" y="36"/>
                  </a:lnTo>
                  <a:lnTo>
                    <a:pt x="122" y="101"/>
                  </a:lnTo>
                  <a:lnTo>
                    <a:pt x="141" y="134"/>
                  </a:lnTo>
                  <a:lnTo>
                    <a:pt x="111" y="226"/>
                  </a:lnTo>
                  <a:lnTo>
                    <a:pt x="0" y="27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0" name="Freeform 376">
              <a:extLst>
                <a:ext uri="{FF2B5EF4-FFF2-40B4-BE49-F238E27FC236}">
                  <a16:creationId xmlns:a16="http://schemas.microsoft.com/office/drawing/2014/main" id="{A0D8F3AE-65F3-4B50-A725-DD34CE595001}"/>
                </a:ext>
              </a:extLst>
            </p:cNvPr>
            <p:cNvSpPr>
              <a:spLocks/>
            </p:cNvSpPr>
            <p:nvPr/>
          </p:nvSpPr>
          <p:spPr bwMode="auto">
            <a:xfrm>
              <a:off x="2731457" y="3340733"/>
              <a:ext cx="144886" cy="82741"/>
            </a:xfrm>
            <a:custGeom>
              <a:avLst/>
              <a:gdLst>
                <a:gd name="T0" fmla="*/ 0 w 305"/>
                <a:gd name="T1" fmla="*/ 2 h 184"/>
                <a:gd name="T2" fmla="*/ 1 w 305"/>
                <a:gd name="T3" fmla="*/ 0 h 184"/>
                <a:gd name="T4" fmla="*/ 4 w 305"/>
                <a:gd name="T5" fmla="*/ 1 h 184"/>
                <a:gd name="T6" fmla="*/ 5 w 305"/>
                <a:gd name="T7" fmla="*/ 3 h 184"/>
                <a:gd name="T8" fmla="*/ 7 w 305"/>
                <a:gd name="T9" fmla="*/ 3 h 184"/>
                <a:gd name="T10" fmla="*/ 7 w 305"/>
                <a:gd name="T11" fmla="*/ 4 h 184"/>
                <a:gd name="T12" fmla="*/ 2 w 305"/>
                <a:gd name="T13" fmla="*/ 3 h 184"/>
                <a:gd name="T14" fmla="*/ 0 w 305"/>
                <a:gd name="T15" fmla="*/ 2 h 184"/>
                <a:gd name="T16" fmla="*/ 0 60000 65536"/>
                <a:gd name="T17" fmla="*/ 0 60000 65536"/>
                <a:gd name="T18" fmla="*/ 0 60000 65536"/>
                <a:gd name="T19" fmla="*/ 0 60000 65536"/>
                <a:gd name="T20" fmla="*/ 0 60000 65536"/>
                <a:gd name="T21" fmla="*/ 0 60000 65536"/>
                <a:gd name="T22" fmla="*/ 0 60000 65536"/>
                <a:gd name="T23" fmla="*/ 0 60000 65536"/>
                <a:gd name="T24" fmla="*/ 0 w 305"/>
                <a:gd name="T25" fmla="*/ 0 h 184"/>
                <a:gd name="T26" fmla="*/ 305 w 305"/>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 h="184">
                  <a:moveTo>
                    <a:pt x="0" y="72"/>
                  </a:moveTo>
                  <a:lnTo>
                    <a:pt x="39" y="0"/>
                  </a:lnTo>
                  <a:lnTo>
                    <a:pt x="158" y="46"/>
                  </a:lnTo>
                  <a:lnTo>
                    <a:pt x="223" y="117"/>
                  </a:lnTo>
                  <a:lnTo>
                    <a:pt x="305" y="117"/>
                  </a:lnTo>
                  <a:lnTo>
                    <a:pt x="302" y="184"/>
                  </a:lnTo>
                  <a:lnTo>
                    <a:pt x="102" y="141"/>
                  </a:lnTo>
                  <a:lnTo>
                    <a:pt x="0" y="7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1" name="Freeform 377">
              <a:extLst>
                <a:ext uri="{FF2B5EF4-FFF2-40B4-BE49-F238E27FC236}">
                  <a16:creationId xmlns:a16="http://schemas.microsoft.com/office/drawing/2014/main" id="{3BD93CC5-5C0F-48DF-A87B-320165BA494A}"/>
                </a:ext>
              </a:extLst>
            </p:cNvPr>
            <p:cNvSpPr>
              <a:spLocks/>
            </p:cNvSpPr>
            <p:nvPr/>
          </p:nvSpPr>
          <p:spPr bwMode="auto">
            <a:xfrm>
              <a:off x="1326398" y="2787003"/>
              <a:ext cx="65704" cy="68421"/>
            </a:xfrm>
            <a:custGeom>
              <a:avLst/>
              <a:gdLst>
                <a:gd name="T0" fmla="*/ 0 w 138"/>
                <a:gd name="T1" fmla="*/ 3 h 148"/>
                <a:gd name="T2" fmla="*/ 1 w 138"/>
                <a:gd name="T3" fmla="*/ 2 h 148"/>
                <a:gd name="T4" fmla="*/ 1 w 138"/>
                <a:gd name="T5" fmla="*/ 2 h 148"/>
                <a:gd name="T6" fmla="*/ 1 w 138"/>
                <a:gd name="T7" fmla="*/ 1 h 148"/>
                <a:gd name="T8" fmla="*/ 2 w 138"/>
                <a:gd name="T9" fmla="*/ 1 h 148"/>
                <a:gd name="T10" fmla="*/ 2 w 138"/>
                <a:gd name="T11" fmla="*/ 0 h 148"/>
                <a:gd name="T12" fmla="*/ 3 w 138"/>
                <a:gd name="T13" fmla="*/ 0 h 148"/>
                <a:gd name="T14" fmla="*/ 3 w 138"/>
                <a:gd name="T15" fmla="*/ 1 h 148"/>
                <a:gd name="T16" fmla="*/ 2 w 138"/>
                <a:gd name="T17" fmla="*/ 2 h 148"/>
                <a:gd name="T18" fmla="*/ 2 w 138"/>
                <a:gd name="T19" fmla="*/ 3 h 148"/>
                <a:gd name="T20" fmla="*/ 1 w 138"/>
                <a:gd name="T21" fmla="*/ 3 h 148"/>
                <a:gd name="T22" fmla="*/ 0 w 138"/>
                <a:gd name="T23" fmla="*/ 3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48"/>
                <a:gd name="T38" fmla="*/ 138 w 138"/>
                <a:gd name="T39" fmla="*/ 148 h 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48">
                  <a:moveTo>
                    <a:pt x="0" y="111"/>
                  </a:moveTo>
                  <a:lnTo>
                    <a:pt x="54" y="92"/>
                  </a:lnTo>
                  <a:lnTo>
                    <a:pt x="29" y="76"/>
                  </a:lnTo>
                  <a:lnTo>
                    <a:pt x="53" y="23"/>
                  </a:lnTo>
                  <a:lnTo>
                    <a:pt x="75" y="57"/>
                  </a:lnTo>
                  <a:lnTo>
                    <a:pt x="76" y="0"/>
                  </a:lnTo>
                  <a:lnTo>
                    <a:pt x="138" y="0"/>
                  </a:lnTo>
                  <a:lnTo>
                    <a:pt x="134" y="57"/>
                  </a:lnTo>
                  <a:lnTo>
                    <a:pt x="93" y="79"/>
                  </a:lnTo>
                  <a:lnTo>
                    <a:pt x="95" y="148"/>
                  </a:lnTo>
                  <a:lnTo>
                    <a:pt x="57" y="106"/>
                  </a:lnTo>
                  <a:lnTo>
                    <a:pt x="0" y="11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2" name="Freeform 378">
              <a:extLst>
                <a:ext uri="{FF2B5EF4-FFF2-40B4-BE49-F238E27FC236}">
                  <a16:creationId xmlns:a16="http://schemas.microsoft.com/office/drawing/2014/main" id="{02062B0A-BD39-4619-9327-3DD00842992C}"/>
                </a:ext>
              </a:extLst>
            </p:cNvPr>
            <p:cNvSpPr>
              <a:spLocks/>
            </p:cNvSpPr>
            <p:nvPr/>
          </p:nvSpPr>
          <p:spPr bwMode="auto">
            <a:xfrm>
              <a:off x="4313412" y="4823711"/>
              <a:ext cx="143201" cy="144797"/>
            </a:xfrm>
            <a:custGeom>
              <a:avLst/>
              <a:gdLst>
                <a:gd name="T0" fmla="*/ 0 w 298"/>
                <a:gd name="T1" fmla="*/ 6 h 322"/>
                <a:gd name="T2" fmla="*/ 1 w 298"/>
                <a:gd name="T3" fmla="*/ 4 h 322"/>
                <a:gd name="T4" fmla="*/ 4 w 298"/>
                <a:gd name="T5" fmla="*/ 3 h 322"/>
                <a:gd name="T6" fmla="*/ 5 w 298"/>
                <a:gd name="T7" fmla="*/ 0 h 322"/>
                <a:gd name="T8" fmla="*/ 6 w 298"/>
                <a:gd name="T9" fmla="*/ 1 h 322"/>
                <a:gd name="T10" fmla="*/ 7 w 298"/>
                <a:gd name="T11" fmla="*/ 0 h 322"/>
                <a:gd name="T12" fmla="*/ 7 w 298"/>
                <a:gd name="T13" fmla="*/ 1 h 322"/>
                <a:gd name="T14" fmla="*/ 6 w 298"/>
                <a:gd name="T15" fmla="*/ 3 h 322"/>
                <a:gd name="T16" fmla="*/ 6 w 298"/>
                <a:gd name="T17" fmla="*/ 4 h 322"/>
                <a:gd name="T18" fmla="*/ 4 w 298"/>
                <a:gd name="T19" fmla="*/ 4 h 322"/>
                <a:gd name="T20" fmla="*/ 4 w 298"/>
                <a:gd name="T21" fmla="*/ 6 h 322"/>
                <a:gd name="T22" fmla="*/ 2 w 298"/>
                <a:gd name="T23" fmla="*/ 7 h 322"/>
                <a:gd name="T24" fmla="*/ 0 w 298"/>
                <a:gd name="T25" fmla="*/ 6 h 3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8"/>
                <a:gd name="T40" fmla="*/ 0 h 322"/>
                <a:gd name="T41" fmla="*/ 298 w 298"/>
                <a:gd name="T42" fmla="*/ 322 h 3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8" h="322">
                  <a:moveTo>
                    <a:pt x="0" y="281"/>
                  </a:moveTo>
                  <a:lnTo>
                    <a:pt x="63" y="182"/>
                  </a:lnTo>
                  <a:lnTo>
                    <a:pt x="172" y="109"/>
                  </a:lnTo>
                  <a:lnTo>
                    <a:pt x="223" y="0"/>
                  </a:lnTo>
                  <a:lnTo>
                    <a:pt x="256" y="32"/>
                  </a:lnTo>
                  <a:lnTo>
                    <a:pt x="293" y="17"/>
                  </a:lnTo>
                  <a:lnTo>
                    <a:pt x="298" y="55"/>
                  </a:lnTo>
                  <a:lnTo>
                    <a:pt x="242" y="134"/>
                  </a:lnTo>
                  <a:lnTo>
                    <a:pt x="252" y="167"/>
                  </a:lnTo>
                  <a:lnTo>
                    <a:pt x="190" y="180"/>
                  </a:lnTo>
                  <a:lnTo>
                    <a:pt x="161" y="289"/>
                  </a:lnTo>
                  <a:lnTo>
                    <a:pt x="96" y="322"/>
                  </a:lnTo>
                  <a:lnTo>
                    <a:pt x="0" y="28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3" name="Freeform 379">
              <a:extLst>
                <a:ext uri="{FF2B5EF4-FFF2-40B4-BE49-F238E27FC236}">
                  <a16:creationId xmlns:a16="http://schemas.microsoft.com/office/drawing/2014/main" id="{C0349CF6-D09C-49D0-9DFF-96ABF47B4DAC}"/>
                </a:ext>
              </a:extLst>
            </p:cNvPr>
            <p:cNvSpPr>
              <a:spLocks/>
            </p:cNvSpPr>
            <p:nvPr/>
          </p:nvSpPr>
          <p:spPr bwMode="auto">
            <a:xfrm>
              <a:off x="4426289" y="4680505"/>
              <a:ext cx="106138" cy="160709"/>
            </a:xfrm>
            <a:custGeom>
              <a:avLst/>
              <a:gdLst>
                <a:gd name="T0" fmla="*/ 0 w 221"/>
                <a:gd name="T1" fmla="*/ 0 h 353"/>
                <a:gd name="T2" fmla="*/ 1 w 221"/>
                <a:gd name="T3" fmla="*/ 1 h 353"/>
                <a:gd name="T4" fmla="*/ 2 w 221"/>
                <a:gd name="T5" fmla="*/ 3 h 353"/>
                <a:gd name="T6" fmla="*/ 3 w 221"/>
                <a:gd name="T7" fmla="*/ 3 h 353"/>
                <a:gd name="T8" fmla="*/ 3 w 221"/>
                <a:gd name="T9" fmla="*/ 3 h 353"/>
                <a:gd name="T10" fmla="*/ 3 w 221"/>
                <a:gd name="T11" fmla="*/ 4 h 353"/>
                <a:gd name="T12" fmla="*/ 5 w 221"/>
                <a:gd name="T13" fmla="*/ 4 h 353"/>
                <a:gd name="T14" fmla="*/ 5 w 221"/>
                <a:gd name="T15" fmla="*/ 5 h 353"/>
                <a:gd name="T16" fmla="*/ 4 w 221"/>
                <a:gd name="T17" fmla="*/ 6 h 353"/>
                <a:gd name="T18" fmla="*/ 3 w 221"/>
                <a:gd name="T19" fmla="*/ 8 h 353"/>
                <a:gd name="T20" fmla="*/ 2 w 221"/>
                <a:gd name="T21" fmla="*/ 8 h 353"/>
                <a:gd name="T22" fmla="*/ 2 w 221"/>
                <a:gd name="T23" fmla="*/ 7 h 353"/>
                <a:gd name="T24" fmla="*/ 1 w 221"/>
                <a:gd name="T25" fmla="*/ 6 h 353"/>
                <a:gd name="T26" fmla="*/ 2 w 221"/>
                <a:gd name="T27" fmla="*/ 4 h 353"/>
                <a:gd name="T28" fmla="*/ 2 w 221"/>
                <a:gd name="T29" fmla="*/ 3 h 353"/>
                <a:gd name="T30" fmla="*/ 0 w 221"/>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1"/>
                <a:gd name="T49" fmla="*/ 0 h 353"/>
                <a:gd name="T50" fmla="*/ 221 w 221"/>
                <a:gd name="T51" fmla="*/ 353 h 3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1" h="353">
                  <a:moveTo>
                    <a:pt x="0" y="0"/>
                  </a:moveTo>
                  <a:lnTo>
                    <a:pt x="63" y="39"/>
                  </a:lnTo>
                  <a:lnTo>
                    <a:pt x="75" y="117"/>
                  </a:lnTo>
                  <a:lnTo>
                    <a:pt x="104" y="139"/>
                  </a:lnTo>
                  <a:lnTo>
                    <a:pt x="119" y="106"/>
                  </a:lnTo>
                  <a:lnTo>
                    <a:pt x="132" y="161"/>
                  </a:lnTo>
                  <a:lnTo>
                    <a:pt x="221" y="161"/>
                  </a:lnTo>
                  <a:lnTo>
                    <a:pt x="204" y="238"/>
                  </a:lnTo>
                  <a:lnTo>
                    <a:pt x="159" y="250"/>
                  </a:lnTo>
                  <a:lnTo>
                    <a:pt x="120" y="351"/>
                  </a:lnTo>
                  <a:lnTo>
                    <a:pt x="78" y="353"/>
                  </a:lnTo>
                  <a:lnTo>
                    <a:pt x="96" y="316"/>
                  </a:lnTo>
                  <a:lnTo>
                    <a:pt x="41" y="244"/>
                  </a:lnTo>
                  <a:lnTo>
                    <a:pt x="86" y="179"/>
                  </a:lnTo>
                  <a:lnTo>
                    <a:pt x="78" y="127"/>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4" name="Freeform 380">
              <a:extLst>
                <a:ext uri="{FF2B5EF4-FFF2-40B4-BE49-F238E27FC236}">
                  <a16:creationId xmlns:a16="http://schemas.microsoft.com/office/drawing/2014/main" id="{F582AB13-F637-415D-82BB-4984375156D9}"/>
                </a:ext>
              </a:extLst>
            </p:cNvPr>
            <p:cNvSpPr>
              <a:spLocks/>
            </p:cNvSpPr>
            <p:nvPr/>
          </p:nvSpPr>
          <p:spPr bwMode="auto">
            <a:xfrm>
              <a:off x="1355038" y="2231682"/>
              <a:ext cx="473407" cy="418480"/>
            </a:xfrm>
            <a:custGeom>
              <a:avLst/>
              <a:gdLst>
                <a:gd name="T0" fmla="*/ 0 w 989"/>
                <a:gd name="T1" fmla="*/ 17 h 922"/>
                <a:gd name="T2" fmla="*/ 2 w 989"/>
                <a:gd name="T3" fmla="*/ 17 h 922"/>
                <a:gd name="T4" fmla="*/ 1 w 989"/>
                <a:gd name="T5" fmla="*/ 18 h 922"/>
                <a:gd name="T6" fmla="*/ 2 w 989"/>
                <a:gd name="T7" fmla="*/ 18 h 922"/>
                <a:gd name="T8" fmla="*/ 1 w 989"/>
                <a:gd name="T9" fmla="*/ 19 h 922"/>
                <a:gd name="T10" fmla="*/ 3 w 989"/>
                <a:gd name="T11" fmla="*/ 21 h 922"/>
                <a:gd name="T12" fmla="*/ 5 w 989"/>
                <a:gd name="T13" fmla="*/ 19 h 922"/>
                <a:gd name="T14" fmla="*/ 7 w 989"/>
                <a:gd name="T15" fmla="*/ 19 h 922"/>
                <a:gd name="T16" fmla="*/ 7 w 989"/>
                <a:gd name="T17" fmla="*/ 17 h 922"/>
                <a:gd name="T18" fmla="*/ 6 w 989"/>
                <a:gd name="T19" fmla="*/ 13 h 922"/>
                <a:gd name="T20" fmla="*/ 8 w 989"/>
                <a:gd name="T21" fmla="*/ 11 h 922"/>
                <a:gd name="T22" fmla="*/ 10 w 989"/>
                <a:gd name="T23" fmla="*/ 7 h 922"/>
                <a:gd name="T24" fmla="*/ 11 w 989"/>
                <a:gd name="T25" fmla="*/ 5 h 922"/>
                <a:gd name="T26" fmla="*/ 13 w 989"/>
                <a:gd name="T27" fmla="*/ 5 h 922"/>
                <a:gd name="T28" fmla="*/ 14 w 989"/>
                <a:gd name="T29" fmla="*/ 4 h 922"/>
                <a:gd name="T30" fmla="*/ 15 w 989"/>
                <a:gd name="T31" fmla="*/ 4 h 922"/>
                <a:gd name="T32" fmla="*/ 18 w 989"/>
                <a:gd name="T33" fmla="*/ 4 h 922"/>
                <a:gd name="T34" fmla="*/ 20 w 989"/>
                <a:gd name="T35" fmla="*/ 2 h 922"/>
                <a:gd name="T36" fmla="*/ 21 w 989"/>
                <a:gd name="T37" fmla="*/ 4 h 922"/>
                <a:gd name="T38" fmla="*/ 22 w 989"/>
                <a:gd name="T39" fmla="*/ 3 h 922"/>
                <a:gd name="T40" fmla="*/ 21 w 989"/>
                <a:gd name="T41" fmla="*/ 2 h 922"/>
                <a:gd name="T42" fmla="*/ 21 w 989"/>
                <a:gd name="T43" fmla="*/ 0 h 922"/>
                <a:gd name="T44" fmla="*/ 20 w 989"/>
                <a:gd name="T45" fmla="*/ 0 h 922"/>
                <a:gd name="T46" fmla="*/ 19 w 989"/>
                <a:gd name="T47" fmla="*/ 1 h 922"/>
                <a:gd name="T48" fmla="*/ 19 w 989"/>
                <a:gd name="T49" fmla="*/ 0 h 922"/>
                <a:gd name="T50" fmla="*/ 18 w 989"/>
                <a:gd name="T51" fmla="*/ 0 h 922"/>
                <a:gd name="T52" fmla="*/ 16 w 989"/>
                <a:gd name="T53" fmla="*/ 2 h 922"/>
                <a:gd name="T54" fmla="*/ 15 w 989"/>
                <a:gd name="T55" fmla="*/ 3 h 922"/>
                <a:gd name="T56" fmla="*/ 13 w 989"/>
                <a:gd name="T57" fmla="*/ 3 h 922"/>
                <a:gd name="T58" fmla="*/ 13 w 989"/>
                <a:gd name="T59" fmla="*/ 3 h 922"/>
                <a:gd name="T60" fmla="*/ 13 w 989"/>
                <a:gd name="T61" fmla="*/ 3 h 922"/>
                <a:gd name="T62" fmla="*/ 11 w 989"/>
                <a:gd name="T63" fmla="*/ 4 h 922"/>
                <a:gd name="T64" fmla="*/ 11 w 989"/>
                <a:gd name="T65" fmla="*/ 5 h 922"/>
                <a:gd name="T66" fmla="*/ 9 w 989"/>
                <a:gd name="T67" fmla="*/ 6 h 922"/>
                <a:gd name="T68" fmla="*/ 7 w 989"/>
                <a:gd name="T69" fmla="*/ 8 h 922"/>
                <a:gd name="T70" fmla="*/ 4 w 989"/>
                <a:gd name="T71" fmla="*/ 13 h 922"/>
                <a:gd name="T72" fmla="*/ 5 w 989"/>
                <a:gd name="T73" fmla="*/ 13 h 922"/>
                <a:gd name="T74" fmla="*/ 2 w 989"/>
                <a:gd name="T75" fmla="*/ 14 h 922"/>
                <a:gd name="T76" fmla="*/ 1 w 989"/>
                <a:gd name="T77" fmla="*/ 15 h 922"/>
                <a:gd name="T78" fmla="*/ 0 w 989"/>
                <a:gd name="T79" fmla="*/ 15 h 922"/>
                <a:gd name="T80" fmla="*/ 0 w 989"/>
                <a:gd name="T81" fmla="*/ 16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89"/>
                <a:gd name="T124" fmla="*/ 0 h 922"/>
                <a:gd name="T125" fmla="*/ 989 w 989"/>
                <a:gd name="T126" fmla="*/ 922 h 9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89" h="922">
                  <a:moveTo>
                    <a:pt x="0" y="688"/>
                  </a:moveTo>
                  <a:lnTo>
                    <a:pt x="4" y="727"/>
                  </a:lnTo>
                  <a:lnTo>
                    <a:pt x="91" y="702"/>
                  </a:lnTo>
                  <a:lnTo>
                    <a:pt x="97" y="717"/>
                  </a:lnTo>
                  <a:lnTo>
                    <a:pt x="3" y="741"/>
                  </a:lnTo>
                  <a:lnTo>
                    <a:pt x="27" y="757"/>
                  </a:lnTo>
                  <a:lnTo>
                    <a:pt x="17" y="807"/>
                  </a:lnTo>
                  <a:lnTo>
                    <a:pt x="80" y="764"/>
                  </a:lnTo>
                  <a:lnTo>
                    <a:pt x="12" y="834"/>
                  </a:lnTo>
                  <a:lnTo>
                    <a:pt x="50" y="834"/>
                  </a:lnTo>
                  <a:lnTo>
                    <a:pt x="27" y="895"/>
                  </a:lnTo>
                  <a:lnTo>
                    <a:pt x="121" y="922"/>
                  </a:lnTo>
                  <a:lnTo>
                    <a:pt x="196" y="863"/>
                  </a:lnTo>
                  <a:lnTo>
                    <a:pt x="213" y="809"/>
                  </a:lnTo>
                  <a:lnTo>
                    <a:pt x="235" y="863"/>
                  </a:lnTo>
                  <a:lnTo>
                    <a:pt x="281" y="795"/>
                  </a:lnTo>
                  <a:lnTo>
                    <a:pt x="270" y="737"/>
                  </a:lnTo>
                  <a:lnTo>
                    <a:pt x="292" y="712"/>
                  </a:lnTo>
                  <a:lnTo>
                    <a:pt x="270" y="685"/>
                  </a:lnTo>
                  <a:lnTo>
                    <a:pt x="277" y="553"/>
                  </a:lnTo>
                  <a:lnTo>
                    <a:pt x="344" y="523"/>
                  </a:lnTo>
                  <a:lnTo>
                    <a:pt x="332" y="483"/>
                  </a:lnTo>
                  <a:lnTo>
                    <a:pt x="364" y="381"/>
                  </a:lnTo>
                  <a:lnTo>
                    <a:pt x="431" y="309"/>
                  </a:lnTo>
                  <a:lnTo>
                    <a:pt x="443" y="249"/>
                  </a:lnTo>
                  <a:lnTo>
                    <a:pt x="488" y="238"/>
                  </a:lnTo>
                  <a:lnTo>
                    <a:pt x="505" y="198"/>
                  </a:lnTo>
                  <a:lnTo>
                    <a:pt x="573" y="207"/>
                  </a:lnTo>
                  <a:lnTo>
                    <a:pt x="574" y="159"/>
                  </a:lnTo>
                  <a:lnTo>
                    <a:pt x="593" y="159"/>
                  </a:lnTo>
                  <a:lnTo>
                    <a:pt x="620" y="138"/>
                  </a:lnTo>
                  <a:lnTo>
                    <a:pt x="665" y="180"/>
                  </a:lnTo>
                  <a:lnTo>
                    <a:pt x="744" y="188"/>
                  </a:lnTo>
                  <a:lnTo>
                    <a:pt x="789" y="162"/>
                  </a:lnTo>
                  <a:lnTo>
                    <a:pt x="801" y="100"/>
                  </a:lnTo>
                  <a:lnTo>
                    <a:pt x="877" y="83"/>
                  </a:lnTo>
                  <a:lnTo>
                    <a:pt x="917" y="108"/>
                  </a:lnTo>
                  <a:lnTo>
                    <a:pt x="912" y="159"/>
                  </a:lnTo>
                  <a:lnTo>
                    <a:pt x="986" y="100"/>
                  </a:lnTo>
                  <a:lnTo>
                    <a:pt x="941" y="109"/>
                  </a:lnTo>
                  <a:lnTo>
                    <a:pt x="952" y="96"/>
                  </a:lnTo>
                  <a:lnTo>
                    <a:pt x="900" y="79"/>
                  </a:lnTo>
                  <a:lnTo>
                    <a:pt x="989" y="51"/>
                  </a:lnTo>
                  <a:lnTo>
                    <a:pt x="917" y="16"/>
                  </a:lnTo>
                  <a:lnTo>
                    <a:pt x="872" y="51"/>
                  </a:lnTo>
                  <a:lnTo>
                    <a:pt x="896" y="4"/>
                  </a:lnTo>
                  <a:lnTo>
                    <a:pt x="861" y="0"/>
                  </a:lnTo>
                  <a:lnTo>
                    <a:pt x="838" y="51"/>
                  </a:lnTo>
                  <a:lnTo>
                    <a:pt x="823" y="55"/>
                  </a:lnTo>
                  <a:lnTo>
                    <a:pt x="823" y="10"/>
                  </a:lnTo>
                  <a:lnTo>
                    <a:pt x="761" y="83"/>
                  </a:lnTo>
                  <a:lnTo>
                    <a:pt x="792" y="17"/>
                  </a:lnTo>
                  <a:lnTo>
                    <a:pt x="761" y="8"/>
                  </a:lnTo>
                  <a:lnTo>
                    <a:pt x="693" y="88"/>
                  </a:lnTo>
                  <a:lnTo>
                    <a:pt x="630" y="62"/>
                  </a:lnTo>
                  <a:lnTo>
                    <a:pt x="646" y="108"/>
                  </a:lnTo>
                  <a:lnTo>
                    <a:pt x="620" y="83"/>
                  </a:lnTo>
                  <a:lnTo>
                    <a:pt x="574" y="140"/>
                  </a:lnTo>
                  <a:lnTo>
                    <a:pt x="580" y="93"/>
                  </a:lnTo>
                  <a:lnTo>
                    <a:pt x="557" y="132"/>
                  </a:lnTo>
                  <a:lnTo>
                    <a:pt x="535" y="105"/>
                  </a:lnTo>
                  <a:lnTo>
                    <a:pt x="550" y="144"/>
                  </a:lnTo>
                  <a:lnTo>
                    <a:pt x="500" y="128"/>
                  </a:lnTo>
                  <a:lnTo>
                    <a:pt x="483" y="181"/>
                  </a:lnTo>
                  <a:lnTo>
                    <a:pt x="438" y="203"/>
                  </a:lnTo>
                  <a:lnTo>
                    <a:pt x="480" y="205"/>
                  </a:lnTo>
                  <a:lnTo>
                    <a:pt x="401" y="234"/>
                  </a:lnTo>
                  <a:lnTo>
                    <a:pt x="387" y="273"/>
                  </a:lnTo>
                  <a:lnTo>
                    <a:pt x="414" y="273"/>
                  </a:lnTo>
                  <a:lnTo>
                    <a:pt x="317" y="336"/>
                  </a:lnTo>
                  <a:lnTo>
                    <a:pt x="283" y="446"/>
                  </a:lnTo>
                  <a:lnTo>
                    <a:pt x="175" y="537"/>
                  </a:lnTo>
                  <a:lnTo>
                    <a:pt x="196" y="560"/>
                  </a:lnTo>
                  <a:lnTo>
                    <a:pt x="238" y="543"/>
                  </a:lnTo>
                  <a:lnTo>
                    <a:pt x="134" y="570"/>
                  </a:lnTo>
                  <a:lnTo>
                    <a:pt x="80" y="607"/>
                  </a:lnTo>
                  <a:lnTo>
                    <a:pt x="91" y="629"/>
                  </a:lnTo>
                  <a:lnTo>
                    <a:pt x="52" y="629"/>
                  </a:lnTo>
                  <a:lnTo>
                    <a:pt x="56" y="657"/>
                  </a:lnTo>
                  <a:lnTo>
                    <a:pt x="5" y="657"/>
                  </a:lnTo>
                  <a:lnTo>
                    <a:pt x="52" y="673"/>
                  </a:lnTo>
                  <a:lnTo>
                    <a:pt x="0" y="68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5" name="Freeform 381">
              <a:extLst>
                <a:ext uri="{FF2B5EF4-FFF2-40B4-BE49-F238E27FC236}">
                  <a16:creationId xmlns:a16="http://schemas.microsoft.com/office/drawing/2014/main" id="{0124ECA7-8D0D-4519-9F47-B0121EC6474A}"/>
                </a:ext>
              </a:extLst>
            </p:cNvPr>
            <p:cNvSpPr>
              <a:spLocks/>
            </p:cNvSpPr>
            <p:nvPr/>
          </p:nvSpPr>
          <p:spPr bwMode="auto">
            <a:xfrm>
              <a:off x="2379350" y="3187980"/>
              <a:ext cx="304935" cy="292777"/>
            </a:xfrm>
            <a:custGeom>
              <a:avLst/>
              <a:gdLst>
                <a:gd name="T0" fmla="*/ 0 w 636"/>
                <a:gd name="T1" fmla="*/ 8 h 645"/>
                <a:gd name="T2" fmla="*/ 1 w 636"/>
                <a:gd name="T3" fmla="*/ 9 h 645"/>
                <a:gd name="T4" fmla="*/ 5 w 636"/>
                <a:gd name="T5" fmla="*/ 8 h 645"/>
                <a:gd name="T6" fmla="*/ 5 w 636"/>
                <a:gd name="T7" fmla="*/ 7 h 645"/>
                <a:gd name="T8" fmla="*/ 7 w 636"/>
                <a:gd name="T9" fmla="*/ 6 h 645"/>
                <a:gd name="T10" fmla="*/ 7 w 636"/>
                <a:gd name="T11" fmla="*/ 5 h 645"/>
                <a:gd name="T12" fmla="*/ 8 w 636"/>
                <a:gd name="T13" fmla="*/ 4 h 645"/>
                <a:gd name="T14" fmla="*/ 8 w 636"/>
                <a:gd name="T15" fmla="*/ 4 h 645"/>
                <a:gd name="T16" fmla="*/ 9 w 636"/>
                <a:gd name="T17" fmla="*/ 3 h 645"/>
                <a:gd name="T18" fmla="*/ 9 w 636"/>
                <a:gd name="T19" fmla="*/ 2 h 645"/>
                <a:gd name="T20" fmla="*/ 9 w 636"/>
                <a:gd name="T21" fmla="*/ 1 h 645"/>
                <a:gd name="T22" fmla="*/ 12 w 636"/>
                <a:gd name="T23" fmla="*/ 0 h 645"/>
                <a:gd name="T24" fmla="*/ 15 w 636"/>
                <a:gd name="T25" fmla="*/ 2 h 645"/>
                <a:gd name="T26" fmla="*/ 14 w 636"/>
                <a:gd name="T27" fmla="*/ 3 h 645"/>
                <a:gd name="T28" fmla="*/ 11 w 636"/>
                <a:gd name="T29" fmla="*/ 3 h 645"/>
                <a:gd name="T30" fmla="*/ 11 w 636"/>
                <a:gd name="T31" fmla="*/ 4 h 645"/>
                <a:gd name="T32" fmla="*/ 13 w 636"/>
                <a:gd name="T33" fmla="*/ 5 h 645"/>
                <a:gd name="T34" fmla="*/ 12 w 636"/>
                <a:gd name="T35" fmla="*/ 6 h 645"/>
                <a:gd name="T36" fmla="*/ 12 w 636"/>
                <a:gd name="T37" fmla="*/ 7 h 645"/>
                <a:gd name="T38" fmla="*/ 9 w 636"/>
                <a:gd name="T39" fmla="*/ 11 h 645"/>
                <a:gd name="T40" fmla="*/ 9 w 636"/>
                <a:gd name="T41" fmla="*/ 10 h 645"/>
                <a:gd name="T42" fmla="*/ 7 w 636"/>
                <a:gd name="T43" fmla="*/ 11 h 645"/>
                <a:gd name="T44" fmla="*/ 9 w 636"/>
                <a:gd name="T45" fmla="*/ 14 h 645"/>
                <a:gd name="T46" fmla="*/ 7 w 636"/>
                <a:gd name="T47" fmla="*/ 14 h 645"/>
                <a:gd name="T48" fmla="*/ 6 w 636"/>
                <a:gd name="T49" fmla="*/ 15 h 645"/>
                <a:gd name="T50" fmla="*/ 5 w 636"/>
                <a:gd name="T51" fmla="*/ 13 h 645"/>
                <a:gd name="T52" fmla="*/ 1 w 636"/>
                <a:gd name="T53" fmla="*/ 13 h 645"/>
                <a:gd name="T54" fmla="*/ 2 w 636"/>
                <a:gd name="T55" fmla="*/ 11 h 645"/>
                <a:gd name="T56" fmla="*/ 0 w 636"/>
                <a:gd name="T57" fmla="*/ 8 h 6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36"/>
                <a:gd name="T88" fmla="*/ 0 h 645"/>
                <a:gd name="T89" fmla="*/ 636 w 636"/>
                <a:gd name="T90" fmla="*/ 645 h 6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36" h="645">
                  <a:moveTo>
                    <a:pt x="0" y="354"/>
                  </a:moveTo>
                  <a:lnTo>
                    <a:pt x="59" y="377"/>
                  </a:lnTo>
                  <a:lnTo>
                    <a:pt x="198" y="354"/>
                  </a:lnTo>
                  <a:lnTo>
                    <a:pt x="225" y="289"/>
                  </a:lnTo>
                  <a:lnTo>
                    <a:pt x="319" y="253"/>
                  </a:lnTo>
                  <a:lnTo>
                    <a:pt x="326" y="197"/>
                  </a:lnTo>
                  <a:lnTo>
                    <a:pt x="361" y="182"/>
                  </a:lnTo>
                  <a:lnTo>
                    <a:pt x="347" y="154"/>
                  </a:lnTo>
                  <a:lnTo>
                    <a:pt x="379" y="150"/>
                  </a:lnTo>
                  <a:lnTo>
                    <a:pt x="404" y="96"/>
                  </a:lnTo>
                  <a:lnTo>
                    <a:pt x="394" y="40"/>
                  </a:lnTo>
                  <a:lnTo>
                    <a:pt x="524" y="0"/>
                  </a:lnTo>
                  <a:lnTo>
                    <a:pt x="636" y="84"/>
                  </a:lnTo>
                  <a:lnTo>
                    <a:pt x="607" y="119"/>
                  </a:lnTo>
                  <a:lnTo>
                    <a:pt x="497" y="119"/>
                  </a:lnTo>
                  <a:lnTo>
                    <a:pt x="499" y="191"/>
                  </a:lnTo>
                  <a:lnTo>
                    <a:pt x="548" y="237"/>
                  </a:lnTo>
                  <a:lnTo>
                    <a:pt x="521" y="261"/>
                  </a:lnTo>
                  <a:lnTo>
                    <a:pt x="528" y="300"/>
                  </a:lnTo>
                  <a:lnTo>
                    <a:pt x="412" y="449"/>
                  </a:lnTo>
                  <a:lnTo>
                    <a:pt x="364" y="444"/>
                  </a:lnTo>
                  <a:lnTo>
                    <a:pt x="326" y="481"/>
                  </a:lnTo>
                  <a:lnTo>
                    <a:pt x="387" y="617"/>
                  </a:lnTo>
                  <a:lnTo>
                    <a:pt x="302" y="617"/>
                  </a:lnTo>
                  <a:lnTo>
                    <a:pt x="271" y="645"/>
                  </a:lnTo>
                  <a:lnTo>
                    <a:pt x="207" y="564"/>
                  </a:lnTo>
                  <a:lnTo>
                    <a:pt x="27" y="580"/>
                  </a:lnTo>
                  <a:lnTo>
                    <a:pt x="86" y="487"/>
                  </a:lnTo>
                  <a:lnTo>
                    <a:pt x="0" y="35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6" name="Freeform 382">
              <a:extLst>
                <a:ext uri="{FF2B5EF4-FFF2-40B4-BE49-F238E27FC236}">
                  <a16:creationId xmlns:a16="http://schemas.microsoft.com/office/drawing/2014/main" id="{DF247AFF-F621-40BF-B26A-F3B23BD5ACDB}"/>
                </a:ext>
              </a:extLst>
            </p:cNvPr>
            <p:cNvSpPr>
              <a:spLocks/>
            </p:cNvSpPr>
            <p:nvPr/>
          </p:nvSpPr>
          <p:spPr bwMode="auto">
            <a:xfrm>
              <a:off x="3850113" y="4016984"/>
              <a:ext cx="183635" cy="154344"/>
            </a:xfrm>
            <a:custGeom>
              <a:avLst/>
              <a:gdLst>
                <a:gd name="T0" fmla="*/ 0 w 380"/>
                <a:gd name="T1" fmla="*/ 0 h 340"/>
                <a:gd name="T2" fmla="*/ 0 w 380"/>
                <a:gd name="T3" fmla="*/ 7 h 340"/>
                <a:gd name="T4" fmla="*/ 2 w 380"/>
                <a:gd name="T5" fmla="*/ 7 h 340"/>
                <a:gd name="T6" fmla="*/ 3 w 380"/>
                <a:gd name="T7" fmla="*/ 5 h 340"/>
                <a:gd name="T8" fmla="*/ 5 w 380"/>
                <a:gd name="T9" fmla="*/ 6 h 340"/>
                <a:gd name="T10" fmla="*/ 6 w 380"/>
                <a:gd name="T11" fmla="*/ 8 h 340"/>
                <a:gd name="T12" fmla="*/ 9 w 380"/>
                <a:gd name="T13" fmla="*/ 8 h 340"/>
                <a:gd name="T14" fmla="*/ 6 w 380"/>
                <a:gd name="T15" fmla="*/ 5 h 340"/>
                <a:gd name="T16" fmla="*/ 6 w 380"/>
                <a:gd name="T17" fmla="*/ 3 h 340"/>
                <a:gd name="T18" fmla="*/ 4 w 380"/>
                <a:gd name="T19" fmla="*/ 3 h 340"/>
                <a:gd name="T20" fmla="*/ 3 w 380"/>
                <a:gd name="T21" fmla="*/ 1 h 340"/>
                <a:gd name="T22" fmla="*/ 0 w 380"/>
                <a:gd name="T23" fmla="*/ 0 h 3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0"/>
                <a:gd name="T37" fmla="*/ 0 h 340"/>
                <a:gd name="T38" fmla="*/ 380 w 380"/>
                <a:gd name="T39" fmla="*/ 340 h 3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0" h="340">
                  <a:moveTo>
                    <a:pt x="0" y="0"/>
                  </a:moveTo>
                  <a:lnTo>
                    <a:pt x="6" y="285"/>
                  </a:lnTo>
                  <a:lnTo>
                    <a:pt x="68" y="293"/>
                  </a:lnTo>
                  <a:lnTo>
                    <a:pt x="129" y="215"/>
                  </a:lnTo>
                  <a:lnTo>
                    <a:pt x="195" y="250"/>
                  </a:lnTo>
                  <a:lnTo>
                    <a:pt x="259" y="327"/>
                  </a:lnTo>
                  <a:lnTo>
                    <a:pt x="380" y="340"/>
                  </a:lnTo>
                  <a:lnTo>
                    <a:pt x="243" y="213"/>
                  </a:lnTo>
                  <a:lnTo>
                    <a:pt x="251" y="151"/>
                  </a:lnTo>
                  <a:lnTo>
                    <a:pt x="188" y="128"/>
                  </a:lnTo>
                  <a:lnTo>
                    <a:pt x="126" y="50"/>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7" name="Freeform 383">
              <a:extLst>
                <a:ext uri="{FF2B5EF4-FFF2-40B4-BE49-F238E27FC236}">
                  <a16:creationId xmlns:a16="http://schemas.microsoft.com/office/drawing/2014/main" id="{C50B262D-0768-4367-A272-B58791D46D6B}"/>
                </a:ext>
              </a:extLst>
            </p:cNvPr>
            <p:cNvSpPr>
              <a:spLocks/>
            </p:cNvSpPr>
            <p:nvPr/>
          </p:nvSpPr>
          <p:spPr bwMode="auto">
            <a:xfrm>
              <a:off x="3983206" y="4048807"/>
              <a:ext cx="75813" cy="39779"/>
            </a:xfrm>
            <a:custGeom>
              <a:avLst/>
              <a:gdLst>
                <a:gd name="T0" fmla="*/ 0 w 159"/>
                <a:gd name="T1" fmla="*/ 1 h 90"/>
                <a:gd name="T2" fmla="*/ 2 w 159"/>
                <a:gd name="T3" fmla="*/ 2 h 90"/>
                <a:gd name="T4" fmla="*/ 4 w 159"/>
                <a:gd name="T5" fmla="*/ 1 h 90"/>
                <a:gd name="T6" fmla="*/ 3 w 159"/>
                <a:gd name="T7" fmla="*/ 0 h 90"/>
                <a:gd name="T8" fmla="*/ 3 w 159"/>
                <a:gd name="T9" fmla="*/ 1 h 90"/>
                <a:gd name="T10" fmla="*/ 0 w 159"/>
                <a:gd name="T11" fmla="*/ 1 h 90"/>
                <a:gd name="T12" fmla="*/ 0 60000 65536"/>
                <a:gd name="T13" fmla="*/ 0 60000 65536"/>
                <a:gd name="T14" fmla="*/ 0 60000 65536"/>
                <a:gd name="T15" fmla="*/ 0 60000 65536"/>
                <a:gd name="T16" fmla="*/ 0 60000 65536"/>
                <a:gd name="T17" fmla="*/ 0 60000 65536"/>
                <a:gd name="T18" fmla="*/ 0 w 159"/>
                <a:gd name="T19" fmla="*/ 0 h 90"/>
                <a:gd name="T20" fmla="*/ 159 w 159"/>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59" h="90">
                  <a:moveTo>
                    <a:pt x="0" y="57"/>
                  </a:moveTo>
                  <a:lnTo>
                    <a:pt x="93" y="90"/>
                  </a:lnTo>
                  <a:lnTo>
                    <a:pt x="159" y="27"/>
                  </a:lnTo>
                  <a:lnTo>
                    <a:pt x="132" y="0"/>
                  </a:lnTo>
                  <a:lnTo>
                    <a:pt x="114" y="35"/>
                  </a:lnTo>
                  <a:lnTo>
                    <a:pt x="0" y="5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8" name="Freeform 384">
              <a:extLst>
                <a:ext uri="{FF2B5EF4-FFF2-40B4-BE49-F238E27FC236}">
                  <a16:creationId xmlns:a16="http://schemas.microsoft.com/office/drawing/2014/main" id="{5EB6E59A-E720-4384-856B-3C86B4B767E6}"/>
                </a:ext>
              </a:extLst>
            </p:cNvPr>
            <p:cNvSpPr>
              <a:spLocks/>
            </p:cNvSpPr>
            <p:nvPr/>
          </p:nvSpPr>
          <p:spPr bwMode="auto">
            <a:xfrm>
              <a:off x="4028694" y="4018575"/>
              <a:ext cx="38749" cy="39779"/>
            </a:xfrm>
            <a:custGeom>
              <a:avLst/>
              <a:gdLst>
                <a:gd name="T0" fmla="*/ 0 w 80"/>
                <a:gd name="T1" fmla="*/ 0 h 86"/>
                <a:gd name="T2" fmla="*/ 1 w 80"/>
                <a:gd name="T3" fmla="*/ 1 h 86"/>
                <a:gd name="T4" fmla="*/ 2 w 80"/>
                <a:gd name="T5" fmla="*/ 2 h 86"/>
                <a:gd name="T6" fmla="*/ 2 w 80"/>
                <a:gd name="T7" fmla="*/ 1 h 86"/>
                <a:gd name="T8" fmla="*/ 0 w 80"/>
                <a:gd name="T9" fmla="*/ 0 h 86"/>
                <a:gd name="T10" fmla="*/ 0 60000 65536"/>
                <a:gd name="T11" fmla="*/ 0 60000 65536"/>
                <a:gd name="T12" fmla="*/ 0 60000 65536"/>
                <a:gd name="T13" fmla="*/ 0 60000 65536"/>
                <a:gd name="T14" fmla="*/ 0 60000 65536"/>
                <a:gd name="T15" fmla="*/ 0 w 80"/>
                <a:gd name="T16" fmla="*/ 0 h 86"/>
                <a:gd name="T17" fmla="*/ 80 w 80"/>
                <a:gd name="T18" fmla="*/ 86 h 86"/>
              </a:gdLst>
              <a:ahLst/>
              <a:cxnLst>
                <a:cxn ang="T10">
                  <a:pos x="T0" y="T1"/>
                </a:cxn>
                <a:cxn ang="T11">
                  <a:pos x="T2" y="T3"/>
                </a:cxn>
                <a:cxn ang="T12">
                  <a:pos x="T4" y="T5"/>
                </a:cxn>
                <a:cxn ang="T13">
                  <a:pos x="T6" y="T7"/>
                </a:cxn>
                <a:cxn ang="T14">
                  <a:pos x="T8" y="T9"/>
                </a:cxn>
              </a:cxnLst>
              <a:rect l="T15" t="T16" r="T17" b="T18"/>
              <a:pathLst>
                <a:path w="80" h="86">
                  <a:moveTo>
                    <a:pt x="0" y="0"/>
                  </a:moveTo>
                  <a:lnTo>
                    <a:pt x="63" y="39"/>
                  </a:lnTo>
                  <a:lnTo>
                    <a:pt x="80" y="86"/>
                  </a:lnTo>
                  <a:lnTo>
                    <a:pt x="79" y="51"/>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69" name="Freeform 385">
              <a:extLst>
                <a:ext uri="{FF2B5EF4-FFF2-40B4-BE49-F238E27FC236}">
                  <a16:creationId xmlns:a16="http://schemas.microsoft.com/office/drawing/2014/main" id="{E621A6C2-1723-4E08-A254-52DB1C4A7BB1}"/>
                </a:ext>
              </a:extLst>
            </p:cNvPr>
            <p:cNvSpPr>
              <a:spLocks/>
            </p:cNvSpPr>
            <p:nvPr/>
          </p:nvSpPr>
          <p:spPr bwMode="auto">
            <a:xfrm>
              <a:off x="3410400" y="3736936"/>
              <a:ext cx="43803" cy="57282"/>
            </a:xfrm>
            <a:custGeom>
              <a:avLst/>
              <a:gdLst>
                <a:gd name="T0" fmla="*/ 0 w 89"/>
                <a:gd name="T1" fmla="*/ 3 h 127"/>
                <a:gd name="T2" fmla="*/ 2 w 89"/>
                <a:gd name="T3" fmla="*/ 1 h 127"/>
                <a:gd name="T4" fmla="*/ 2 w 89"/>
                <a:gd name="T5" fmla="*/ 0 h 127"/>
                <a:gd name="T6" fmla="*/ 0 w 89"/>
                <a:gd name="T7" fmla="*/ 3 h 127"/>
                <a:gd name="T8" fmla="*/ 0 60000 65536"/>
                <a:gd name="T9" fmla="*/ 0 60000 65536"/>
                <a:gd name="T10" fmla="*/ 0 60000 65536"/>
                <a:gd name="T11" fmla="*/ 0 60000 65536"/>
                <a:gd name="T12" fmla="*/ 0 w 89"/>
                <a:gd name="T13" fmla="*/ 0 h 127"/>
                <a:gd name="T14" fmla="*/ 89 w 89"/>
                <a:gd name="T15" fmla="*/ 127 h 127"/>
              </a:gdLst>
              <a:ahLst/>
              <a:cxnLst>
                <a:cxn ang="T8">
                  <a:pos x="T0" y="T1"/>
                </a:cxn>
                <a:cxn ang="T9">
                  <a:pos x="T2" y="T3"/>
                </a:cxn>
                <a:cxn ang="T10">
                  <a:pos x="T4" y="T5"/>
                </a:cxn>
                <a:cxn ang="T11">
                  <a:pos x="T6" y="T7"/>
                </a:cxn>
              </a:cxnLst>
              <a:rect l="T12" t="T13" r="T14" b="T15"/>
              <a:pathLst>
                <a:path w="89" h="127">
                  <a:moveTo>
                    <a:pt x="0" y="127"/>
                  </a:moveTo>
                  <a:lnTo>
                    <a:pt x="64" y="67"/>
                  </a:lnTo>
                  <a:lnTo>
                    <a:pt x="89" y="0"/>
                  </a:lnTo>
                  <a:lnTo>
                    <a:pt x="0" y="12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0" name="Freeform 386">
              <a:extLst>
                <a:ext uri="{FF2B5EF4-FFF2-40B4-BE49-F238E27FC236}">
                  <a16:creationId xmlns:a16="http://schemas.microsoft.com/office/drawing/2014/main" id="{D6FA50DF-947D-49EE-AAB6-9E6E1491475B}"/>
                </a:ext>
              </a:extLst>
            </p:cNvPr>
            <p:cNvSpPr>
              <a:spLocks/>
            </p:cNvSpPr>
            <p:nvPr/>
          </p:nvSpPr>
          <p:spPr bwMode="auto">
            <a:xfrm>
              <a:off x="3460942" y="3588957"/>
              <a:ext cx="75813" cy="122521"/>
            </a:xfrm>
            <a:custGeom>
              <a:avLst/>
              <a:gdLst>
                <a:gd name="T0" fmla="*/ 0 w 156"/>
                <a:gd name="T1" fmla="*/ 3 h 269"/>
                <a:gd name="T2" fmla="*/ 1 w 156"/>
                <a:gd name="T3" fmla="*/ 0 h 269"/>
                <a:gd name="T4" fmla="*/ 2 w 156"/>
                <a:gd name="T5" fmla="*/ 0 h 269"/>
                <a:gd name="T6" fmla="*/ 2 w 156"/>
                <a:gd name="T7" fmla="*/ 2 h 269"/>
                <a:gd name="T8" fmla="*/ 1 w 156"/>
                <a:gd name="T9" fmla="*/ 3 h 269"/>
                <a:gd name="T10" fmla="*/ 1 w 156"/>
                <a:gd name="T11" fmla="*/ 4 h 269"/>
                <a:gd name="T12" fmla="*/ 3 w 156"/>
                <a:gd name="T13" fmla="*/ 5 h 269"/>
                <a:gd name="T14" fmla="*/ 4 w 156"/>
                <a:gd name="T15" fmla="*/ 6 h 269"/>
                <a:gd name="T16" fmla="*/ 3 w 156"/>
                <a:gd name="T17" fmla="*/ 5 h 269"/>
                <a:gd name="T18" fmla="*/ 3 w 156"/>
                <a:gd name="T19" fmla="*/ 6 h 269"/>
                <a:gd name="T20" fmla="*/ 1 w 156"/>
                <a:gd name="T21" fmla="*/ 5 h 269"/>
                <a:gd name="T22" fmla="*/ 0 w 156"/>
                <a:gd name="T23" fmla="*/ 3 h 2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69"/>
                <a:gd name="T38" fmla="*/ 156 w 156"/>
                <a:gd name="T39" fmla="*/ 269 h 2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69">
                  <a:moveTo>
                    <a:pt x="0" y="106"/>
                  </a:moveTo>
                  <a:lnTo>
                    <a:pt x="28" y="0"/>
                  </a:lnTo>
                  <a:lnTo>
                    <a:pt x="85" y="4"/>
                  </a:lnTo>
                  <a:lnTo>
                    <a:pt x="97" y="72"/>
                  </a:lnTo>
                  <a:lnTo>
                    <a:pt x="55" y="145"/>
                  </a:lnTo>
                  <a:lnTo>
                    <a:pt x="65" y="188"/>
                  </a:lnTo>
                  <a:lnTo>
                    <a:pt x="148" y="212"/>
                  </a:lnTo>
                  <a:lnTo>
                    <a:pt x="156" y="269"/>
                  </a:lnTo>
                  <a:lnTo>
                    <a:pt x="103" y="212"/>
                  </a:lnTo>
                  <a:lnTo>
                    <a:pt x="103" y="240"/>
                  </a:lnTo>
                  <a:lnTo>
                    <a:pt x="28" y="212"/>
                  </a:lnTo>
                  <a:lnTo>
                    <a:pt x="0" y="10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1" name="Freeform 387">
              <a:extLst>
                <a:ext uri="{FF2B5EF4-FFF2-40B4-BE49-F238E27FC236}">
                  <a16:creationId xmlns:a16="http://schemas.microsoft.com/office/drawing/2014/main" id="{0D268FE8-065D-492B-9F02-B9FDA9803726}"/>
                </a:ext>
              </a:extLst>
            </p:cNvPr>
            <p:cNvSpPr>
              <a:spLocks/>
            </p:cNvSpPr>
            <p:nvPr/>
          </p:nvSpPr>
          <p:spPr bwMode="auto">
            <a:xfrm>
              <a:off x="3467681" y="3692383"/>
              <a:ext cx="20217" cy="25459"/>
            </a:xfrm>
            <a:custGeom>
              <a:avLst/>
              <a:gdLst>
                <a:gd name="T0" fmla="*/ 0 w 43"/>
                <a:gd name="T1" fmla="*/ 0 h 57"/>
                <a:gd name="T2" fmla="*/ 1 w 43"/>
                <a:gd name="T3" fmla="*/ 0 h 57"/>
                <a:gd name="T4" fmla="*/ 1 w 43"/>
                <a:gd name="T5" fmla="*/ 0 h 57"/>
                <a:gd name="T6" fmla="*/ 1 w 43"/>
                <a:gd name="T7" fmla="*/ 1 h 57"/>
                <a:gd name="T8" fmla="*/ 0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0" y="0"/>
                  </a:moveTo>
                  <a:lnTo>
                    <a:pt x="24" y="0"/>
                  </a:lnTo>
                  <a:lnTo>
                    <a:pt x="43" y="13"/>
                  </a:lnTo>
                  <a:lnTo>
                    <a:pt x="35" y="57"/>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2" name="Freeform 388">
              <a:extLst>
                <a:ext uri="{FF2B5EF4-FFF2-40B4-BE49-F238E27FC236}">
                  <a16:creationId xmlns:a16="http://schemas.microsoft.com/office/drawing/2014/main" id="{55F7682C-C36C-4A7A-8836-3275BB0DE4B8}"/>
                </a:ext>
              </a:extLst>
            </p:cNvPr>
            <p:cNvSpPr>
              <a:spLocks/>
            </p:cNvSpPr>
            <p:nvPr/>
          </p:nvSpPr>
          <p:spPr bwMode="auto">
            <a:xfrm>
              <a:off x="3496321" y="3724207"/>
              <a:ext cx="20217" cy="31824"/>
            </a:xfrm>
            <a:custGeom>
              <a:avLst/>
              <a:gdLst>
                <a:gd name="T0" fmla="*/ 0 w 40"/>
                <a:gd name="T1" fmla="*/ 0 h 70"/>
                <a:gd name="T2" fmla="*/ 0 w 40"/>
                <a:gd name="T3" fmla="*/ 2 h 70"/>
                <a:gd name="T4" fmla="*/ 1 w 40"/>
                <a:gd name="T5" fmla="*/ 1 h 70"/>
                <a:gd name="T6" fmla="*/ 0 w 40"/>
                <a:gd name="T7" fmla="*/ 0 h 70"/>
                <a:gd name="T8" fmla="*/ 0 60000 65536"/>
                <a:gd name="T9" fmla="*/ 0 60000 65536"/>
                <a:gd name="T10" fmla="*/ 0 60000 65536"/>
                <a:gd name="T11" fmla="*/ 0 60000 65536"/>
                <a:gd name="T12" fmla="*/ 0 w 40"/>
                <a:gd name="T13" fmla="*/ 0 h 70"/>
                <a:gd name="T14" fmla="*/ 40 w 40"/>
                <a:gd name="T15" fmla="*/ 70 h 70"/>
              </a:gdLst>
              <a:ahLst/>
              <a:cxnLst>
                <a:cxn ang="T8">
                  <a:pos x="T0" y="T1"/>
                </a:cxn>
                <a:cxn ang="T9">
                  <a:pos x="T2" y="T3"/>
                </a:cxn>
                <a:cxn ang="T10">
                  <a:pos x="T4" y="T5"/>
                </a:cxn>
                <a:cxn ang="T11">
                  <a:pos x="T6" y="T7"/>
                </a:cxn>
              </a:cxnLst>
              <a:rect l="T12" t="T13" r="T14" b="T15"/>
              <a:pathLst>
                <a:path w="40" h="70">
                  <a:moveTo>
                    <a:pt x="0" y="0"/>
                  </a:moveTo>
                  <a:lnTo>
                    <a:pt x="5" y="70"/>
                  </a:lnTo>
                  <a:lnTo>
                    <a:pt x="40" y="42"/>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3" name="Freeform 389">
              <a:extLst>
                <a:ext uri="{FF2B5EF4-FFF2-40B4-BE49-F238E27FC236}">
                  <a16:creationId xmlns:a16="http://schemas.microsoft.com/office/drawing/2014/main" id="{00B7A258-BCBE-45F8-82C4-69FB7A02F033}"/>
                </a:ext>
              </a:extLst>
            </p:cNvPr>
            <p:cNvSpPr>
              <a:spLocks/>
            </p:cNvSpPr>
            <p:nvPr/>
          </p:nvSpPr>
          <p:spPr bwMode="auto">
            <a:xfrm>
              <a:off x="3499691" y="3767169"/>
              <a:ext cx="79182" cy="84332"/>
            </a:xfrm>
            <a:custGeom>
              <a:avLst/>
              <a:gdLst>
                <a:gd name="T0" fmla="*/ 0 w 167"/>
                <a:gd name="T1" fmla="*/ 3 h 186"/>
                <a:gd name="T2" fmla="*/ 1 w 167"/>
                <a:gd name="T3" fmla="*/ 1 h 186"/>
                <a:gd name="T4" fmla="*/ 2 w 167"/>
                <a:gd name="T5" fmla="*/ 2 h 186"/>
                <a:gd name="T6" fmla="*/ 3 w 167"/>
                <a:gd name="T7" fmla="*/ 0 h 186"/>
                <a:gd name="T8" fmla="*/ 4 w 167"/>
                <a:gd name="T9" fmla="*/ 1 h 186"/>
                <a:gd name="T10" fmla="*/ 4 w 167"/>
                <a:gd name="T11" fmla="*/ 4 h 186"/>
                <a:gd name="T12" fmla="*/ 3 w 167"/>
                <a:gd name="T13" fmla="*/ 3 h 186"/>
                <a:gd name="T14" fmla="*/ 3 w 167"/>
                <a:gd name="T15" fmla="*/ 4 h 186"/>
                <a:gd name="T16" fmla="*/ 2 w 167"/>
                <a:gd name="T17" fmla="*/ 4 h 186"/>
                <a:gd name="T18" fmla="*/ 1 w 167"/>
                <a:gd name="T19" fmla="*/ 2 h 186"/>
                <a:gd name="T20" fmla="*/ 0 w 167"/>
                <a:gd name="T21" fmla="*/ 3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86"/>
                <a:gd name="T35" fmla="*/ 167 w 167"/>
                <a:gd name="T36" fmla="*/ 186 h 1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86">
                  <a:moveTo>
                    <a:pt x="0" y="127"/>
                  </a:moveTo>
                  <a:lnTo>
                    <a:pt x="34" y="62"/>
                  </a:lnTo>
                  <a:lnTo>
                    <a:pt x="78" y="71"/>
                  </a:lnTo>
                  <a:lnTo>
                    <a:pt x="138" y="0"/>
                  </a:lnTo>
                  <a:lnTo>
                    <a:pt x="167" y="43"/>
                  </a:lnTo>
                  <a:lnTo>
                    <a:pt x="162" y="153"/>
                  </a:lnTo>
                  <a:lnTo>
                    <a:pt x="148" y="107"/>
                  </a:lnTo>
                  <a:lnTo>
                    <a:pt x="131" y="186"/>
                  </a:lnTo>
                  <a:lnTo>
                    <a:pt x="90" y="165"/>
                  </a:lnTo>
                  <a:lnTo>
                    <a:pt x="63" y="82"/>
                  </a:lnTo>
                  <a:lnTo>
                    <a:pt x="0" y="12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4" name="Freeform 390">
              <a:extLst>
                <a:ext uri="{FF2B5EF4-FFF2-40B4-BE49-F238E27FC236}">
                  <a16:creationId xmlns:a16="http://schemas.microsoft.com/office/drawing/2014/main" id="{0BF008F9-121D-4532-8A96-33B9700458FE}"/>
                </a:ext>
              </a:extLst>
            </p:cNvPr>
            <p:cNvSpPr>
              <a:spLocks/>
            </p:cNvSpPr>
            <p:nvPr/>
          </p:nvSpPr>
          <p:spPr bwMode="auto">
            <a:xfrm>
              <a:off x="3508114" y="3748074"/>
              <a:ext cx="18532" cy="33415"/>
            </a:xfrm>
            <a:custGeom>
              <a:avLst/>
              <a:gdLst>
                <a:gd name="T0" fmla="*/ 0 w 37"/>
                <a:gd name="T1" fmla="*/ 1 h 74"/>
                <a:gd name="T2" fmla="*/ 0 w 37"/>
                <a:gd name="T3" fmla="*/ 1 h 74"/>
                <a:gd name="T4" fmla="*/ 1 w 37"/>
                <a:gd name="T5" fmla="*/ 0 h 74"/>
                <a:gd name="T6" fmla="*/ 1 w 37"/>
                <a:gd name="T7" fmla="*/ 2 h 74"/>
                <a:gd name="T8" fmla="*/ 0 w 37"/>
                <a:gd name="T9" fmla="*/ 1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0" y="46"/>
                  </a:moveTo>
                  <a:lnTo>
                    <a:pt x="8" y="34"/>
                  </a:lnTo>
                  <a:lnTo>
                    <a:pt x="37" y="0"/>
                  </a:lnTo>
                  <a:lnTo>
                    <a:pt x="25" y="74"/>
                  </a:lnTo>
                  <a:lnTo>
                    <a:pt x="0" y="4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5" name="Freeform 391">
              <a:extLst>
                <a:ext uri="{FF2B5EF4-FFF2-40B4-BE49-F238E27FC236}">
                  <a16:creationId xmlns:a16="http://schemas.microsoft.com/office/drawing/2014/main" id="{66FA3FBD-1962-47EC-A77B-C0307BF73138}"/>
                </a:ext>
              </a:extLst>
            </p:cNvPr>
            <p:cNvSpPr>
              <a:spLocks/>
            </p:cNvSpPr>
            <p:nvPr/>
          </p:nvSpPr>
          <p:spPr bwMode="auto">
            <a:xfrm>
              <a:off x="1518456" y="2745632"/>
              <a:ext cx="185320" cy="151162"/>
            </a:xfrm>
            <a:custGeom>
              <a:avLst/>
              <a:gdLst>
                <a:gd name="T0" fmla="*/ 0 w 383"/>
                <a:gd name="T1" fmla="*/ 1 h 337"/>
                <a:gd name="T2" fmla="*/ 1 w 383"/>
                <a:gd name="T3" fmla="*/ 5 h 337"/>
                <a:gd name="T4" fmla="*/ 5 w 383"/>
                <a:gd name="T5" fmla="*/ 7 h 337"/>
                <a:gd name="T6" fmla="*/ 7 w 383"/>
                <a:gd name="T7" fmla="*/ 8 h 337"/>
                <a:gd name="T8" fmla="*/ 9 w 383"/>
                <a:gd name="T9" fmla="*/ 6 h 337"/>
                <a:gd name="T10" fmla="*/ 8 w 383"/>
                <a:gd name="T11" fmla="*/ 3 h 337"/>
                <a:gd name="T12" fmla="*/ 9 w 383"/>
                <a:gd name="T13" fmla="*/ 3 h 337"/>
                <a:gd name="T14" fmla="*/ 9 w 383"/>
                <a:gd name="T15" fmla="*/ 1 h 337"/>
                <a:gd name="T16" fmla="*/ 5 w 383"/>
                <a:gd name="T17" fmla="*/ 0 h 337"/>
                <a:gd name="T18" fmla="*/ 3 w 383"/>
                <a:gd name="T19" fmla="*/ 0 h 337"/>
                <a:gd name="T20" fmla="*/ 0 w 383"/>
                <a:gd name="T21" fmla="*/ 1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337"/>
                <a:gd name="T35" fmla="*/ 383 w 383"/>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337">
                  <a:moveTo>
                    <a:pt x="0" y="61"/>
                  </a:moveTo>
                  <a:lnTo>
                    <a:pt x="26" y="237"/>
                  </a:lnTo>
                  <a:lnTo>
                    <a:pt x="222" y="326"/>
                  </a:lnTo>
                  <a:lnTo>
                    <a:pt x="319" y="337"/>
                  </a:lnTo>
                  <a:lnTo>
                    <a:pt x="383" y="248"/>
                  </a:lnTo>
                  <a:lnTo>
                    <a:pt x="349" y="149"/>
                  </a:lnTo>
                  <a:lnTo>
                    <a:pt x="375" y="124"/>
                  </a:lnTo>
                  <a:lnTo>
                    <a:pt x="358" y="45"/>
                  </a:lnTo>
                  <a:lnTo>
                    <a:pt x="213" y="19"/>
                  </a:lnTo>
                  <a:lnTo>
                    <a:pt x="118" y="0"/>
                  </a:lnTo>
                  <a:lnTo>
                    <a:pt x="0" y="6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6" name="Freeform 392">
              <a:extLst>
                <a:ext uri="{FF2B5EF4-FFF2-40B4-BE49-F238E27FC236}">
                  <a16:creationId xmlns:a16="http://schemas.microsoft.com/office/drawing/2014/main" id="{5DEF042A-F79A-4C36-BD9C-0E7BCE7ECFE2}"/>
                </a:ext>
              </a:extLst>
            </p:cNvPr>
            <p:cNvSpPr>
              <a:spLocks/>
            </p:cNvSpPr>
            <p:nvPr/>
          </p:nvSpPr>
          <p:spPr bwMode="auto">
            <a:xfrm>
              <a:off x="1093906" y="3078188"/>
              <a:ext cx="55596" cy="109791"/>
            </a:xfrm>
            <a:custGeom>
              <a:avLst/>
              <a:gdLst>
                <a:gd name="T0" fmla="*/ 0 w 118"/>
                <a:gd name="T1" fmla="*/ 4 h 245"/>
                <a:gd name="T2" fmla="*/ 0 w 118"/>
                <a:gd name="T3" fmla="*/ 0 h 245"/>
                <a:gd name="T4" fmla="*/ 3 w 118"/>
                <a:gd name="T5" fmla="*/ 0 h 245"/>
                <a:gd name="T6" fmla="*/ 2 w 118"/>
                <a:gd name="T7" fmla="*/ 3 h 245"/>
                <a:gd name="T8" fmla="*/ 2 w 118"/>
                <a:gd name="T9" fmla="*/ 5 h 245"/>
                <a:gd name="T10" fmla="*/ 0 w 118"/>
                <a:gd name="T11" fmla="*/ 5 h 245"/>
                <a:gd name="T12" fmla="*/ 1 w 118"/>
                <a:gd name="T13" fmla="*/ 4 h 245"/>
                <a:gd name="T14" fmla="*/ 0 w 118"/>
                <a:gd name="T15" fmla="*/ 4 h 245"/>
                <a:gd name="T16" fmla="*/ 0 60000 65536"/>
                <a:gd name="T17" fmla="*/ 0 60000 65536"/>
                <a:gd name="T18" fmla="*/ 0 60000 65536"/>
                <a:gd name="T19" fmla="*/ 0 60000 65536"/>
                <a:gd name="T20" fmla="*/ 0 60000 65536"/>
                <a:gd name="T21" fmla="*/ 0 60000 65536"/>
                <a:gd name="T22" fmla="*/ 0 60000 65536"/>
                <a:gd name="T23" fmla="*/ 0 60000 65536"/>
                <a:gd name="T24" fmla="*/ 0 w 118"/>
                <a:gd name="T25" fmla="*/ 0 h 245"/>
                <a:gd name="T26" fmla="*/ 118 w 118"/>
                <a:gd name="T27" fmla="*/ 245 h 2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8" h="245">
                  <a:moveTo>
                    <a:pt x="0" y="161"/>
                  </a:moveTo>
                  <a:lnTo>
                    <a:pt x="19" y="0"/>
                  </a:lnTo>
                  <a:lnTo>
                    <a:pt x="118" y="9"/>
                  </a:lnTo>
                  <a:lnTo>
                    <a:pt x="76" y="112"/>
                  </a:lnTo>
                  <a:lnTo>
                    <a:pt x="76" y="238"/>
                  </a:lnTo>
                  <a:lnTo>
                    <a:pt x="17" y="245"/>
                  </a:lnTo>
                  <a:lnTo>
                    <a:pt x="25" y="169"/>
                  </a:lnTo>
                  <a:lnTo>
                    <a:pt x="0" y="16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7" name="Freeform 393">
              <a:extLst>
                <a:ext uri="{FF2B5EF4-FFF2-40B4-BE49-F238E27FC236}">
                  <a16:creationId xmlns:a16="http://schemas.microsoft.com/office/drawing/2014/main" id="{8E64D2BF-ABB5-420B-8B3D-03CAA61C0AB7}"/>
                </a:ext>
              </a:extLst>
            </p:cNvPr>
            <p:cNvSpPr>
              <a:spLocks/>
            </p:cNvSpPr>
            <p:nvPr/>
          </p:nvSpPr>
          <p:spPr bwMode="auto">
            <a:xfrm>
              <a:off x="1631333" y="2917479"/>
              <a:ext cx="175211" cy="111382"/>
            </a:xfrm>
            <a:custGeom>
              <a:avLst/>
              <a:gdLst>
                <a:gd name="T0" fmla="*/ 0 w 366"/>
                <a:gd name="T1" fmla="*/ 3 h 247"/>
                <a:gd name="T2" fmla="*/ 2 w 366"/>
                <a:gd name="T3" fmla="*/ 5 h 247"/>
                <a:gd name="T4" fmla="*/ 7 w 366"/>
                <a:gd name="T5" fmla="*/ 6 h 247"/>
                <a:gd name="T6" fmla="*/ 9 w 366"/>
                <a:gd name="T7" fmla="*/ 4 h 247"/>
                <a:gd name="T8" fmla="*/ 7 w 366"/>
                <a:gd name="T9" fmla="*/ 4 h 247"/>
                <a:gd name="T10" fmla="*/ 7 w 366"/>
                <a:gd name="T11" fmla="*/ 2 h 247"/>
                <a:gd name="T12" fmla="*/ 6 w 366"/>
                <a:gd name="T13" fmla="*/ 0 h 247"/>
                <a:gd name="T14" fmla="*/ 2 w 366"/>
                <a:gd name="T15" fmla="*/ 0 h 247"/>
                <a:gd name="T16" fmla="*/ 0 w 366"/>
                <a:gd name="T17" fmla="*/ 3 h 2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6"/>
                <a:gd name="T28" fmla="*/ 0 h 247"/>
                <a:gd name="T29" fmla="*/ 366 w 366"/>
                <a:gd name="T30" fmla="*/ 247 h 2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6" h="247">
                  <a:moveTo>
                    <a:pt x="0" y="123"/>
                  </a:moveTo>
                  <a:lnTo>
                    <a:pt x="100" y="223"/>
                  </a:lnTo>
                  <a:lnTo>
                    <a:pt x="324" y="247"/>
                  </a:lnTo>
                  <a:lnTo>
                    <a:pt x="366" y="162"/>
                  </a:lnTo>
                  <a:lnTo>
                    <a:pt x="308" y="158"/>
                  </a:lnTo>
                  <a:lnTo>
                    <a:pt x="301" y="81"/>
                  </a:lnTo>
                  <a:lnTo>
                    <a:pt x="251" y="0"/>
                  </a:lnTo>
                  <a:lnTo>
                    <a:pt x="100" y="18"/>
                  </a:lnTo>
                  <a:lnTo>
                    <a:pt x="0" y="12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8" name="Freeform 394">
              <a:extLst>
                <a:ext uri="{FF2B5EF4-FFF2-40B4-BE49-F238E27FC236}">
                  <a16:creationId xmlns:a16="http://schemas.microsoft.com/office/drawing/2014/main" id="{1C831313-7888-48FC-8FBC-B9A4D855A211}"/>
                </a:ext>
              </a:extLst>
            </p:cNvPr>
            <p:cNvSpPr>
              <a:spLocks/>
            </p:cNvSpPr>
            <p:nvPr/>
          </p:nvSpPr>
          <p:spPr bwMode="auto">
            <a:xfrm>
              <a:off x="1895834" y="3299362"/>
              <a:ext cx="387486" cy="351650"/>
            </a:xfrm>
            <a:custGeom>
              <a:avLst/>
              <a:gdLst>
                <a:gd name="T0" fmla="*/ 0 w 805"/>
                <a:gd name="T1" fmla="*/ 5 h 776"/>
                <a:gd name="T2" fmla="*/ 0 w 805"/>
                <a:gd name="T3" fmla="*/ 3 h 776"/>
                <a:gd name="T4" fmla="*/ 1 w 805"/>
                <a:gd name="T5" fmla="*/ 3 h 776"/>
                <a:gd name="T6" fmla="*/ 3 w 805"/>
                <a:gd name="T7" fmla="*/ 3 h 776"/>
                <a:gd name="T8" fmla="*/ 3 w 805"/>
                <a:gd name="T9" fmla="*/ 2 h 776"/>
                <a:gd name="T10" fmla="*/ 2 w 805"/>
                <a:gd name="T11" fmla="*/ 1 h 776"/>
                <a:gd name="T12" fmla="*/ 4 w 805"/>
                <a:gd name="T13" fmla="*/ 0 h 776"/>
                <a:gd name="T14" fmla="*/ 8 w 805"/>
                <a:gd name="T15" fmla="*/ 2 h 776"/>
                <a:gd name="T16" fmla="*/ 8 w 805"/>
                <a:gd name="T17" fmla="*/ 3 h 776"/>
                <a:gd name="T18" fmla="*/ 9 w 805"/>
                <a:gd name="T19" fmla="*/ 3 h 776"/>
                <a:gd name="T20" fmla="*/ 10 w 805"/>
                <a:gd name="T21" fmla="*/ 4 h 776"/>
                <a:gd name="T22" fmla="*/ 11 w 805"/>
                <a:gd name="T23" fmla="*/ 3 h 776"/>
                <a:gd name="T24" fmla="*/ 12 w 805"/>
                <a:gd name="T25" fmla="*/ 4 h 776"/>
                <a:gd name="T26" fmla="*/ 14 w 805"/>
                <a:gd name="T27" fmla="*/ 8 h 776"/>
                <a:gd name="T28" fmla="*/ 15 w 805"/>
                <a:gd name="T29" fmla="*/ 9 h 776"/>
                <a:gd name="T30" fmla="*/ 15 w 805"/>
                <a:gd name="T31" fmla="*/ 10 h 776"/>
                <a:gd name="T32" fmla="*/ 18 w 805"/>
                <a:gd name="T33" fmla="*/ 10 h 776"/>
                <a:gd name="T34" fmla="*/ 19 w 805"/>
                <a:gd name="T35" fmla="*/ 11 h 776"/>
                <a:gd name="T36" fmla="*/ 18 w 805"/>
                <a:gd name="T37" fmla="*/ 13 h 776"/>
                <a:gd name="T38" fmla="*/ 15 w 805"/>
                <a:gd name="T39" fmla="*/ 14 h 776"/>
                <a:gd name="T40" fmla="*/ 13 w 805"/>
                <a:gd name="T41" fmla="*/ 15 h 776"/>
                <a:gd name="T42" fmla="*/ 10 w 805"/>
                <a:gd name="T43" fmla="*/ 18 h 776"/>
                <a:gd name="T44" fmla="*/ 10 w 805"/>
                <a:gd name="T45" fmla="*/ 17 h 776"/>
                <a:gd name="T46" fmla="*/ 9 w 805"/>
                <a:gd name="T47" fmla="*/ 16 h 776"/>
                <a:gd name="T48" fmla="*/ 7 w 805"/>
                <a:gd name="T49" fmla="*/ 17 h 776"/>
                <a:gd name="T50" fmla="*/ 5 w 805"/>
                <a:gd name="T51" fmla="*/ 14 h 776"/>
                <a:gd name="T52" fmla="*/ 4 w 805"/>
                <a:gd name="T53" fmla="*/ 13 h 776"/>
                <a:gd name="T54" fmla="*/ 3 w 805"/>
                <a:gd name="T55" fmla="*/ 9 h 776"/>
                <a:gd name="T56" fmla="*/ 0 w 805"/>
                <a:gd name="T57" fmla="*/ 5 h 7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05"/>
                <a:gd name="T88" fmla="*/ 0 h 776"/>
                <a:gd name="T89" fmla="*/ 805 w 805"/>
                <a:gd name="T90" fmla="*/ 776 h 7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05" h="776">
                  <a:moveTo>
                    <a:pt x="0" y="202"/>
                  </a:moveTo>
                  <a:lnTo>
                    <a:pt x="12" y="135"/>
                  </a:lnTo>
                  <a:lnTo>
                    <a:pt x="54" y="149"/>
                  </a:lnTo>
                  <a:lnTo>
                    <a:pt x="107" y="107"/>
                  </a:lnTo>
                  <a:lnTo>
                    <a:pt x="130" y="78"/>
                  </a:lnTo>
                  <a:lnTo>
                    <a:pt x="85" y="32"/>
                  </a:lnTo>
                  <a:lnTo>
                    <a:pt x="171" y="0"/>
                  </a:lnTo>
                  <a:lnTo>
                    <a:pt x="344" y="89"/>
                  </a:lnTo>
                  <a:lnTo>
                    <a:pt x="345" y="120"/>
                  </a:lnTo>
                  <a:lnTo>
                    <a:pt x="388" y="143"/>
                  </a:lnTo>
                  <a:lnTo>
                    <a:pt x="420" y="165"/>
                  </a:lnTo>
                  <a:lnTo>
                    <a:pt x="454" y="149"/>
                  </a:lnTo>
                  <a:lnTo>
                    <a:pt x="524" y="174"/>
                  </a:lnTo>
                  <a:lnTo>
                    <a:pt x="617" y="352"/>
                  </a:lnTo>
                  <a:lnTo>
                    <a:pt x="627" y="365"/>
                  </a:lnTo>
                  <a:lnTo>
                    <a:pt x="664" y="436"/>
                  </a:lnTo>
                  <a:lnTo>
                    <a:pt x="786" y="450"/>
                  </a:lnTo>
                  <a:lnTo>
                    <a:pt x="805" y="483"/>
                  </a:lnTo>
                  <a:lnTo>
                    <a:pt x="775" y="575"/>
                  </a:lnTo>
                  <a:lnTo>
                    <a:pt x="664" y="619"/>
                  </a:lnTo>
                  <a:lnTo>
                    <a:pt x="542" y="652"/>
                  </a:lnTo>
                  <a:lnTo>
                    <a:pt x="443" y="776"/>
                  </a:lnTo>
                  <a:lnTo>
                    <a:pt x="443" y="729"/>
                  </a:lnTo>
                  <a:lnTo>
                    <a:pt x="373" y="697"/>
                  </a:lnTo>
                  <a:lnTo>
                    <a:pt x="306" y="739"/>
                  </a:lnTo>
                  <a:lnTo>
                    <a:pt x="234" y="599"/>
                  </a:lnTo>
                  <a:lnTo>
                    <a:pt x="180" y="544"/>
                  </a:lnTo>
                  <a:lnTo>
                    <a:pt x="146" y="398"/>
                  </a:lnTo>
                  <a:lnTo>
                    <a:pt x="0" y="20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79" name="Freeform 395">
              <a:extLst>
                <a:ext uri="{FF2B5EF4-FFF2-40B4-BE49-F238E27FC236}">
                  <a16:creationId xmlns:a16="http://schemas.microsoft.com/office/drawing/2014/main" id="{5D0534D2-8490-4077-BDDB-83193DD16ACB}"/>
                </a:ext>
              </a:extLst>
            </p:cNvPr>
            <p:cNvSpPr>
              <a:spLocks/>
            </p:cNvSpPr>
            <p:nvPr/>
          </p:nvSpPr>
          <p:spPr bwMode="auto">
            <a:xfrm>
              <a:off x="1621224" y="1970729"/>
              <a:ext cx="3130216" cy="1102686"/>
            </a:xfrm>
            <a:custGeom>
              <a:avLst/>
              <a:gdLst>
                <a:gd name="T0" fmla="*/ 3 w 6518"/>
                <a:gd name="T1" fmla="*/ 35 h 2431"/>
                <a:gd name="T2" fmla="*/ 8 w 6518"/>
                <a:gd name="T3" fmla="*/ 31 h 2431"/>
                <a:gd name="T4" fmla="*/ 8 w 6518"/>
                <a:gd name="T5" fmla="*/ 18 h 2431"/>
                <a:gd name="T6" fmla="*/ 14 w 6518"/>
                <a:gd name="T7" fmla="*/ 17 h 2431"/>
                <a:gd name="T8" fmla="*/ 16 w 6518"/>
                <a:gd name="T9" fmla="*/ 26 h 2431"/>
                <a:gd name="T10" fmla="*/ 18 w 6518"/>
                <a:gd name="T11" fmla="*/ 23 h 2431"/>
                <a:gd name="T12" fmla="*/ 23 w 6518"/>
                <a:gd name="T13" fmla="*/ 20 h 2431"/>
                <a:gd name="T14" fmla="*/ 35 w 6518"/>
                <a:gd name="T15" fmla="*/ 17 h 2431"/>
                <a:gd name="T16" fmla="*/ 44 w 6518"/>
                <a:gd name="T17" fmla="*/ 17 h 2431"/>
                <a:gd name="T18" fmla="*/ 44 w 6518"/>
                <a:gd name="T19" fmla="*/ 10 h 2431"/>
                <a:gd name="T20" fmla="*/ 47 w 6518"/>
                <a:gd name="T21" fmla="*/ 19 h 2431"/>
                <a:gd name="T22" fmla="*/ 49 w 6518"/>
                <a:gd name="T23" fmla="*/ 17 h 2431"/>
                <a:gd name="T24" fmla="*/ 51 w 6518"/>
                <a:gd name="T25" fmla="*/ 17 h 2431"/>
                <a:gd name="T26" fmla="*/ 49 w 6518"/>
                <a:gd name="T27" fmla="*/ 13 h 2431"/>
                <a:gd name="T28" fmla="*/ 56 w 6518"/>
                <a:gd name="T29" fmla="*/ 12 h 2431"/>
                <a:gd name="T30" fmla="*/ 59 w 6518"/>
                <a:gd name="T31" fmla="*/ 8 h 2431"/>
                <a:gd name="T32" fmla="*/ 67 w 6518"/>
                <a:gd name="T33" fmla="*/ 3 h 2431"/>
                <a:gd name="T34" fmla="*/ 72 w 6518"/>
                <a:gd name="T35" fmla="*/ 1 h 2431"/>
                <a:gd name="T36" fmla="*/ 83 w 6518"/>
                <a:gd name="T37" fmla="*/ 4 h 2431"/>
                <a:gd name="T38" fmla="*/ 77 w 6518"/>
                <a:gd name="T39" fmla="*/ 9 h 2431"/>
                <a:gd name="T40" fmla="*/ 84 w 6518"/>
                <a:gd name="T41" fmla="*/ 9 h 2431"/>
                <a:gd name="T42" fmla="*/ 92 w 6518"/>
                <a:gd name="T43" fmla="*/ 8 h 2431"/>
                <a:gd name="T44" fmla="*/ 102 w 6518"/>
                <a:gd name="T45" fmla="*/ 12 h 2431"/>
                <a:gd name="T46" fmla="*/ 114 w 6518"/>
                <a:gd name="T47" fmla="*/ 12 h 2431"/>
                <a:gd name="T48" fmla="*/ 126 w 6518"/>
                <a:gd name="T49" fmla="*/ 16 h 2431"/>
                <a:gd name="T50" fmla="*/ 133 w 6518"/>
                <a:gd name="T51" fmla="*/ 15 h 2431"/>
                <a:gd name="T52" fmla="*/ 148 w 6518"/>
                <a:gd name="T53" fmla="*/ 21 h 2431"/>
                <a:gd name="T54" fmla="*/ 147 w 6518"/>
                <a:gd name="T55" fmla="*/ 25 h 2431"/>
                <a:gd name="T56" fmla="*/ 143 w 6518"/>
                <a:gd name="T57" fmla="*/ 22 h 2431"/>
                <a:gd name="T58" fmla="*/ 141 w 6518"/>
                <a:gd name="T59" fmla="*/ 28 h 2431"/>
                <a:gd name="T60" fmla="*/ 129 w 6518"/>
                <a:gd name="T61" fmla="*/ 31 h 2431"/>
                <a:gd name="T62" fmla="*/ 126 w 6518"/>
                <a:gd name="T63" fmla="*/ 37 h 2431"/>
                <a:gd name="T64" fmla="*/ 121 w 6518"/>
                <a:gd name="T65" fmla="*/ 45 h 2431"/>
                <a:gd name="T66" fmla="*/ 128 w 6518"/>
                <a:gd name="T67" fmla="*/ 29 h 2431"/>
                <a:gd name="T68" fmla="*/ 119 w 6518"/>
                <a:gd name="T69" fmla="*/ 32 h 2431"/>
                <a:gd name="T70" fmla="*/ 109 w 6518"/>
                <a:gd name="T71" fmla="*/ 33 h 2431"/>
                <a:gd name="T72" fmla="*/ 105 w 6518"/>
                <a:gd name="T73" fmla="*/ 41 h 2431"/>
                <a:gd name="T74" fmla="*/ 107 w 6518"/>
                <a:gd name="T75" fmla="*/ 45 h 2431"/>
                <a:gd name="T76" fmla="*/ 99 w 6518"/>
                <a:gd name="T77" fmla="*/ 55 h 2431"/>
                <a:gd name="T78" fmla="*/ 94 w 6518"/>
                <a:gd name="T79" fmla="*/ 42 h 2431"/>
                <a:gd name="T80" fmla="*/ 84 w 6518"/>
                <a:gd name="T81" fmla="*/ 46 h 2431"/>
                <a:gd name="T82" fmla="*/ 69 w 6518"/>
                <a:gd name="T83" fmla="*/ 46 h 2431"/>
                <a:gd name="T84" fmla="*/ 53 w 6518"/>
                <a:gd name="T85" fmla="*/ 46 h 2431"/>
                <a:gd name="T86" fmla="*/ 46 w 6518"/>
                <a:gd name="T87" fmla="*/ 42 h 2431"/>
                <a:gd name="T88" fmla="*/ 38 w 6518"/>
                <a:gd name="T89" fmla="*/ 39 h 2431"/>
                <a:gd name="T90" fmla="*/ 32 w 6518"/>
                <a:gd name="T91" fmla="*/ 40 h 2431"/>
                <a:gd name="T92" fmla="*/ 33 w 6518"/>
                <a:gd name="T93" fmla="*/ 45 h 2431"/>
                <a:gd name="T94" fmla="*/ 29 w 6518"/>
                <a:gd name="T95" fmla="*/ 44 h 2431"/>
                <a:gd name="T96" fmla="*/ 24 w 6518"/>
                <a:gd name="T97" fmla="*/ 46 h 2431"/>
                <a:gd name="T98" fmla="*/ 23 w 6518"/>
                <a:gd name="T99" fmla="*/ 48 h 2431"/>
                <a:gd name="T100" fmla="*/ 25 w 6518"/>
                <a:gd name="T101" fmla="*/ 51 h 2431"/>
                <a:gd name="T102" fmla="*/ 23 w 6518"/>
                <a:gd name="T103" fmla="*/ 55 h 2431"/>
                <a:gd name="T104" fmla="*/ 17 w 6518"/>
                <a:gd name="T105" fmla="*/ 54 h 2431"/>
                <a:gd name="T106" fmla="*/ 17 w 6518"/>
                <a:gd name="T107" fmla="*/ 47 h 2431"/>
                <a:gd name="T108" fmla="*/ 12 w 6518"/>
                <a:gd name="T109" fmla="*/ 43 h 2431"/>
                <a:gd name="T110" fmla="*/ 10 w 6518"/>
                <a:gd name="T111" fmla="*/ 42 h 2431"/>
                <a:gd name="T112" fmla="*/ 6 w 6518"/>
                <a:gd name="T113" fmla="*/ 38 h 2431"/>
                <a:gd name="T114" fmla="*/ 4 w 6518"/>
                <a:gd name="T115" fmla="*/ 41 h 24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518"/>
                <a:gd name="T175" fmla="*/ 0 h 2431"/>
                <a:gd name="T176" fmla="*/ 6518 w 6518"/>
                <a:gd name="T177" fmla="*/ 2431 h 24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518" h="2431">
                  <a:moveTo>
                    <a:pt x="0" y="1726"/>
                  </a:moveTo>
                  <a:lnTo>
                    <a:pt x="55" y="1671"/>
                  </a:lnTo>
                  <a:lnTo>
                    <a:pt x="36" y="1694"/>
                  </a:lnTo>
                  <a:lnTo>
                    <a:pt x="61" y="1701"/>
                  </a:lnTo>
                  <a:lnTo>
                    <a:pt x="55" y="1587"/>
                  </a:lnTo>
                  <a:lnTo>
                    <a:pt x="77" y="1534"/>
                  </a:lnTo>
                  <a:lnTo>
                    <a:pt x="108" y="1526"/>
                  </a:lnTo>
                  <a:lnTo>
                    <a:pt x="171" y="1575"/>
                  </a:lnTo>
                  <a:lnTo>
                    <a:pt x="182" y="1482"/>
                  </a:lnTo>
                  <a:lnTo>
                    <a:pt x="158" y="1483"/>
                  </a:lnTo>
                  <a:lnTo>
                    <a:pt x="147" y="1429"/>
                  </a:lnTo>
                  <a:lnTo>
                    <a:pt x="405" y="1377"/>
                  </a:lnTo>
                  <a:lnTo>
                    <a:pt x="339" y="1358"/>
                  </a:lnTo>
                  <a:lnTo>
                    <a:pt x="343" y="1330"/>
                  </a:lnTo>
                  <a:lnTo>
                    <a:pt x="305" y="1340"/>
                  </a:lnTo>
                  <a:lnTo>
                    <a:pt x="452" y="1197"/>
                  </a:lnTo>
                  <a:lnTo>
                    <a:pt x="389" y="1047"/>
                  </a:lnTo>
                  <a:lnTo>
                    <a:pt x="401" y="976"/>
                  </a:lnTo>
                  <a:lnTo>
                    <a:pt x="361" y="896"/>
                  </a:lnTo>
                  <a:lnTo>
                    <a:pt x="398" y="850"/>
                  </a:lnTo>
                  <a:lnTo>
                    <a:pt x="339" y="786"/>
                  </a:lnTo>
                  <a:lnTo>
                    <a:pt x="355" y="736"/>
                  </a:lnTo>
                  <a:lnTo>
                    <a:pt x="429" y="677"/>
                  </a:lnTo>
                  <a:lnTo>
                    <a:pt x="469" y="670"/>
                  </a:lnTo>
                  <a:lnTo>
                    <a:pt x="516" y="683"/>
                  </a:lnTo>
                  <a:lnTo>
                    <a:pt x="475" y="696"/>
                  </a:lnTo>
                  <a:lnTo>
                    <a:pt x="505" y="719"/>
                  </a:lnTo>
                  <a:lnTo>
                    <a:pt x="620" y="727"/>
                  </a:lnTo>
                  <a:lnTo>
                    <a:pt x="819" y="847"/>
                  </a:lnTo>
                  <a:lnTo>
                    <a:pt x="824" y="907"/>
                  </a:lnTo>
                  <a:lnTo>
                    <a:pt x="738" y="958"/>
                  </a:lnTo>
                  <a:lnTo>
                    <a:pt x="471" y="886"/>
                  </a:lnTo>
                  <a:lnTo>
                    <a:pt x="578" y="972"/>
                  </a:lnTo>
                  <a:lnTo>
                    <a:pt x="574" y="1074"/>
                  </a:lnTo>
                  <a:lnTo>
                    <a:pt x="682" y="1122"/>
                  </a:lnTo>
                  <a:lnTo>
                    <a:pt x="712" y="1114"/>
                  </a:lnTo>
                  <a:lnTo>
                    <a:pt x="698" y="1074"/>
                  </a:lnTo>
                  <a:lnTo>
                    <a:pt x="647" y="1057"/>
                  </a:lnTo>
                  <a:lnTo>
                    <a:pt x="659" y="1023"/>
                  </a:lnTo>
                  <a:lnTo>
                    <a:pt x="710" y="1061"/>
                  </a:lnTo>
                  <a:lnTo>
                    <a:pt x="813" y="1074"/>
                  </a:lnTo>
                  <a:lnTo>
                    <a:pt x="768" y="993"/>
                  </a:lnTo>
                  <a:lnTo>
                    <a:pt x="867" y="926"/>
                  </a:lnTo>
                  <a:lnTo>
                    <a:pt x="937" y="972"/>
                  </a:lnTo>
                  <a:lnTo>
                    <a:pt x="934" y="792"/>
                  </a:lnTo>
                  <a:lnTo>
                    <a:pt x="903" y="765"/>
                  </a:lnTo>
                  <a:lnTo>
                    <a:pt x="1023" y="805"/>
                  </a:lnTo>
                  <a:lnTo>
                    <a:pt x="1032" y="827"/>
                  </a:lnTo>
                  <a:lnTo>
                    <a:pt x="969" y="859"/>
                  </a:lnTo>
                  <a:lnTo>
                    <a:pt x="1032" y="917"/>
                  </a:lnTo>
                  <a:lnTo>
                    <a:pt x="1086" y="850"/>
                  </a:lnTo>
                  <a:lnTo>
                    <a:pt x="1303" y="743"/>
                  </a:lnTo>
                  <a:lnTo>
                    <a:pt x="1337" y="739"/>
                  </a:lnTo>
                  <a:lnTo>
                    <a:pt x="1303" y="755"/>
                  </a:lnTo>
                  <a:lnTo>
                    <a:pt x="1340" y="807"/>
                  </a:lnTo>
                  <a:lnTo>
                    <a:pt x="1500" y="739"/>
                  </a:lnTo>
                  <a:lnTo>
                    <a:pt x="1536" y="789"/>
                  </a:lnTo>
                  <a:lnTo>
                    <a:pt x="1575" y="748"/>
                  </a:lnTo>
                  <a:lnTo>
                    <a:pt x="1553" y="693"/>
                  </a:lnTo>
                  <a:lnTo>
                    <a:pt x="1578" y="674"/>
                  </a:lnTo>
                  <a:lnTo>
                    <a:pt x="1699" y="701"/>
                  </a:lnTo>
                  <a:lnTo>
                    <a:pt x="1858" y="803"/>
                  </a:lnTo>
                  <a:lnTo>
                    <a:pt x="1888" y="754"/>
                  </a:lnTo>
                  <a:lnTo>
                    <a:pt x="1855" y="704"/>
                  </a:lnTo>
                  <a:lnTo>
                    <a:pt x="1807" y="688"/>
                  </a:lnTo>
                  <a:lnTo>
                    <a:pt x="1824" y="608"/>
                  </a:lnTo>
                  <a:lnTo>
                    <a:pt x="1795" y="597"/>
                  </a:lnTo>
                  <a:lnTo>
                    <a:pt x="1803" y="560"/>
                  </a:lnTo>
                  <a:lnTo>
                    <a:pt x="1861" y="521"/>
                  </a:lnTo>
                  <a:lnTo>
                    <a:pt x="1899" y="424"/>
                  </a:lnTo>
                  <a:lnTo>
                    <a:pt x="1981" y="425"/>
                  </a:lnTo>
                  <a:lnTo>
                    <a:pt x="2024" y="439"/>
                  </a:lnTo>
                  <a:lnTo>
                    <a:pt x="1990" y="543"/>
                  </a:lnTo>
                  <a:lnTo>
                    <a:pt x="2028" y="593"/>
                  </a:lnTo>
                  <a:lnTo>
                    <a:pt x="2017" y="736"/>
                  </a:lnTo>
                  <a:lnTo>
                    <a:pt x="2056" y="784"/>
                  </a:lnTo>
                  <a:lnTo>
                    <a:pt x="2039" y="836"/>
                  </a:lnTo>
                  <a:lnTo>
                    <a:pt x="1977" y="877"/>
                  </a:lnTo>
                  <a:lnTo>
                    <a:pt x="1996" y="896"/>
                  </a:lnTo>
                  <a:lnTo>
                    <a:pt x="1914" y="915"/>
                  </a:lnTo>
                  <a:lnTo>
                    <a:pt x="2002" y="949"/>
                  </a:lnTo>
                  <a:lnTo>
                    <a:pt x="2105" y="836"/>
                  </a:lnTo>
                  <a:lnTo>
                    <a:pt x="2091" y="765"/>
                  </a:lnTo>
                  <a:lnTo>
                    <a:pt x="2123" y="754"/>
                  </a:lnTo>
                  <a:lnTo>
                    <a:pt x="2176" y="740"/>
                  </a:lnTo>
                  <a:lnTo>
                    <a:pt x="2204" y="781"/>
                  </a:lnTo>
                  <a:lnTo>
                    <a:pt x="2201" y="835"/>
                  </a:lnTo>
                  <a:lnTo>
                    <a:pt x="2263" y="851"/>
                  </a:lnTo>
                  <a:lnTo>
                    <a:pt x="2212" y="834"/>
                  </a:lnTo>
                  <a:lnTo>
                    <a:pt x="2236" y="801"/>
                  </a:lnTo>
                  <a:lnTo>
                    <a:pt x="2214" y="754"/>
                  </a:lnTo>
                  <a:lnTo>
                    <a:pt x="2067" y="723"/>
                  </a:lnTo>
                  <a:lnTo>
                    <a:pt x="2091" y="612"/>
                  </a:lnTo>
                  <a:lnTo>
                    <a:pt x="2039" y="543"/>
                  </a:lnTo>
                  <a:lnTo>
                    <a:pt x="2112" y="479"/>
                  </a:lnTo>
                  <a:lnTo>
                    <a:pt x="2106" y="433"/>
                  </a:lnTo>
                  <a:lnTo>
                    <a:pt x="2137" y="459"/>
                  </a:lnTo>
                  <a:lnTo>
                    <a:pt x="2120" y="550"/>
                  </a:lnTo>
                  <a:lnTo>
                    <a:pt x="2145" y="560"/>
                  </a:lnTo>
                  <a:lnTo>
                    <a:pt x="2246" y="587"/>
                  </a:lnTo>
                  <a:lnTo>
                    <a:pt x="2153" y="514"/>
                  </a:lnTo>
                  <a:lnTo>
                    <a:pt x="2221" y="517"/>
                  </a:lnTo>
                  <a:lnTo>
                    <a:pt x="2206" y="487"/>
                  </a:lnTo>
                  <a:lnTo>
                    <a:pt x="2246" y="472"/>
                  </a:lnTo>
                  <a:lnTo>
                    <a:pt x="2429" y="532"/>
                  </a:lnTo>
                  <a:lnTo>
                    <a:pt x="2394" y="568"/>
                  </a:lnTo>
                  <a:lnTo>
                    <a:pt x="2389" y="628"/>
                  </a:lnTo>
                  <a:lnTo>
                    <a:pt x="2427" y="660"/>
                  </a:lnTo>
                  <a:lnTo>
                    <a:pt x="2446" y="532"/>
                  </a:lnTo>
                  <a:lnTo>
                    <a:pt x="2347" y="466"/>
                  </a:lnTo>
                  <a:lnTo>
                    <a:pt x="2325" y="375"/>
                  </a:lnTo>
                  <a:lnTo>
                    <a:pt x="2558" y="344"/>
                  </a:lnTo>
                  <a:lnTo>
                    <a:pt x="2529" y="260"/>
                  </a:lnTo>
                  <a:lnTo>
                    <a:pt x="2558" y="279"/>
                  </a:lnTo>
                  <a:lnTo>
                    <a:pt x="2599" y="247"/>
                  </a:lnTo>
                  <a:lnTo>
                    <a:pt x="2568" y="237"/>
                  </a:lnTo>
                  <a:lnTo>
                    <a:pt x="2816" y="171"/>
                  </a:lnTo>
                  <a:lnTo>
                    <a:pt x="2794" y="152"/>
                  </a:lnTo>
                  <a:lnTo>
                    <a:pt x="2909" y="145"/>
                  </a:lnTo>
                  <a:lnTo>
                    <a:pt x="2908" y="167"/>
                  </a:lnTo>
                  <a:lnTo>
                    <a:pt x="2934" y="167"/>
                  </a:lnTo>
                  <a:lnTo>
                    <a:pt x="3018" y="137"/>
                  </a:lnTo>
                  <a:lnTo>
                    <a:pt x="3057" y="153"/>
                  </a:lnTo>
                  <a:lnTo>
                    <a:pt x="3019" y="117"/>
                  </a:lnTo>
                  <a:lnTo>
                    <a:pt x="3113" y="110"/>
                  </a:lnTo>
                  <a:lnTo>
                    <a:pt x="3116" y="64"/>
                  </a:lnTo>
                  <a:lnTo>
                    <a:pt x="3223" y="0"/>
                  </a:lnTo>
                  <a:lnTo>
                    <a:pt x="3300" y="38"/>
                  </a:lnTo>
                  <a:lnTo>
                    <a:pt x="3235" y="71"/>
                  </a:lnTo>
                  <a:lnTo>
                    <a:pt x="3348" y="69"/>
                  </a:lnTo>
                  <a:lnTo>
                    <a:pt x="3301" y="117"/>
                  </a:lnTo>
                  <a:lnTo>
                    <a:pt x="3491" y="92"/>
                  </a:lnTo>
                  <a:lnTo>
                    <a:pt x="3593" y="167"/>
                  </a:lnTo>
                  <a:lnTo>
                    <a:pt x="3577" y="194"/>
                  </a:lnTo>
                  <a:lnTo>
                    <a:pt x="3543" y="176"/>
                  </a:lnTo>
                  <a:lnTo>
                    <a:pt x="3590" y="201"/>
                  </a:lnTo>
                  <a:lnTo>
                    <a:pt x="3568" y="244"/>
                  </a:lnTo>
                  <a:lnTo>
                    <a:pt x="3223" y="456"/>
                  </a:lnTo>
                  <a:lnTo>
                    <a:pt x="3335" y="428"/>
                  </a:lnTo>
                  <a:lnTo>
                    <a:pt x="3311" y="401"/>
                  </a:lnTo>
                  <a:lnTo>
                    <a:pt x="3485" y="362"/>
                  </a:lnTo>
                  <a:lnTo>
                    <a:pt x="3437" y="367"/>
                  </a:lnTo>
                  <a:lnTo>
                    <a:pt x="3448" y="332"/>
                  </a:lnTo>
                  <a:lnTo>
                    <a:pt x="3543" y="362"/>
                  </a:lnTo>
                  <a:lnTo>
                    <a:pt x="3560" y="332"/>
                  </a:lnTo>
                  <a:lnTo>
                    <a:pt x="3579" y="401"/>
                  </a:lnTo>
                  <a:lnTo>
                    <a:pt x="3626" y="406"/>
                  </a:lnTo>
                  <a:lnTo>
                    <a:pt x="3582" y="376"/>
                  </a:lnTo>
                  <a:lnTo>
                    <a:pt x="3675" y="362"/>
                  </a:lnTo>
                  <a:lnTo>
                    <a:pt x="3786" y="375"/>
                  </a:lnTo>
                  <a:lnTo>
                    <a:pt x="3778" y="401"/>
                  </a:lnTo>
                  <a:lnTo>
                    <a:pt x="3871" y="424"/>
                  </a:lnTo>
                  <a:lnTo>
                    <a:pt x="3954" y="418"/>
                  </a:lnTo>
                  <a:lnTo>
                    <a:pt x="3958" y="353"/>
                  </a:lnTo>
                  <a:lnTo>
                    <a:pt x="3983" y="347"/>
                  </a:lnTo>
                  <a:lnTo>
                    <a:pt x="4193" y="418"/>
                  </a:lnTo>
                  <a:lnTo>
                    <a:pt x="4167" y="532"/>
                  </a:lnTo>
                  <a:lnTo>
                    <a:pt x="4264" y="608"/>
                  </a:lnTo>
                  <a:lnTo>
                    <a:pt x="4319" y="504"/>
                  </a:lnTo>
                  <a:lnTo>
                    <a:pt x="4354" y="550"/>
                  </a:lnTo>
                  <a:lnTo>
                    <a:pt x="4424" y="532"/>
                  </a:lnTo>
                  <a:lnTo>
                    <a:pt x="4519" y="568"/>
                  </a:lnTo>
                  <a:lnTo>
                    <a:pt x="4593" y="547"/>
                  </a:lnTo>
                  <a:lnTo>
                    <a:pt x="4589" y="504"/>
                  </a:lnTo>
                  <a:lnTo>
                    <a:pt x="4640" y="431"/>
                  </a:lnTo>
                  <a:lnTo>
                    <a:pt x="4957" y="482"/>
                  </a:lnTo>
                  <a:lnTo>
                    <a:pt x="4978" y="516"/>
                  </a:lnTo>
                  <a:lnTo>
                    <a:pt x="4938" y="531"/>
                  </a:lnTo>
                  <a:lnTo>
                    <a:pt x="5042" y="547"/>
                  </a:lnTo>
                  <a:lnTo>
                    <a:pt x="5080" y="597"/>
                  </a:lnTo>
                  <a:lnTo>
                    <a:pt x="5319" y="587"/>
                  </a:lnTo>
                  <a:lnTo>
                    <a:pt x="5362" y="628"/>
                  </a:lnTo>
                  <a:lnTo>
                    <a:pt x="5345" y="677"/>
                  </a:lnTo>
                  <a:lnTo>
                    <a:pt x="5415" y="712"/>
                  </a:lnTo>
                  <a:lnTo>
                    <a:pt x="5451" y="685"/>
                  </a:lnTo>
                  <a:lnTo>
                    <a:pt x="5622" y="705"/>
                  </a:lnTo>
                  <a:lnTo>
                    <a:pt x="5655" y="677"/>
                  </a:lnTo>
                  <a:lnTo>
                    <a:pt x="5677" y="721"/>
                  </a:lnTo>
                  <a:lnTo>
                    <a:pt x="5747" y="757"/>
                  </a:lnTo>
                  <a:lnTo>
                    <a:pt x="5780" y="732"/>
                  </a:lnTo>
                  <a:lnTo>
                    <a:pt x="5744" y="693"/>
                  </a:lnTo>
                  <a:lnTo>
                    <a:pt x="5765" y="660"/>
                  </a:lnTo>
                  <a:lnTo>
                    <a:pt x="6062" y="711"/>
                  </a:lnTo>
                  <a:lnTo>
                    <a:pt x="6258" y="838"/>
                  </a:lnTo>
                  <a:lnTo>
                    <a:pt x="6302" y="838"/>
                  </a:lnTo>
                  <a:lnTo>
                    <a:pt x="6352" y="942"/>
                  </a:lnTo>
                  <a:lnTo>
                    <a:pt x="6328" y="886"/>
                  </a:lnTo>
                  <a:lnTo>
                    <a:pt x="6361" y="881"/>
                  </a:lnTo>
                  <a:lnTo>
                    <a:pt x="6383" y="903"/>
                  </a:lnTo>
                  <a:lnTo>
                    <a:pt x="6439" y="896"/>
                  </a:lnTo>
                  <a:lnTo>
                    <a:pt x="6518" y="954"/>
                  </a:lnTo>
                  <a:lnTo>
                    <a:pt x="6404" y="1020"/>
                  </a:lnTo>
                  <a:lnTo>
                    <a:pt x="6428" y="1039"/>
                  </a:lnTo>
                  <a:lnTo>
                    <a:pt x="6387" y="1051"/>
                  </a:lnTo>
                  <a:lnTo>
                    <a:pt x="6420" y="1076"/>
                  </a:lnTo>
                  <a:lnTo>
                    <a:pt x="6352" y="1077"/>
                  </a:lnTo>
                  <a:lnTo>
                    <a:pt x="6327" y="1039"/>
                  </a:lnTo>
                  <a:lnTo>
                    <a:pt x="6303" y="1054"/>
                  </a:lnTo>
                  <a:lnTo>
                    <a:pt x="6258" y="993"/>
                  </a:lnTo>
                  <a:lnTo>
                    <a:pt x="6179" y="995"/>
                  </a:lnTo>
                  <a:lnTo>
                    <a:pt x="6158" y="958"/>
                  </a:lnTo>
                  <a:lnTo>
                    <a:pt x="6178" y="942"/>
                  </a:lnTo>
                  <a:lnTo>
                    <a:pt x="6150" y="942"/>
                  </a:lnTo>
                  <a:lnTo>
                    <a:pt x="6124" y="954"/>
                  </a:lnTo>
                  <a:lnTo>
                    <a:pt x="6151" y="996"/>
                  </a:lnTo>
                  <a:lnTo>
                    <a:pt x="6135" y="1023"/>
                  </a:lnTo>
                  <a:lnTo>
                    <a:pt x="6069" y="1065"/>
                  </a:lnTo>
                  <a:lnTo>
                    <a:pt x="6024" y="1055"/>
                  </a:lnTo>
                  <a:lnTo>
                    <a:pt x="6099" y="1173"/>
                  </a:lnTo>
                  <a:lnTo>
                    <a:pt x="6085" y="1219"/>
                  </a:lnTo>
                  <a:lnTo>
                    <a:pt x="6009" y="1187"/>
                  </a:lnTo>
                  <a:lnTo>
                    <a:pt x="6012" y="1206"/>
                  </a:lnTo>
                  <a:lnTo>
                    <a:pt x="5875" y="1264"/>
                  </a:lnTo>
                  <a:lnTo>
                    <a:pt x="5751" y="1384"/>
                  </a:lnTo>
                  <a:lnTo>
                    <a:pt x="5669" y="1338"/>
                  </a:lnTo>
                  <a:lnTo>
                    <a:pt x="5593" y="1387"/>
                  </a:lnTo>
                  <a:lnTo>
                    <a:pt x="5593" y="1344"/>
                  </a:lnTo>
                  <a:lnTo>
                    <a:pt x="5549" y="1388"/>
                  </a:lnTo>
                  <a:lnTo>
                    <a:pt x="5493" y="1386"/>
                  </a:lnTo>
                  <a:lnTo>
                    <a:pt x="5436" y="1502"/>
                  </a:lnTo>
                  <a:lnTo>
                    <a:pt x="5483" y="1526"/>
                  </a:lnTo>
                  <a:lnTo>
                    <a:pt x="5465" y="1564"/>
                  </a:lnTo>
                  <a:lnTo>
                    <a:pt x="5486" y="1625"/>
                  </a:lnTo>
                  <a:lnTo>
                    <a:pt x="5446" y="1614"/>
                  </a:lnTo>
                  <a:lnTo>
                    <a:pt x="5423" y="1668"/>
                  </a:lnTo>
                  <a:lnTo>
                    <a:pt x="5437" y="1714"/>
                  </a:lnTo>
                  <a:lnTo>
                    <a:pt x="5353" y="1753"/>
                  </a:lnTo>
                  <a:lnTo>
                    <a:pt x="5362" y="1808"/>
                  </a:lnTo>
                  <a:lnTo>
                    <a:pt x="5306" y="1822"/>
                  </a:lnTo>
                  <a:lnTo>
                    <a:pt x="5293" y="1881"/>
                  </a:lnTo>
                  <a:lnTo>
                    <a:pt x="5241" y="1943"/>
                  </a:lnTo>
                  <a:lnTo>
                    <a:pt x="5196" y="1714"/>
                  </a:lnTo>
                  <a:lnTo>
                    <a:pt x="5200" y="1591"/>
                  </a:lnTo>
                  <a:lnTo>
                    <a:pt x="5241" y="1518"/>
                  </a:lnTo>
                  <a:lnTo>
                    <a:pt x="5299" y="1503"/>
                  </a:lnTo>
                  <a:lnTo>
                    <a:pt x="5434" y="1350"/>
                  </a:lnTo>
                  <a:lnTo>
                    <a:pt x="5498" y="1318"/>
                  </a:lnTo>
                  <a:lnTo>
                    <a:pt x="5520" y="1230"/>
                  </a:lnTo>
                  <a:lnTo>
                    <a:pt x="5549" y="1207"/>
                  </a:lnTo>
                  <a:lnTo>
                    <a:pt x="5497" y="1206"/>
                  </a:lnTo>
                  <a:lnTo>
                    <a:pt x="5482" y="1279"/>
                  </a:lnTo>
                  <a:lnTo>
                    <a:pt x="5367" y="1340"/>
                  </a:lnTo>
                  <a:lnTo>
                    <a:pt x="5378" y="1246"/>
                  </a:lnTo>
                  <a:lnTo>
                    <a:pt x="5254" y="1268"/>
                  </a:lnTo>
                  <a:lnTo>
                    <a:pt x="5138" y="1387"/>
                  </a:lnTo>
                  <a:lnTo>
                    <a:pt x="5161" y="1438"/>
                  </a:lnTo>
                  <a:lnTo>
                    <a:pt x="5037" y="1455"/>
                  </a:lnTo>
                  <a:lnTo>
                    <a:pt x="5021" y="1440"/>
                  </a:lnTo>
                  <a:lnTo>
                    <a:pt x="5063" y="1432"/>
                  </a:lnTo>
                  <a:lnTo>
                    <a:pt x="4959" y="1400"/>
                  </a:lnTo>
                  <a:lnTo>
                    <a:pt x="4929" y="1432"/>
                  </a:lnTo>
                  <a:lnTo>
                    <a:pt x="4694" y="1433"/>
                  </a:lnTo>
                  <a:lnTo>
                    <a:pt x="4417" y="1709"/>
                  </a:lnTo>
                  <a:lnTo>
                    <a:pt x="4473" y="1721"/>
                  </a:lnTo>
                  <a:lnTo>
                    <a:pt x="4473" y="1771"/>
                  </a:lnTo>
                  <a:lnTo>
                    <a:pt x="4507" y="1740"/>
                  </a:lnTo>
                  <a:lnTo>
                    <a:pt x="4497" y="1783"/>
                  </a:lnTo>
                  <a:lnTo>
                    <a:pt x="4537" y="1759"/>
                  </a:lnTo>
                  <a:lnTo>
                    <a:pt x="4535" y="1786"/>
                  </a:lnTo>
                  <a:lnTo>
                    <a:pt x="4546" y="1740"/>
                  </a:lnTo>
                  <a:lnTo>
                    <a:pt x="4589" y="1741"/>
                  </a:lnTo>
                  <a:lnTo>
                    <a:pt x="4647" y="1801"/>
                  </a:lnTo>
                  <a:lnTo>
                    <a:pt x="4592" y="1806"/>
                  </a:lnTo>
                  <a:lnTo>
                    <a:pt x="4641" y="1824"/>
                  </a:lnTo>
                  <a:lnTo>
                    <a:pt x="4653" y="1866"/>
                  </a:lnTo>
                  <a:lnTo>
                    <a:pt x="4614" y="1952"/>
                  </a:lnTo>
                  <a:lnTo>
                    <a:pt x="4606" y="2082"/>
                  </a:lnTo>
                  <a:lnTo>
                    <a:pt x="4411" y="2358"/>
                  </a:lnTo>
                  <a:lnTo>
                    <a:pt x="4342" y="2396"/>
                  </a:lnTo>
                  <a:lnTo>
                    <a:pt x="4287" y="2358"/>
                  </a:lnTo>
                  <a:lnTo>
                    <a:pt x="4240" y="2412"/>
                  </a:lnTo>
                  <a:lnTo>
                    <a:pt x="4237" y="2401"/>
                  </a:lnTo>
                  <a:lnTo>
                    <a:pt x="4262" y="2358"/>
                  </a:lnTo>
                  <a:lnTo>
                    <a:pt x="4249" y="2289"/>
                  </a:lnTo>
                  <a:lnTo>
                    <a:pt x="4334" y="2261"/>
                  </a:lnTo>
                  <a:lnTo>
                    <a:pt x="4403" y="2077"/>
                  </a:lnTo>
                  <a:lnTo>
                    <a:pt x="4257" y="2121"/>
                  </a:lnTo>
                  <a:lnTo>
                    <a:pt x="4237" y="2052"/>
                  </a:lnTo>
                  <a:lnTo>
                    <a:pt x="4120" y="2010"/>
                  </a:lnTo>
                  <a:lnTo>
                    <a:pt x="4050" y="1821"/>
                  </a:lnTo>
                  <a:lnTo>
                    <a:pt x="3972" y="1786"/>
                  </a:lnTo>
                  <a:lnTo>
                    <a:pt x="3834" y="1837"/>
                  </a:lnTo>
                  <a:lnTo>
                    <a:pt x="3859" y="1878"/>
                  </a:lnTo>
                  <a:lnTo>
                    <a:pt x="3802" y="1990"/>
                  </a:lnTo>
                  <a:lnTo>
                    <a:pt x="3748" y="2020"/>
                  </a:lnTo>
                  <a:lnTo>
                    <a:pt x="3691" y="1993"/>
                  </a:lnTo>
                  <a:lnTo>
                    <a:pt x="3621" y="1981"/>
                  </a:lnTo>
                  <a:lnTo>
                    <a:pt x="3441" y="2033"/>
                  </a:lnTo>
                  <a:lnTo>
                    <a:pt x="3280" y="1956"/>
                  </a:lnTo>
                  <a:lnTo>
                    <a:pt x="3179" y="1967"/>
                  </a:lnTo>
                  <a:lnTo>
                    <a:pt x="3142" y="1905"/>
                  </a:lnTo>
                  <a:lnTo>
                    <a:pt x="3042" y="1866"/>
                  </a:lnTo>
                  <a:lnTo>
                    <a:pt x="2989" y="1908"/>
                  </a:lnTo>
                  <a:lnTo>
                    <a:pt x="2986" y="1992"/>
                  </a:lnTo>
                  <a:lnTo>
                    <a:pt x="2756" y="1955"/>
                  </a:lnTo>
                  <a:lnTo>
                    <a:pt x="2633" y="2033"/>
                  </a:lnTo>
                  <a:lnTo>
                    <a:pt x="2568" y="2063"/>
                  </a:lnTo>
                  <a:lnTo>
                    <a:pt x="2488" y="2002"/>
                  </a:lnTo>
                  <a:lnTo>
                    <a:pt x="2435" y="2036"/>
                  </a:lnTo>
                  <a:lnTo>
                    <a:pt x="2339" y="1993"/>
                  </a:lnTo>
                  <a:lnTo>
                    <a:pt x="2302" y="1990"/>
                  </a:lnTo>
                  <a:lnTo>
                    <a:pt x="2275" y="1923"/>
                  </a:lnTo>
                  <a:lnTo>
                    <a:pt x="2221" y="1923"/>
                  </a:lnTo>
                  <a:lnTo>
                    <a:pt x="2202" y="1935"/>
                  </a:lnTo>
                  <a:lnTo>
                    <a:pt x="2159" y="1885"/>
                  </a:lnTo>
                  <a:lnTo>
                    <a:pt x="2130" y="1898"/>
                  </a:lnTo>
                  <a:lnTo>
                    <a:pt x="2106" y="1914"/>
                  </a:lnTo>
                  <a:lnTo>
                    <a:pt x="1996" y="1812"/>
                  </a:lnTo>
                  <a:lnTo>
                    <a:pt x="1965" y="1802"/>
                  </a:lnTo>
                  <a:lnTo>
                    <a:pt x="1893" y="1724"/>
                  </a:lnTo>
                  <a:lnTo>
                    <a:pt x="1825" y="1771"/>
                  </a:lnTo>
                  <a:lnTo>
                    <a:pt x="1813" y="1739"/>
                  </a:lnTo>
                  <a:lnTo>
                    <a:pt x="1713" y="1733"/>
                  </a:lnTo>
                  <a:lnTo>
                    <a:pt x="1674" y="1678"/>
                  </a:lnTo>
                  <a:lnTo>
                    <a:pt x="1622" y="1682"/>
                  </a:lnTo>
                  <a:lnTo>
                    <a:pt x="1601" y="1705"/>
                  </a:lnTo>
                  <a:lnTo>
                    <a:pt x="1536" y="1718"/>
                  </a:lnTo>
                  <a:lnTo>
                    <a:pt x="1517" y="1705"/>
                  </a:lnTo>
                  <a:lnTo>
                    <a:pt x="1493" y="1749"/>
                  </a:lnTo>
                  <a:lnTo>
                    <a:pt x="1471" y="1739"/>
                  </a:lnTo>
                  <a:lnTo>
                    <a:pt x="1392" y="1751"/>
                  </a:lnTo>
                  <a:lnTo>
                    <a:pt x="1367" y="1739"/>
                  </a:lnTo>
                  <a:lnTo>
                    <a:pt x="1357" y="1751"/>
                  </a:lnTo>
                  <a:lnTo>
                    <a:pt x="1398" y="1802"/>
                  </a:lnTo>
                  <a:lnTo>
                    <a:pt x="1369" y="1832"/>
                  </a:lnTo>
                  <a:lnTo>
                    <a:pt x="1370" y="1874"/>
                  </a:lnTo>
                  <a:lnTo>
                    <a:pt x="1416" y="1875"/>
                  </a:lnTo>
                  <a:lnTo>
                    <a:pt x="1438" y="1914"/>
                  </a:lnTo>
                  <a:lnTo>
                    <a:pt x="1424" y="1944"/>
                  </a:lnTo>
                  <a:lnTo>
                    <a:pt x="1392" y="1923"/>
                  </a:lnTo>
                  <a:lnTo>
                    <a:pt x="1367" y="1943"/>
                  </a:lnTo>
                  <a:lnTo>
                    <a:pt x="1339" y="1927"/>
                  </a:lnTo>
                  <a:lnTo>
                    <a:pt x="1325" y="1898"/>
                  </a:lnTo>
                  <a:lnTo>
                    <a:pt x="1295" y="1914"/>
                  </a:lnTo>
                  <a:lnTo>
                    <a:pt x="1273" y="1900"/>
                  </a:lnTo>
                  <a:lnTo>
                    <a:pt x="1245" y="1923"/>
                  </a:lnTo>
                  <a:lnTo>
                    <a:pt x="1211" y="1929"/>
                  </a:lnTo>
                  <a:lnTo>
                    <a:pt x="1190" y="1898"/>
                  </a:lnTo>
                  <a:lnTo>
                    <a:pt x="1066" y="1890"/>
                  </a:lnTo>
                  <a:lnTo>
                    <a:pt x="1054" y="1905"/>
                  </a:lnTo>
                  <a:lnTo>
                    <a:pt x="1042" y="1904"/>
                  </a:lnTo>
                  <a:lnTo>
                    <a:pt x="1020" y="1937"/>
                  </a:lnTo>
                  <a:lnTo>
                    <a:pt x="1023" y="1970"/>
                  </a:lnTo>
                  <a:lnTo>
                    <a:pt x="1008" y="1973"/>
                  </a:lnTo>
                  <a:lnTo>
                    <a:pt x="999" y="1944"/>
                  </a:lnTo>
                  <a:lnTo>
                    <a:pt x="980" y="1947"/>
                  </a:lnTo>
                  <a:lnTo>
                    <a:pt x="975" y="2042"/>
                  </a:lnTo>
                  <a:lnTo>
                    <a:pt x="993" y="2070"/>
                  </a:lnTo>
                  <a:lnTo>
                    <a:pt x="993" y="2096"/>
                  </a:lnTo>
                  <a:lnTo>
                    <a:pt x="1015" y="2092"/>
                  </a:lnTo>
                  <a:lnTo>
                    <a:pt x="1042" y="2079"/>
                  </a:lnTo>
                  <a:lnTo>
                    <a:pt x="1064" y="2121"/>
                  </a:lnTo>
                  <a:lnTo>
                    <a:pt x="1078" y="2148"/>
                  </a:lnTo>
                  <a:lnTo>
                    <a:pt x="1097" y="2184"/>
                  </a:lnTo>
                  <a:lnTo>
                    <a:pt x="1126" y="2193"/>
                  </a:lnTo>
                  <a:lnTo>
                    <a:pt x="1089" y="2221"/>
                  </a:lnTo>
                  <a:lnTo>
                    <a:pt x="1065" y="2194"/>
                  </a:lnTo>
                  <a:lnTo>
                    <a:pt x="1040" y="2300"/>
                  </a:lnTo>
                  <a:lnTo>
                    <a:pt x="1070" y="2328"/>
                  </a:lnTo>
                  <a:lnTo>
                    <a:pt x="1095" y="2431"/>
                  </a:lnTo>
                  <a:lnTo>
                    <a:pt x="1071" y="2412"/>
                  </a:lnTo>
                  <a:lnTo>
                    <a:pt x="1047" y="2401"/>
                  </a:lnTo>
                  <a:lnTo>
                    <a:pt x="1015" y="2396"/>
                  </a:lnTo>
                  <a:lnTo>
                    <a:pt x="993" y="2384"/>
                  </a:lnTo>
                  <a:lnTo>
                    <a:pt x="973" y="2381"/>
                  </a:lnTo>
                  <a:lnTo>
                    <a:pt x="958" y="2345"/>
                  </a:lnTo>
                  <a:lnTo>
                    <a:pt x="918" y="2366"/>
                  </a:lnTo>
                  <a:lnTo>
                    <a:pt x="883" y="2365"/>
                  </a:lnTo>
                  <a:lnTo>
                    <a:pt x="856" y="2334"/>
                  </a:lnTo>
                  <a:lnTo>
                    <a:pt x="796" y="2303"/>
                  </a:lnTo>
                  <a:lnTo>
                    <a:pt x="737" y="2309"/>
                  </a:lnTo>
                  <a:lnTo>
                    <a:pt x="671" y="2258"/>
                  </a:lnTo>
                  <a:lnTo>
                    <a:pt x="722" y="2212"/>
                  </a:lnTo>
                  <a:lnTo>
                    <a:pt x="727" y="2170"/>
                  </a:lnTo>
                  <a:lnTo>
                    <a:pt x="726" y="2131"/>
                  </a:lnTo>
                  <a:lnTo>
                    <a:pt x="733" y="2098"/>
                  </a:lnTo>
                  <a:lnTo>
                    <a:pt x="765" y="2088"/>
                  </a:lnTo>
                  <a:lnTo>
                    <a:pt x="745" y="2027"/>
                  </a:lnTo>
                  <a:lnTo>
                    <a:pt x="708" y="2010"/>
                  </a:lnTo>
                  <a:lnTo>
                    <a:pt x="688" y="2000"/>
                  </a:lnTo>
                  <a:lnTo>
                    <a:pt x="660" y="2009"/>
                  </a:lnTo>
                  <a:lnTo>
                    <a:pt x="605" y="1992"/>
                  </a:lnTo>
                  <a:lnTo>
                    <a:pt x="562" y="1931"/>
                  </a:lnTo>
                  <a:lnTo>
                    <a:pt x="524" y="1913"/>
                  </a:lnTo>
                  <a:lnTo>
                    <a:pt x="505" y="1858"/>
                  </a:lnTo>
                  <a:lnTo>
                    <a:pt x="475" y="1851"/>
                  </a:lnTo>
                  <a:lnTo>
                    <a:pt x="444" y="1870"/>
                  </a:lnTo>
                  <a:lnTo>
                    <a:pt x="423" y="1881"/>
                  </a:lnTo>
                  <a:lnTo>
                    <a:pt x="412" y="1856"/>
                  </a:lnTo>
                  <a:lnTo>
                    <a:pt x="399" y="1831"/>
                  </a:lnTo>
                  <a:lnTo>
                    <a:pt x="441" y="1825"/>
                  </a:lnTo>
                  <a:lnTo>
                    <a:pt x="439" y="1810"/>
                  </a:lnTo>
                  <a:lnTo>
                    <a:pt x="429" y="1797"/>
                  </a:lnTo>
                  <a:lnTo>
                    <a:pt x="412" y="1785"/>
                  </a:lnTo>
                  <a:lnTo>
                    <a:pt x="391" y="1718"/>
                  </a:lnTo>
                  <a:lnTo>
                    <a:pt x="355" y="1686"/>
                  </a:lnTo>
                  <a:lnTo>
                    <a:pt x="322" y="1684"/>
                  </a:lnTo>
                  <a:lnTo>
                    <a:pt x="287" y="1684"/>
                  </a:lnTo>
                  <a:lnTo>
                    <a:pt x="265" y="1664"/>
                  </a:lnTo>
                  <a:lnTo>
                    <a:pt x="241" y="1660"/>
                  </a:lnTo>
                  <a:lnTo>
                    <a:pt x="222" y="1660"/>
                  </a:lnTo>
                  <a:lnTo>
                    <a:pt x="210" y="1678"/>
                  </a:lnTo>
                  <a:lnTo>
                    <a:pt x="186" y="1703"/>
                  </a:lnTo>
                  <a:lnTo>
                    <a:pt x="181" y="1730"/>
                  </a:lnTo>
                  <a:lnTo>
                    <a:pt x="173" y="1739"/>
                  </a:lnTo>
                  <a:lnTo>
                    <a:pt x="159" y="1783"/>
                  </a:lnTo>
                  <a:lnTo>
                    <a:pt x="150" y="1768"/>
                  </a:lnTo>
                  <a:lnTo>
                    <a:pt x="145" y="1752"/>
                  </a:lnTo>
                  <a:lnTo>
                    <a:pt x="0" y="172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0" name="Freeform 396">
              <a:extLst>
                <a:ext uri="{FF2B5EF4-FFF2-40B4-BE49-F238E27FC236}">
                  <a16:creationId xmlns:a16="http://schemas.microsoft.com/office/drawing/2014/main" id="{FC5AF904-24B7-444C-9849-E32E2088CFBC}"/>
                </a:ext>
              </a:extLst>
            </p:cNvPr>
            <p:cNvSpPr>
              <a:spLocks/>
            </p:cNvSpPr>
            <p:nvPr/>
          </p:nvSpPr>
          <p:spPr bwMode="auto">
            <a:xfrm>
              <a:off x="2116533" y="1827522"/>
              <a:ext cx="90975" cy="44553"/>
            </a:xfrm>
            <a:custGeom>
              <a:avLst/>
              <a:gdLst>
                <a:gd name="T0" fmla="*/ 0 w 190"/>
                <a:gd name="T1" fmla="*/ 2 h 94"/>
                <a:gd name="T2" fmla="*/ 1 w 190"/>
                <a:gd name="T3" fmla="*/ 1 h 94"/>
                <a:gd name="T4" fmla="*/ 0 w 190"/>
                <a:gd name="T5" fmla="*/ 1 h 94"/>
                <a:gd name="T6" fmla="*/ 3 w 190"/>
                <a:gd name="T7" fmla="*/ 0 h 94"/>
                <a:gd name="T8" fmla="*/ 4 w 190"/>
                <a:gd name="T9" fmla="*/ 0 h 94"/>
                <a:gd name="T10" fmla="*/ 3 w 190"/>
                <a:gd name="T11" fmla="*/ 1 h 94"/>
                <a:gd name="T12" fmla="*/ 4 w 190"/>
                <a:gd name="T13" fmla="*/ 1 h 94"/>
                <a:gd name="T14" fmla="*/ 1 w 190"/>
                <a:gd name="T15" fmla="*/ 2 h 94"/>
                <a:gd name="T16" fmla="*/ 1 w 190"/>
                <a:gd name="T17" fmla="*/ 2 h 94"/>
                <a:gd name="T18" fmla="*/ 1 w 190"/>
                <a:gd name="T19" fmla="*/ 2 h 94"/>
                <a:gd name="T20" fmla="*/ 0 w 190"/>
                <a:gd name="T21" fmla="*/ 2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94"/>
                <a:gd name="T35" fmla="*/ 190 w 190"/>
                <a:gd name="T36" fmla="*/ 94 h 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94">
                  <a:moveTo>
                    <a:pt x="0" y="67"/>
                  </a:moveTo>
                  <a:lnTo>
                    <a:pt x="39" y="46"/>
                  </a:lnTo>
                  <a:lnTo>
                    <a:pt x="11" y="27"/>
                  </a:lnTo>
                  <a:lnTo>
                    <a:pt x="146" y="0"/>
                  </a:lnTo>
                  <a:lnTo>
                    <a:pt x="168" y="1"/>
                  </a:lnTo>
                  <a:lnTo>
                    <a:pt x="142" y="25"/>
                  </a:lnTo>
                  <a:lnTo>
                    <a:pt x="190" y="23"/>
                  </a:lnTo>
                  <a:lnTo>
                    <a:pt x="66" y="79"/>
                  </a:lnTo>
                  <a:lnTo>
                    <a:pt x="39" y="94"/>
                  </a:lnTo>
                  <a:lnTo>
                    <a:pt x="45" y="71"/>
                  </a:lnTo>
                  <a:lnTo>
                    <a:pt x="0" y="6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1" name="Freeform 397">
              <a:extLst>
                <a:ext uri="{FF2B5EF4-FFF2-40B4-BE49-F238E27FC236}">
                  <a16:creationId xmlns:a16="http://schemas.microsoft.com/office/drawing/2014/main" id="{B701FA1E-6707-4E07-9560-1241A2414FC8}"/>
                </a:ext>
              </a:extLst>
            </p:cNvPr>
            <p:cNvSpPr>
              <a:spLocks/>
            </p:cNvSpPr>
            <p:nvPr/>
          </p:nvSpPr>
          <p:spPr bwMode="auto">
            <a:xfrm>
              <a:off x="2143488" y="2290555"/>
              <a:ext cx="37064" cy="22276"/>
            </a:xfrm>
            <a:custGeom>
              <a:avLst/>
              <a:gdLst>
                <a:gd name="T0" fmla="*/ 0 w 75"/>
                <a:gd name="T1" fmla="*/ 1 h 49"/>
                <a:gd name="T2" fmla="*/ 1 w 75"/>
                <a:gd name="T3" fmla="*/ 0 h 49"/>
                <a:gd name="T4" fmla="*/ 2 w 75"/>
                <a:gd name="T5" fmla="*/ 1 h 49"/>
                <a:gd name="T6" fmla="*/ 0 w 75"/>
                <a:gd name="T7" fmla="*/ 1 h 49"/>
                <a:gd name="T8" fmla="*/ 0 60000 65536"/>
                <a:gd name="T9" fmla="*/ 0 60000 65536"/>
                <a:gd name="T10" fmla="*/ 0 60000 65536"/>
                <a:gd name="T11" fmla="*/ 0 60000 65536"/>
                <a:gd name="T12" fmla="*/ 0 w 75"/>
                <a:gd name="T13" fmla="*/ 0 h 49"/>
                <a:gd name="T14" fmla="*/ 75 w 75"/>
                <a:gd name="T15" fmla="*/ 49 h 49"/>
              </a:gdLst>
              <a:ahLst/>
              <a:cxnLst>
                <a:cxn ang="T8">
                  <a:pos x="T0" y="T1"/>
                </a:cxn>
                <a:cxn ang="T9">
                  <a:pos x="T2" y="T3"/>
                </a:cxn>
                <a:cxn ang="T10">
                  <a:pos x="T4" y="T5"/>
                </a:cxn>
                <a:cxn ang="T11">
                  <a:pos x="T6" y="T7"/>
                </a:cxn>
              </a:cxnLst>
              <a:rect l="T12" t="T13" r="T14" b="T15"/>
              <a:pathLst>
                <a:path w="75" h="49">
                  <a:moveTo>
                    <a:pt x="0" y="49"/>
                  </a:moveTo>
                  <a:lnTo>
                    <a:pt x="22" y="0"/>
                  </a:lnTo>
                  <a:lnTo>
                    <a:pt x="75" y="27"/>
                  </a:lnTo>
                  <a:lnTo>
                    <a:pt x="0" y="4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2" name="Freeform 398">
              <a:extLst>
                <a:ext uri="{FF2B5EF4-FFF2-40B4-BE49-F238E27FC236}">
                  <a16:creationId xmlns:a16="http://schemas.microsoft.com/office/drawing/2014/main" id="{429C70E6-6914-40D4-A0B2-4846784BE296}"/>
                </a:ext>
              </a:extLst>
            </p:cNvPr>
            <p:cNvSpPr>
              <a:spLocks/>
            </p:cNvSpPr>
            <p:nvPr/>
          </p:nvSpPr>
          <p:spPr bwMode="auto">
            <a:xfrm>
              <a:off x="2207508" y="2152123"/>
              <a:ext cx="111192" cy="92288"/>
            </a:xfrm>
            <a:custGeom>
              <a:avLst/>
              <a:gdLst>
                <a:gd name="T0" fmla="*/ 0 w 229"/>
                <a:gd name="T1" fmla="*/ 2 h 204"/>
                <a:gd name="T2" fmla="*/ 0 w 229"/>
                <a:gd name="T3" fmla="*/ 3 h 204"/>
                <a:gd name="T4" fmla="*/ 1 w 229"/>
                <a:gd name="T5" fmla="*/ 3 h 204"/>
                <a:gd name="T6" fmla="*/ 2 w 229"/>
                <a:gd name="T7" fmla="*/ 4 h 204"/>
                <a:gd name="T8" fmla="*/ 2 w 229"/>
                <a:gd name="T9" fmla="*/ 3 h 204"/>
                <a:gd name="T10" fmla="*/ 2 w 229"/>
                <a:gd name="T11" fmla="*/ 5 h 204"/>
                <a:gd name="T12" fmla="*/ 5 w 229"/>
                <a:gd name="T13" fmla="*/ 5 h 204"/>
                <a:gd name="T14" fmla="*/ 4 w 229"/>
                <a:gd name="T15" fmla="*/ 4 h 204"/>
                <a:gd name="T16" fmla="*/ 3 w 229"/>
                <a:gd name="T17" fmla="*/ 3 h 204"/>
                <a:gd name="T18" fmla="*/ 3 w 229"/>
                <a:gd name="T19" fmla="*/ 1 h 204"/>
                <a:gd name="T20" fmla="*/ 5 w 229"/>
                <a:gd name="T21" fmla="*/ 0 h 204"/>
                <a:gd name="T22" fmla="*/ 1 w 229"/>
                <a:gd name="T23" fmla="*/ 0 h 204"/>
                <a:gd name="T24" fmla="*/ 1 w 229"/>
                <a:gd name="T25" fmla="*/ 2 h 204"/>
                <a:gd name="T26" fmla="*/ 0 w 229"/>
                <a:gd name="T27" fmla="*/ 2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04"/>
                <a:gd name="T44" fmla="*/ 229 w 229"/>
                <a:gd name="T45" fmla="*/ 204 h 2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04">
                  <a:moveTo>
                    <a:pt x="0" y="103"/>
                  </a:moveTo>
                  <a:lnTo>
                    <a:pt x="16" y="146"/>
                  </a:lnTo>
                  <a:lnTo>
                    <a:pt x="41" y="131"/>
                  </a:lnTo>
                  <a:lnTo>
                    <a:pt x="71" y="159"/>
                  </a:lnTo>
                  <a:lnTo>
                    <a:pt x="91" y="146"/>
                  </a:lnTo>
                  <a:lnTo>
                    <a:pt x="82" y="196"/>
                  </a:lnTo>
                  <a:lnTo>
                    <a:pt x="229" y="204"/>
                  </a:lnTo>
                  <a:lnTo>
                    <a:pt x="175" y="167"/>
                  </a:lnTo>
                  <a:lnTo>
                    <a:pt x="147" y="105"/>
                  </a:lnTo>
                  <a:lnTo>
                    <a:pt x="148" y="38"/>
                  </a:lnTo>
                  <a:lnTo>
                    <a:pt x="186" y="0"/>
                  </a:lnTo>
                  <a:lnTo>
                    <a:pt x="57" y="13"/>
                  </a:lnTo>
                  <a:lnTo>
                    <a:pt x="25" y="103"/>
                  </a:lnTo>
                  <a:lnTo>
                    <a:pt x="0" y="10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3" name="Freeform 399">
              <a:extLst>
                <a:ext uri="{FF2B5EF4-FFF2-40B4-BE49-F238E27FC236}">
                  <a16:creationId xmlns:a16="http://schemas.microsoft.com/office/drawing/2014/main" id="{BB35D80D-C0D6-4B18-AFFA-317C60C0E7B9}"/>
                </a:ext>
              </a:extLst>
            </p:cNvPr>
            <p:cNvSpPr>
              <a:spLocks/>
            </p:cNvSpPr>
            <p:nvPr/>
          </p:nvSpPr>
          <p:spPr bwMode="auto">
            <a:xfrm>
              <a:off x="2244572" y="2002552"/>
              <a:ext cx="283034" cy="149571"/>
            </a:xfrm>
            <a:custGeom>
              <a:avLst/>
              <a:gdLst>
                <a:gd name="T0" fmla="*/ 0 w 587"/>
                <a:gd name="T1" fmla="*/ 7 h 330"/>
                <a:gd name="T2" fmla="*/ 1 w 587"/>
                <a:gd name="T3" fmla="*/ 7 h 330"/>
                <a:gd name="T4" fmla="*/ 0 w 587"/>
                <a:gd name="T5" fmla="*/ 7 h 330"/>
                <a:gd name="T6" fmla="*/ 3 w 587"/>
                <a:gd name="T7" fmla="*/ 8 h 330"/>
                <a:gd name="T8" fmla="*/ 3 w 587"/>
                <a:gd name="T9" fmla="*/ 7 h 330"/>
                <a:gd name="T10" fmla="*/ 3 w 587"/>
                <a:gd name="T11" fmla="*/ 7 h 330"/>
                <a:gd name="T12" fmla="*/ 3 w 587"/>
                <a:gd name="T13" fmla="*/ 7 h 330"/>
                <a:gd name="T14" fmla="*/ 4 w 587"/>
                <a:gd name="T15" fmla="*/ 7 h 330"/>
                <a:gd name="T16" fmla="*/ 3 w 587"/>
                <a:gd name="T17" fmla="*/ 6 h 330"/>
                <a:gd name="T18" fmla="*/ 4 w 587"/>
                <a:gd name="T19" fmla="*/ 6 h 330"/>
                <a:gd name="T20" fmla="*/ 5 w 587"/>
                <a:gd name="T21" fmla="*/ 6 h 330"/>
                <a:gd name="T22" fmla="*/ 4 w 587"/>
                <a:gd name="T23" fmla="*/ 5 h 330"/>
                <a:gd name="T24" fmla="*/ 5 w 587"/>
                <a:gd name="T25" fmla="*/ 5 h 330"/>
                <a:gd name="T26" fmla="*/ 5 w 587"/>
                <a:gd name="T27" fmla="*/ 5 h 330"/>
                <a:gd name="T28" fmla="*/ 6 w 587"/>
                <a:gd name="T29" fmla="*/ 5 h 330"/>
                <a:gd name="T30" fmla="*/ 6 w 587"/>
                <a:gd name="T31" fmla="*/ 4 h 330"/>
                <a:gd name="T32" fmla="*/ 13 w 587"/>
                <a:gd name="T33" fmla="*/ 2 h 330"/>
                <a:gd name="T34" fmla="*/ 14 w 587"/>
                <a:gd name="T35" fmla="*/ 1 h 330"/>
                <a:gd name="T36" fmla="*/ 13 w 587"/>
                <a:gd name="T37" fmla="*/ 0 h 330"/>
                <a:gd name="T38" fmla="*/ 9 w 587"/>
                <a:gd name="T39" fmla="*/ 1 h 330"/>
                <a:gd name="T40" fmla="*/ 7 w 587"/>
                <a:gd name="T41" fmla="*/ 1 h 330"/>
                <a:gd name="T42" fmla="*/ 3 w 587"/>
                <a:gd name="T43" fmla="*/ 4 h 330"/>
                <a:gd name="T44" fmla="*/ 2 w 587"/>
                <a:gd name="T45" fmla="*/ 4 h 330"/>
                <a:gd name="T46" fmla="*/ 2 w 587"/>
                <a:gd name="T47" fmla="*/ 5 h 330"/>
                <a:gd name="T48" fmla="*/ 3 w 587"/>
                <a:gd name="T49" fmla="*/ 5 h 330"/>
                <a:gd name="T50" fmla="*/ 2 w 587"/>
                <a:gd name="T51" fmla="*/ 5 h 330"/>
                <a:gd name="T52" fmla="*/ 2 w 587"/>
                <a:gd name="T53" fmla="*/ 5 h 330"/>
                <a:gd name="T54" fmla="*/ 1 w 587"/>
                <a:gd name="T55" fmla="*/ 6 h 330"/>
                <a:gd name="T56" fmla="*/ 2 w 587"/>
                <a:gd name="T57" fmla="*/ 6 h 330"/>
                <a:gd name="T58" fmla="*/ 0 w 587"/>
                <a:gd name="T59" fmla="*/ 7 h 3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7"/>
                <a:gd name="T91" fmla="*/ 0 h 330"/>
                <a:gd name="T92" fmla="*/ 587 w 587"/>
                <a:gd name="T93" fmla="*/ 330 h 33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7" h="330">
                  <a:moveTo>
                    <a:pt x="0" y="284"/>
                  </a:moveTo>
                  <a:lnTo>
                    <a:pt x="58" y="293"/>
                  </a:lnTo>
                  <a:lnTo>
                    <a:pt x="18" y="321"/>
                  </a:lnTo>
                  <a:lnTo>
                    <a:pt x="117" y="330"/>
                  </a:lnTo>
                  <a:lnTo>
                    <a:pt x="120" y="293"/>
                  </a:lnTo>
                  <a:lnTo>
                    <a:pt x="149" y="298"/>
                  </a:lnTo>
                  <a:lnTo>
                    <a:pt x="119" y="279"/>
                  </a:lnTo>
                  <a:lnTo>
                    <a:pt x="158" y="286"/>
                  </a:lnTo>
                  <a:lnTo>
                    <a:pt x="149" y="244"/>
                  </a:lnTo>
                  <a:lnTo>
                    <a:pt x="167" y="270"/>
                  </a:lnTo>
                  <a:lnTo>
                    <a:pt x="196" y="245"/>
                  </a:lnTo>
                  <a:lnTo>
                    <a:pt x="177" y="217"/>
                  </a:lnTo>
                  <a:lnTo>
                    <a:pt x="239" y="222"/>
                  </a:lnTo>
                  <a:lnTo>
                    <a:pt x="221" y="205"/>
                  </a:lnTo>
                  <a:lnTo>
                    <a:pt x="249" y="209"/>
                  </a:lnTo>
                  <a:lnTo>
                    <a:pt x="265" y="175"/>
                  </a:lnTo>
                  <a:lnTo>
                    <a:pt x="558" y="71"/>
                  </a:lnTo>
                  <a:lnTo>
                    <a:pt x="587" y="30"/>
                  </a:lnTo>
                  <a:lnTo>
                    <a:pt x="530" y="0"/>
                  </a:lnTo>
                  <a:lnTo>
                    <a:pt x="409" y="67"/>
                  </a:lnTo>
                  <a:lnTo>
                    <a:pt x="282" y="67"/>
                  </a:lnTo>
                  <a:lnTo>
                    <a:pt x="147" y="155"/>
                  </a:lnTo>
                  <a:lnTo>
                    <a:pt x="71" y="165"/>
                  </a:lnTo>
                  <a:lnTo>
                    <a:pt x="76" y="205"/>
                  </a:lnTo>
                  <a:lnTo>
                    <a:pt x="116" y="209"/>
                  </a:lnTo>
                  <a:lnTo>
                    <a:pt x="70" y="210"/>
                  </a:lnTo>
                  <a:lnTo>
                    <a:pt x="91" y="226"/>
                  </a:lnTo>
                  <a:lnTo>
                    <a:pt x="58" y="245"/>
                  </a:lnTo>
                  <a:lnTo>
                    <a:pt x="97" y="263"/>
                  </a:lnTo>
                  <a:lnTo>
                    <a:pt x="0" y="28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4" name="Freeform 400">
              <a:extLst>
                <a:ext uri="{FF2B5EF4-FFF2-40B4-BE49-F238E27FC236}">
                  <a16:creationId xmlns:a16="http://schemas.microsoft.com/office/drawing/2014/main" id="{C07777D0-FC08-4125-89FE-F961F7232265}"/>
                </a:ext>
              </a:extLst>
            </p:cNvPr>
            <p:cNvSpPr>
              <a:spLocks/>
            </p:cNvSpPr>
            <p:nvPr/>
          </p:nvSpPr>
          <p:spPr bwMode="auto">
            <a:xfrm>
              <a:off x="2407990" y="1805246"/>
              <a:ext cx="53911" cy="30232"/>
            </a:xfrm>
            <a:custGeom>
              <a:avLst/>
              <a:gdLst>
                <a:gd name="T0" fmla="*/ 0 w 115"/>
                <a:gd name="T1" fmla="*/ 1 h 66"/>
                <a:gd name="T2" fmla="*/ 1 w 115"/>
                <a:gd name="T3" fmla="*/ 1 h 66"/>
                <a:gd name="T4" fmla="*/ 3 w 115"/>
                <a:gd name="T5" fmla="*/ 1 h 66"/>
                <a:gd name="T6" fmla="*/ 1 w 115"/>
                <a:gd name="T7" fmla="*/ 0 h 66"/>
                <a:gd name="T8" fmla="*/ 0 w 115"/>
                <a:gd name="T9" fmla="*/ 1 h 66"/>
                <a:gd name="T10" fmla="*/ 0 60000 65536"/>
                <a:gd name="T11" fmla="*/ 0 60000 65536"/>
                <a:gd name="T12" fmla="*/ 0 60000 65536"/>
                <a:gd name="T13" fmla="*/ 0 60000 65536"/>
                <a:gd name="T14" fmla="*/ 0 60000 65536"/>
                <a:gd name="T15" fmla="*/ 0 w 115"/>
                <a:gd name="T16" fmla="*/ 0 h 66"/>
                <a:gd name="T17" fmla="*/ 115 w 115"/>
                <a:gd name="T18" fmla="*/ 66 h 66"/>
              </a:gdLst>
              <a:ahLst/>
              <a:cxnLst>
                <a:cxn ang="T10">
                  <a:pos x="T0" y="T1"/>
                </a:cxn>
                <a:cxn ang="T11">
                  <a:pos x="T2" y="T3"/>
                </a:cxn>
                <a:cxn ang="T12">
                  <a:pos x="T4" y="T5"/>
                </a:cxn>
                <a:cxn ang="T13">
                  <a:pos x="T6" y="T7"/>
                </a:cxn>
                <a:cxn ang="T14">
                  <a:pos x="T8" y="T9"/>
                </a:cxn>
              </a:cxnLst>
              <a:rect l="T15" t="T16" r="T17" b="T18"/>
              <a:pathLst>
                <a:path w="115" h="66">
                  <a:moveTo>
                    <a:pt x="0" y="47"/>
                  </a:moveTo>
                  <a:lnTo>
                    <a:pt x="32" y="66"/>
                  </a:lnTo>
                  <a:lnTo>
                    <a:pt x="115" y="43"/>
                  </a:lnTo>
                  <a:lnTo>
                    <a:pt x="66" y="0"/>
                  </a:lnTo>
                  <a:lnTo>
                    <a:pt x="0" y="4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5" name="Freeform 401">
              <a:extLst>
                <a:ext uri="{FF2B5EF4-FFF2-40B4-BE49-F238E27FC236}">
                  <a16:creationId xmlns:a16="http://schemas.microsoft.com/office/drawing/2014/main" id="{1402A718-6662-4751-B3D6-65C495C05BB7}"/>
                </a:ext>
              </a:extLst>
            </p:cNvPr>
            <p:cNvSpPr>
              <a:spLocks/>
            </p:cNvSpPr>
            <p:nvPr/>
          </p:nvSpPr>
          <p:spPr bwMode="auto">
            <a:xfrm>
              <a:off x="2930254" y="1865711"/>
              <a:ext cx="48857" cy="19094"/>
            </a:xfrm>
            <a:custGeom>
              <a:avLst/>
              <a:gdLst>
                <a:gd name="T0" fmla="*/ 0 w 103"/>
                <a:gd name="T1" fmla="*/ 0 h 42"/>
                <a:gd name="T2" fmla="*/ 1 w 103"/>
                <a:gd name="T3" fmla="*/ 1 h 42"/>
                <a:gd name="T4" fmla="*/ 1 w 103"/>
                <a:gd name="T5" fmla="*/ 1 h 42"/>
                <a:gd name="T6" fmla="*/ 2 w 103"/>
                <a:gd name="T7" fmla="*/ 1 h 42"/>
                <a:gd name="T8" fmla="*/ 2 w 103"/>
                <a:gd name="T9" fmla="*/ 1 h 42"/>
                <a:gd name="T10" fmla="*/ 0 w 103"/>
                <a:gd name="T11" fmla="*/ 0 h 42"/>
                <a:gd name="T12" fmla="*/ 0 60000 65536"/>
                <a:gd name="T13" fmla="*/ 0 60000 65536"/>
                <a:gd name="T14" fmla="*/ 0 60000 65536"/>
                <a:gd name="T15" fmla="*/ 0 60000 65536"/>
                <a:gd name="T16" fmla="*/ 0 60000 65536"/>
                <a:gd name="T17" fmla="*/ 0 60000 65536"/>
                <a:gd name="T18" fmla="*/ 0 w 103"/>
                <a:gd name="T19" fmla="*/ 0 h 42"/>
                <a:gd name="T20" fmla="*/ 103 w 103"/>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03" h="42">
                  <a:moveTo>
                    <a:pt x="0" y="0"/>
                  </a:moveTo>
                  <a:lnTo>
                    <a:pt x="46" y="34"/>
                  </a:lnTo>
                  <a:lnTo>
                    <a:pt x="31" y="42"/>
                  </a:lnTo>
                  <a:lnTo>
                    <a:pt x="70" y="41"/>
                  </a:lnTo>
                  <a:lnTo>
                    <a:pt x="103" y="20"/>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6" name="Freeform 402">
              <a:extLst>
                <a:ext uri="{FF2B5EF4-FFF2-40B4-BE49-F238E27FC236}">
                  <a16:creationId xmlns:a16="http://schemas.microsoft.com/office/drawing/2014/main" id="{7D73006E-4F82-4C2E-81A5-1AC43929FE11}"/>
                </a:ext>
              </a:extLst>
            </p:cNvPr>
            <p:cNvSpPr>
              <a:spLocks/>
            </p:cNvSpPr>
            <p:nvPr/>
          </p:nvSpPr>
          <p:spPr bwMode="auto">
            <a:xfrm>
              <a:off x="2940363" y="1811611"/>
              <a:ext cx="116246" cy="55691"/>
            </a:xfrm>
            <a:custGeom>
              <a:avLst/>
              <a:gdLst>
                <a:gd name="T0" fmla="*/ 0 w 242"/>
                <a:gd name="T1" fmla="*/ 2 h 123"/>
                <a:gd name="T2" fmla="*/ 1 w 242"/>
                <a:gd name="T3" fmla="*/ 1 h 123"/>
                <a:gd name="T4" fmla="*/ 4 w 242"/>
                <a:gd name="T5" fmla="*/ 0 h 123"/>
                <a:gd name="T6" fmla="*/ 6 w 242"/>
                <a:gd name="T7" fmla="*/ 1 h 123"/>
                <a:gd name="T8" fmla="*/ 5 w 242"/>
                <a:gd name="T9" fmla="*/ 2 h 123"/>
                <a:gd name="T10" fmla="*/ 5 w 242"/>
                <a:gd name="T11" fmla="*/ 2 h 123"/>
                <a:gd name="T12" fmla="*/ 2 w 242"/>
                <a:gd name="T13" fmla="*/ 3 h 123"/>
                <a:gd name="T14" fmla="*/ 0 w 242"/>
                <a:gd name="T15" fmla="*/ 2 h 123"/>
                <a:gd name="T16" fmla="*/ 0 60000 65536"/>
                <a:gd name="T17" fmla="*/ 0 60000 65536"/>
                <a:gd name="T18" fmla="*/ 0 60000 65536"/>
                <a:gd name="T19" fmla="*/ 0 60000 65536"/>
                <a:gd name="T20" fmla="*/ 0 60000 65536"/>
                <a:gd name="T21" fmla="*/ 0 60000 65536"/>
                <a:gd name="T22" fmla="*/ 0 60000 65536"/>
                <a:gd name="T23" fmla="*/ 0 60000 65536"/>
                <a:gd name="T24" fmla="*/ 0 w 242"/>
                <a:gd name="T25" fmla="*/ 0 h 123"/>
                <a:gd name="T26" fmla="*/ 242 w 242"/>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 h="123">
                  <a:moveTo>
                    <a:pt x="0" y="100"/>
                  </a:moveTo>
                  <a:lnTo>
                    <a:pt x="65" y="33"/>
                  </a:lnTo>
                  <a:lnTo>
                    <a:pt x="156" y="0"/>
                  </a:lnTo>
                  <a:lnTo>
                    <a:pt x="242" y="59"/>
                  </a:lnTo>
                  <a:lnTo>
                    <a:pt x="212" y="71"/>
                  </a:lnTo>
                  <a:lnTo>
                    <a:pt x="220" y="98"/>
                  </a:lnTo>
                  <a:lnTo>
                    <a:pt x="95" y="123"/>
                  </a:lnTo>
                  <a:lnTo>
                    <a:pt x="0" y="10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7" name="Freeform 403">
              <a:extLst>
                <a:ext uri="{FF2B5EF4-FFF2-40B4-BE49-F238E27FC236}">
                  <a16:creationId xmlns:a16="http://schemas.microsoft.com/office/drawing/2014/main" id="{04399E8C-D2E8-4510-97C7-B5C97DF34A82}"/>
                </a:ext>
              </a:extLst>
            </p:cNvPr>
            <p:cNvSpPr>
              <a:spLocks/>
            </p:cNvSpPr>
            <p:nvPr/>
          </p:nvSpPr>
          <p:spPr bwMode="auto">
            <a:xfrm>
              <a:off x="2963949" y="1860937"/>
              <a:ext cx="131408" cy="63647"/>
            </a:xfrm>
            <a:custGeom>
              <a:avLst/>
              <a:gdLst>
                <a:gd name="T0" fmla="*/ 0 w 274"/>
                <a:gd name="T1" fmla="*/ 1 h 142"/>
                <a:gd name="T2" fmla="*/ 1 w 274"/>
                <a:gd name="T3" fmla="*/ 1 h 142"/>
                <a:gd name="T4" fmla="*/ 2 w 274"/>
                <a:gd name="T5" fmla="*/ 3 h 142"/>
                <a:gd name="T6" fmla="*/ 3 w 274"/>
                <a:gd name="T7" fmla="*/ 2 h 142"/>
                <a:gd name="T8" fmla="*/ 5 w 274"/>
                <a:gd name="T9" fmla="*/ 3 h 142"/>
                <a:gd name="T10" fmla="*/ 6 w 274"/>
                <a:gd name="T11" fmla="*/ 3 h 142"/>
                <a:gd name="T12" fmla="*/ 5 w 274"/>
                <a:gd name="T13" fmla="*/ 2 h 142"/>
                <a:gd name="T14" fmla="*/ 6 w 274"/>
                <a:gd name="T15" fmla="*/ 2 h 142"/>
                <a:gd name="T16" fmla="*/ 6 w 274"/>
                <a:gd name="T17" fmla="*/ 1 h 142"/>
                <a:gd name="T18" fmla="*/ 5 w 274"/>
                <a:gd name="T19" fmla="*/ 0 h 142"/>
                <a:gd name="T20" fmla="*/ 4 w 274"/>
                <a:gd name="T21" fmla="*/ 1 h 142"/>
                <a:gd name="T22" fmla="*/ 5 w 274"/>
                <a:gd name="T23" fmla="*/ 1 h 142"/>
                <a:gd name="T24" fmla="*/ 4 w 274"/>
                <a:gd name="T25" fmla="*/ 0 h 142"/>
                <a:gd name="T26" fmla="*/ 2 w 274"/>
                <a:gd name="T27" fmla="*/ 0 h 142"/>
                <a:gd name="T28" fmla="*/ 0 w 274"/>
                <a:gd name="T29" fmla="*/ 1 h 1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4"/>
                <a:gd name="T46" fmla="*/ 0 h 142"/>
                <a:gd name="T47" fmla="*/ 274 w 274"/>
                <a:gd name="T48" fmla="*/ 142 h 1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4" h="142">
                  <a:moveTo>
                    <a:pt x="0" y="61"/>
                  </a:moveTo>
                  <a:lnTo>
                    <a:pt x="50" y="68"/>
                  </a:lnTo>
                  <a:lnTo>
                    <a:pt x="85" y="118"/>
                  </a:lnTo>
                  <a:lnTo>
                    <a:pt x="114" y="103"/>
                  </a:lnTo>
                  <a:lnTo>
                    <a:pt x="225" y="142"/>
                  </a:lnTo>
                  <a:lnTo>
                    <a:pt x="264" y="126"/>
                  </a:lnTo>
                  <a:lnTo>
                    <a:pt x="235" y="88"/>
                  </a:lnTo>
                  <a:lnTo>
                    <a:pt x="258" y="98"/>
                  </a:lnTo>
                  <a:lnTo>
                    <a:pt x="274" y="39"/>
                  </a:lnTo>
                  <a:lnTo>
                    <a:pt x="215" y="12"/>
                  </a:lnTo>
                  <a:lnTo>
                    <a:pt x="156" y="52"/>
                  </a:lnTo>
                  <a:lnTo>
                    <a:pt x="203" y="31"/>
                  </a:lnTo>
                  <a:lnTo>
                    <a:pt x="173" y="0"/>
                  </a:lnTo>
                  <a:lnTo>
                    <a:pt x="79" y="11"/>
                  </a:lnTo>
                  <a:lnTo>
                    <a:pt x="0" y="6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8" name="Freeform 404">
              <a:extLst>
                <a:ext uri="{FF2B5EF4-FFF2-40B4-BE49-F238E27FC236}">
                  <a16:creationId xmlns:a16="http://schemas.microsoft.com/office/drawing/2014/main" id="{C20E09BE-791F-4910-963C-2E277CEAA5DE}"/>
                </a:ext>
              </a:extLst>
            </p:cNvPr>
            <p:cNvSpPr>
              <a:spLocks/>
            </p:cNvSpPr>
            <p:nvPr/>
          </p:nvSpPr>
          <p:spPr bwMode="auto">
            <a:xfrm>
              <a:off x="3086934" y="1892761"/>
              <a:ext cx="109507" cy="66829"/>
            </a:xfrm>
            <a:custGeom>
              <a:avLst/>
              <a:gdLst>
                <a:gd name="T0" fmla="*/ 0 w 226"/>
                <a:gd name="T1" fmla="*/ 3 h 145"/>
                <a:gd name="T2" fmla="*/ 0 w 226"/>
                <a:gd name="T3" fmla="*/ 3 h 145"/>
                <a:gd name="T4" fmla="*/ 5 w 226"/>
                <a:gd name="T5" fmla="*/ 3 h 145"/>
                <a:gd name="T6" fmla="*/ 5 w 226"/>
                <a:gd name="T7" fmla="*/ 2 h 145"/>
                <a:gd name="T8" fmla="*/ 4 w 226"/>
                <a:gd name="T9" fmla="*/ 1 h 145"/>
                <a:gd name="T10" fmla="*/ 3 w 226"/>
                <a:gd name="T11" fmla="*/ 1 h 145"/>
                <a:gd name="T12" fmla="*/ 3 w 226"/>
                <a:gd name="T13" fmla="*/ 0 h 145"/>
                <a:gd name="T14" fmla="*/ 3 w 226"/>
                <a:gd name="T15" fmla="*/ 0 h 145"/>
                <a:gd name="T16" fmla="*/ 1 w 226"/>
                <a:gd name="T17" fmla="*/ 3 h 145"/>
                <a:gd name="T18" fmla="*/ 0 w 226"/>
                <a:gd name="T19" fmla="*/ 3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45"/>
                <a:gd name="T32" fmla="*/ 226 w 226"/>
                <a:gd name="T33" fmla="*/ 145 h 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45">
                  <a:moveTo>
                    <a:pt x="0" y="125"/>
                  </a:moveTo>
                  <a:lnTo>
                    <a:pt x="17" y="145"/>
                  </a:lnTo>
                  <a:lnTo>
                    <a:pt x="209" y="117"/>
                  </a:lnTo>
                  <a:lnTo>
                    <a:pt x="226" y="69"/>
                  </a:lnTo>
                  <a:lnTo>
                    <a:pt x="172" y="30"/>
                  </a:lnTo>
                  <a:lnTo>
                    <a:pt x="126" y="45"/>
                  </a:lnTo>
                  <a:lnTo>
                    <a:pt x="134" y="12"/>
                  </a:lnTo>
                  <a:lnTo>
                    <a:pt x="110" y="0"/>
                  </a:lnTo>
                  <a:lnTo>
                    <a:pt x="20" y="108"/>
                  </a:lnTo>
                  <a:lnTo>
                    <a:pt x="0" y="12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89" name="Freeform 405">
              <a:extLst>
                <a:ext uri="{FF2B5EF4-FFF2-40B4-BE49-F238E27FC236}">
                  <a16:creationId xmlns:a16="http://schemas.microsoft.com/office/drawing/2014/main" id="{F9C0FF0B-B63F-4802-91CF-7C3B4A7E0D77}"/>
                </a:ext>
              </a:extLst>
            </p:cNvPr>
            <p:cNvSpPr>
              <a:spLocks/>
            </p:cNvSpPr>
            <p:nvPr/>
          </p:nvSpPr>
          <p:spPr bwMode="auto">
            <a:xfrm>
              <a:off x="3765877" y="2032784"/>
              <a:ext cx="124670" cy="63647"/>
            </a:xfrm>
            <a:custGeom>
              <a:avLst/>
              <a:gdLst>
                <a:gd name="T0" fmla="*/ 0 w 258"/>
                <a:gd name="T1" fmla="*/ 2 h 136"/>
                <a:gd name="T2" fmla="*/ 1 w 258"/>
                <a:gd name="T3" fmla="*/ 0 h 136"/>
                <a:gd name="T4" fmla="*/ 2 w 258"/>
                <a:gd name="T5" fmla="*/ 0 h 136"/>
                <a:gd name="T6" fmla="*/ 3 w 258"/>
                <a:gd name="T7" fmla="*/ 1 h 136"/>
                <a:gd name="T8" fmla="*/ 4 w 258"/>
                <a:gd name="T9" fmla="*/ 0 h 136"/>
                <a:gd name="T10" fmla="*/ 5 w 258"/>
                <a:gd name="T11" fmla="*/ 1 h 136"/>
                <a:gd name="T12" fmla="*/ 5 w 258"/>
                <a:gd name="T13" fmla="*/ 2 h 136"/>
                <a:gd name="T14" fmla="*/ 6 w 258"/>
                <a:gd name="T15" fmla="*/ 3 h 136"/>
                <a:gd name="T16" fmla="*/ 3 w 258"/>
                <a:gd name="T17" fmla="*/ 3 h 136"/>
                <a:gd name="T18" fmla="*/ 3 w 258"/>
                <a:gd name="T19" fmla="*/ 3 h 136"/>
                <a:gd name="T20" fmla="*/ 2 w 258"/>
                <a:gd name="T21" fmla="*/ 4 h 136"/>
                <a:gd name="T22" fmla="*/ 0 w 258"/>
                <a:gd name="T23" fmla="*/ 2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136"/>
                <a:gd name="T38" fmla="*/ 258 w 258"/>
                <a:gd name="T39" fmla="*/ 136 h 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136">
                  <a:moveTo>
                    <a:pt x="0" y="73"/>
                  </a:moveTo>
                  <a:lnTo>
                    <a:pt x="53" y="5"/>
                  </a:lnTo>
                  <a:lnTo>
                    <a:pt x="88" y="0"/>
                  </a:lnTo>
                  <a:lnTo>
                    <a:pt x="147" y="50"/>
                  </a:lnTo>
                  <a:lnTo>
                    <a:pt x="157" y="13"/>
                  </a:lnTo>
                  <a:lnTo>
                    <a:pt x="220" y="44"/>
                  </a:lnTo>
                  <a:lnTo>
                    <a:pt x="216" y="93"/>
                  </a:lnTo>
                  <a:lnTo>
                    <a:pt x="258" y="112"/>
                  </a:lnTo>
                  <a:lnTo>
                    <a:pt x="123" y="120"/>
                  </a:lnTo>
                  <a:lnTo>
                    <a:pt x="115" y="98"/>
                  </a:lnTo>
                  <a:lnTo>
                    <a:pt x="92" y="136"/>
                  </a:lnTo>
                  <a:lnTo>
                    <a:pt x="0" y="7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0" name="Freeform 406">
              <a:extLst>
                <a:ext uri="{FF2B5EF4-FFF2-40B4-BE49-F238E27FC236}">
                  <a16:creationId xmlns:a16="http://schemas.microsoft.com/office/drawing/2014/main" id="{25A25123-D6A3-48E1-A8B1-F69206D64975}"/>
                </a:ext>
              </a:extLst>
            </p:cNvPr>
            <p:cNvSpPr>
              <a:spLocks/>
            </p:cNvSpPr>
            <p:nvPr/>
          </p:nvSpPr>
          <p:spPr bwMode="auto">
            <a:xfrm>
              <a:off x="3853483" y="2035967"/>
              <a:ext cx="75813" cy="42962"/>
            </a:xfrm>
            <a:custGeom>
              <a:avLst/>
              <a:gdLst>
                <a:gd name="T0" fmla="*/ 0 w 158"/>
                <a:gd name="T1" fmla="*/ 0 h 92"/>
                <a:gd name="T2" fmla="*/ 1 w 158"/>
                <a:gd name="T3" fmla="*/ 1 h 92"/>
                <a:gd name="T4" fmla="*/ 1 w 158"/>
                <a:gd name="T5" fmla="*/ 2 h 92"/>
                <a:gd name="T6" fmla="*/ 1 w 158"/>
                <a:gd name="T7" fmla="*/ 2 h 92"/>
                <a:gd name="T8" fmla="*/ 3 w 158"/>
                <a:gd name="T9" fmla="*/ 2 h 92"/>
                <a:gd name="T10" fmla="*/ 4 w 158"/>
                <a:gd name="T11" fmla="*/ 1 h 92"/>
                <a:gd name="T12" fmla="*/ 0 w 158"/>
                <a:gd name="T13" fmla="*/ 0 h 92"/>
                <a:gd name="T14" fmla="*/ 0 60000 65536"/>
                <a:gd name="T15" fmla="*/ 0 60000 65536"/>
                <a:gd name="T16" fmla="*/ 0 60000 65536"/>
                <a:gd name="T17" fmla="*/ 0 60000 65536"/>
                <a:gd name="T18" fmla="*/ 0 60000 65536"/>
                <a:gd name="T19" fmla="*/ 0 60000 65536"/>
                <a:gd name="T20" fmla="*/ 0 60000 65536"/>
                <a:gd name="T21" fmla="*/ 0 w 158"/>
                <a:gd name="T22" fmla="*/ 0 h 92"/>
                <a:gd name="T23" fmla="*/ 158 w 158"/>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92">
                  <a:moveTo>
                    <a:pt x="0" y="0"/>
                  </a:moveTo>
                  <a:lnTo>
                    <a:pt x="50" y="33"/>
                  </a:lnTo>
                  <a:lnTo>
                    <a:pt x="39" y="65"/>
                  </a:lnTo>
                  <a:lnTo>
                    <a:pt x="64" y="92"/>
                  </a:lnTo>
                  <a:lnTo>
                    <a:pt x="110" y="92"/>
                  </a:lnTo>
                  <a:lnTo>
                    <a:pt x="158" y="57"/>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1" name="Freeform 407">
              <a:extLst>
                <a:ext uri="{FF2B5EF4-FFF2-40B4-BE49-F238E27FC236}">
                  <a16:creationId xmlns:a16="http://schemas.microsoft.com/office/drawing/2014/main" id="{61F41958-1C22-407F-A2CA-9E2EB9D4B84A}"/>
                </a:ext>
              </a:extLst>
            </p:cNvPr>
            <p:cNvSpPr>
              <a:spLocks/>
            </p:cNvSpPr>
            <p:nvPr/>
          </p:nvSpPr>
          <p:spPr bwMode="auto">
            <a:xfrm>
              <a:off x="3861906" y="2756770"/>
              <a:ext cx="53911" cy="219583"/>
            </a:xfrm>
            <a:custGeom>
              <a:avLst/>
              <a:gdLst>
                <a:gd name="T0" fmla="*/ 0 w 115"/>
                <a:gd name="T1" fmla="*/ 3 h 483"/>
                <a:gd name="T2" fmla="*/ 0 w 115"/>
                <a:gd name="T3" fmla="*/ 4 h 483"/>
                <a:gd name="T4" fmla="*/ 0 w 115"/>
                <a:gd name="T5" fmla="*/ 11 h 483"/>
                <a:gd name="T6" fmla="*/ 1 w 115"/>
                <a:gd name="T7" fmla="*/ 10 h 483"/>
                <a:gd name="T8" fmla="*/ 1 w 115"/>
                <a:gd name="T9" fmla="*/ 11 h 483"/>
                <a:gd name="T10" fmla="*/ 1 w 115"/>
                <a:gd name="T11" fmla="*/ 9 h 483"/>
                <a:gd name="T12" fmla="*/ 1 w 115"/>
                <a:gd name="T13" fmla="*/ 7 h 483"/>
                <a:gd name="T14" fmla="*/ 3 w 115"/>
                <a:gd name="T15" fmla="*/ 8 h 483"/>
                <a:gd name="T16" fmla="*/ 1 w 115"/>
                <a:gd name="T17" fmla="*/ 4 h 483"/>
                <a:gd name="T18" fmla="*/ 1 w 115"/>
                <a:gd name="T19" fmla="*/ 0 h 483"/>
                <a:gd name="T20" fmla="*/ 0 w 115"/>
                <a:gd name="T21" fmla="*/ 3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483"/>
                <a:gd name="T35" fmla="*/ 115 w 115"/>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483">
                  <a:moveTo>
                    <a:pt x="0" y="123"/>
                  </a:moveTo>
                  <a:lnTo>
                    <a:pt x="19" y="182"/>
                  </a:lnTo>
                  <a:lnTo>
                    <a:pt x="19" y="483"/>
                  </a:lnTo>
                  <a:lnTo>
                    <a:pt x="39" y="446"/>
                  </a:lnTo>
                  <a:lnTo>
                    <a:pt x="70" y="469"/>
                  </a:lnTo>
                  <a:lnTo>
                    <a:pt x="32" y="387"/>
                  </a:lnTo>
                  <a:lnTo>
                    <a:pt x="53" y="304"/>
                  </a:lnTo>
                  <a:lnTo>
                    <a:pt x="115" y="329"/>
                  </a:lnTo>
                  <a:lnTo>
                    <a:pt x="57" y="169"/>
                  </a:lnTo>
                  <a:lnTo>
                    <a:pt x="39" y="0"/>
                  </a:lnTo>
                  <a:lnTo>
                    <a:pt x="0" y="12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2" name="Freeform 408">
              <a:extLst>
                <a:ext uri="{FF2B5EF4-FFF2-40B4-BE49-F238E27FC236}">
                  <a16:creationId xmlns:a16="http://schemas.microsoft.com/office/drawing/2014/main" id="{1CD1EDFE-39DF-40E0-8E04-EAEB08CBE829}"/>
                </a:ext>
              </a:extLst>
            </p:cNvPr>
            <p:cNvSpPr>
              <a:spLocks/>
            </p:cNvSpPr>
            <p:nvPr/>
          </p:nvSpPr>
          <p:spPr bwMode="auto">
            <a:xfrm>
              <a:off x="3944458" y="2059834"/>
              <a:ext cx="84236" cy="31824"/>
            </a:xfrm>
            <a:custGeom>
              <a:avLst/>
              <a:gdLst>
                <a:gd name="T0" fmla="*/ 0 w 179"/>
                <a:gd name="T1" fmla="*/ 0 h 70"/>
                <a:gd name="T2" fmla="*/ 1 w 179"/>
                <a:gd name="T3" fmla="*/ 1 h 70"/>
                <a:gd name="T4" fmla="*/ 3 w 179"/>
                <a:gd name="T5" fmla="*/ 2 h 70"/>
                <a:gd name="T6" fmla="*/ 4 w 179"/>
                <a:gd name="T7" fmla="*/ 1 h 70"/>
                <a:gd name="T8" fmla="*/ 0 w 179"/>
                <a:gd name="T9" fmla="*/ 0 h 70"/>
                <a:gd name="T10" fmla="*/ 0 60000 65536"/>
                <a:gd name="T11" fmla="*/ 0 60000 65536"/>
                <a:gd name="T12" fmla="*/ 0 60000 65536"/>
                <a:gd name="T13" fmla="*/ 0 60000 65536"/>
                <a:gd name="T14" fmla="*/ 0 60000 65536"/>
                <a:gd name="T15" fmla="*/ 0 w 179"/>
                <a:gd name="T16" fmla="*/ 0 h 70"/>
                <a:gd name="T17" fmla="*/ 179 w 179"/>
                <a:gd name="T18" fmla="*/ 70 h 70"/>
              </a:gdLst>
              <a:ahLst/>
              <a:cxnLst>
                <a:cxn ang="T10">
                  <a:pos x="T0" y="T1"/>
                </a:cxn>
                <a:cxn ang="T11">
                  <a:pos x="T2" y="T3"/>
                </a:cxn>
                <a:cxn ang="T12">
                  <a:pos x="T4" y="T5"/>
                </a:cxn>
                <a:cxn ang="T13">
                  <a:pos x="T6" y="T7"/>
                </a:cxn>
                <a:cxn ang="T14">
                  <a:pos x="T8" y="T9"/>
                </a:cxn>
              </a:cxnLst>
              <a:rect l="T15" t="T16" r="T17" b="T18"/>
              <a:pathLst>
                <a:path w="179" h="70">
                  <a:moveTo>
                    <a:pt x="0" y="0"/>
                  </a:moveTo>
                  <a:lnTo>
                    <a:pt x="31" y="47"/>
                  </a:lnTo>
                  <a:lnTo>
                    <a:pt x="112" y="70"/>
                  </a:lnTo>
                  <a:lnTo>
                    <a:pt x="179" y="55"/>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3" name="Freeform 409">
              <a:extLst>
                <a:ext uri="{FF2B5EF4-FFF2-40B4-BE49-F238E27FC236}">
                  <a16:creationId xmlns:a16="http://schemas.microsoft.com/office/drawing/2014/main" id="{95EEEECB-A0AD-4ABA-9D89-A2796537DB59}"/>
                </a:ext>
              </a:extLst>
            </p:cNvPr>
            <p:cNvSpPr>
              <a:spLocks/>
            </p:cNvSpPr>
            <p:nvPr/>
          </p:nvSpPr>
          <p:spPr bwMode="auto">
            <a:xfrm>
              <a:off x="1097275" y="3033635"/>
              <a:ext cx="224068" cy="178212"/>
            </a:xfrm>
            <a:custGeom>
              <a:avLst/>
              <a:gdLst>
                <a:gd name="T0" fmla="*/ 0 w 469"/>
                <a:gd name="T1" fmla="*/ 1 h 392"/>
                <a:gd name="T2" fmla="*/ 0 w 469"/>
                <a:gd name="T3" fmla="*/ 2 h 392"/>
                <a:gd name="T4" fmla="*/ 3 w 469"/>
                <a:gd name="T5" fmla="*/ 3 h 392"/>
                <a:gd name="T6" fmla="*/ 2 w 469"/>
                <a:gd name="T7" fmla="*/ 5 h 392"/>
                <a:gd name="T8" fmla="*/ 2 w 469"/>
                <a:gd name="T9" fmla="*/ 8 h 392"/>
                <a:gd name="T10" fmla="*/ 3 w 469"/>
                <a:gd name="T11" fmla="*/ 9 h 392"/>
                <a:gd name="T12" fmla="*/ 6 w 469"/>
                <a:gd name="T13" fmla="*/ 8 h 392"/>
                <a:gd name="T14" fmla="*/ 8 w 469"/>
                <a:gd name="T15" fmla="*/ 6 h 392"/>
                <a:gd name="T16" fmla="*/ 8 w 469"/>
                <a:gd name="T17" fmla="*/ 5 h 392"/>
                <a:gd name="T18" fmla="*/ 9 w 469"/>
                <a:gd name="T19" fmla="*/ 3 h 392"/>
                <a:gd name="T20" fmla="*/ 11 w 469"/>
                <a:gd name="T21" fmla="*/ 2 h 392"/>
                <a:gd name="T22" fmla="*/ 11 w 469"/>
                <a:gd name="T23" fmla="*/ 1 h 392"/>
                <a:gd name="T24" fmla="*/ 9 w 469"/>
                <a:gd name="T25" fmla="*/ 1 h 392"/>
                <a:gd name="T26" fmla="*/ 9 w 469"/>
                <a:gd name="T27" fmla="*/ 1 h 392"/>
                <a:gd name="T28" fmla="*/ 6 w 469"/>
                <a:gd name="T29" fmla="*/ 0 h 392"/>
                <a:gd name="T30" fmla="*/ 1 w 469"/>
                <a:gd name="T31" fmla="*/ 0 h 392"/>
                <a:gd name="T32" fmla="*/ 0 w 469"/>
                <a:gd name="T33" fmla="*/ 1 h 3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9"/>
                <a:gd name="T52" fmla="*/ 0 h 392"/>
                <a:gd name="T53" fmla="*/ 469 w 469"/>
                <a:gd name="T54" fmla="*/ 392 h 3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9" h="392">
                  <a:moveTo>
                    <a:pt x="0" y="33"/>
                  </a:moveTo>
                  <a:lnTo>
                    <a:pt x="13" y="97"/>
                  </a:lnTo>
                  <a:lnTo>
                    <a:pt x="112" y="106"/>
                  </a:lnTo>
                  <a:lnTo>
                    <a:pt x="70" y="209"/>
                  </a:lnTo>
                  <a:lnTo>
                    <a:pt x="70" y="335"/>
                  </a:lnTo>
                  <a:lnTo>
                    <a:pt x="138" y="392"/>
                  </a:lnTo>
                  <a:lnTo>
                    <a:pt x="275" y="355"/>
                  </a:lnTo>
                  <a:lnTo>
                    <a:pt x="354" y="261"/>
                  </a:lnTo>
                  <a:lnTo>
                    <a:pt x="338" y="223"/>
                  </a:lnTo>
                  <a:lnTo>
                    <a:pt x="379" y="152"/>
                  </a:lnTo>
                  <a:lnTo>
                    <a:pt x="468" y="98"/>
                  </a:lnTo>
                  <a:lnTo>
                    <a:pt x="469" y="67"/>
                  </a:lnTo>
                  <a:lnTo>
                    <a:pt x="412" y="60"/>
                  </a:lnTo>
                  <a:lnTo>
                    <a:pt x="400" y="55"/>
                  </a:lnTo>
                  <a:lnTo>
                    <a:pt x="279" y="13"/>
                  </a:lnTo>
                  <a:lnTo>
                    <a:pt x="39" y="0"/>
                  </a:lnTo>
                  <a:lnTo>
                    <a:pt x="0" y="3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4" name="Freeform 410">
              <a:extLst>
                <a:ext uri="{FF2B5EF4-FFF2-40B4-BE49-F238E27FC236}">
                  <a16:creationId xmlns:a16="http://schemas.microsoft.com/office/drawing/2014/main" id="{A22606D5-3CD3-4718-8CF2-25DE21E11B2A}"/>
                </a:ext>
              </a:extLst>
            </p:cNvPr>
            <p:cNvSpPr>
              <a:spLocks/>
            </p:cNvSpPr>
            <p:nvPr/>
          </p:nvSpPr>
          <p:spPr bwMode="auto">
            <a:xfrm>
              <a:off x="1459491" y="1865711"/>
              <a:ext cx="193743" cy="151162"/>
            </a:xfrm>
            <a:custGeom>
              <a:avLst/>
              <a:gdLst>
                <a:gd name="T0" fmla="*/ 0 w 404"/>
                <a:gd name="T1" fmla="*/ 1 h 334"/>
                <a:gd name="T2" fmla="*/ 0 w 404"/>
                <a:gd name="T3" fmla="*/ 2 h 334"/>
                <a:gd name="T4" fmla="*/ 1 w 404"/>
                <a:gd name="T5" fmla="*/ 2 h 334"/>
                <a:gd name="T6" fmla="*/ 1 w 404"/>
                <a:gd name="T7" fmla="*/ 2 h 334"/>
                <a:gd name="T8" fmla="*/ 1 w 404"/>
                <a:gd name="T9" fmla="*/ 3 h 334"/>
                <a:gd name="T10" fmla="*/ 0 w 404"/>
                <a:gd name="T11" fmla="*/ 3 h 334"/>
                <a:gd name="T12" fmla="*/ 2 w 404"/>
                <a:gd name="T13" fmla="*/ 3 h 334"/>
                <a:gd name="T14" fmla="*/ 1 w 404"/>
                <a:gd name="T15" fmla="*/ 4 h 334"/>
                <a:gd name="T16" fmla="*/ 2 w 404"/>
                <a:gd name="T17" fmla="*/ 4 h 334"/>
                <a:gd name="T18" fmla="*/ 3 w 404"/>
                <a:gd name="T19" fmla="*/ 4 h 334"/>
                <a:gd name="T20" fmla="*/ 3 w 404"/>
                <a:gd name="T21" fmla="*/ 3 h 334"/>
                <a:gd name="T22" fmla="*/ 4 w 404"/>
                <a:gd name="T23" fmla="*/ 3 h 334"/>
                <a:gd name="T24" fmla="*/ 4 w 404"/>
                <a:gd name="T25" fmla="*/ 4 h 334"/>
                <a:gd name="T26" fmla="*/ 5 w 404"/>
                <a:gd name="T27" fmla="*/ 3 h 334"/>
                <a:gd name="T28" fmla="*/ 5 w 404"/>
                <a:gd name="T29" fmla="*/ 4 h 334"/>
                <a:gd name="T30" fmla="*/ 6 w 404"/>
                <a:gd name="T31" fmla="*/ 4 h 334"/>
                <a:gd name="T32" fmla="*/ 3 w 404"/>
                <a:gd name="T33" fmla="*/ 5 h 334"/>
                <a:gd name="T34" fmla="*/ 3 w 404"/>
                <a:gd name="T35" fmla="*/ 5 h 334"/>
                <a:gd name="T36" fmla="*/ 5 w 404"/>
                <a:gd name="T37" fmla="*/ 5 h 334"/>
                <a:gd name="T38" fmla="*/ 4 w 404"/>
                <a:gd name="T39" fmla="*/ 5 h 334"/>
                <a:gd name="T40" fmla="*/ 5 w 404"/>
                <a:gd name="T41" fmla="*/ 6 h 334"/>
                <a:gd name="T42" fmla="*/ 3 w 404"/>
                <a:gd name="T43" fmla="*/ 6 h 334"/>
                <a:gd name="T44" fmla="*/ 5 w 404"/>
                <a:gd name="T45" fmla="*/ 8 h 334"/>
                <a:gd name="T46" fmla="*/ 7 w 404"/>
                <a:gd name="T47" fmla="*/ 4 h 334"/>
                <a:gd name="T48" fmla="*/ 9 w 404"/>
                <a:gd name="T49" fmla="*/ 3 h 334"/>
                <a:gd name="T50" fmla="*/ 7 w 404"/>
                <a:gd name="T51" fmla="*/ 2 h 334"/>
                <a:gd name="T52" fmla="*/ 7 w 404"/>
                <a:gd name="T53" fmla="*/ 1 h 334"/>
                <a:gd name="T54" fmla="*/ 6 w 404"/>
                <a:gd name="T55" fmla="*/ 2 h 334"/>
                <a:gd name="T56" fmla="*/ 6 w 404"/>
                <a:gd name="T57" fmla="*/ 1 h 334"/>
                <a:gd name="T58" fmla="*/ 5 w 404"/>
                <a:gd name="T59" fmla="*/ 0 h 334"/>
                <a:gd name="T60" fmla="*/ 4 w 404"/>
                <a:gd name="T61" fmla="*/ 1 h 334"/>
                <a:gd name="T62" fmla="*/ 5 w 404"/>
                <a:gd name="T63" fmla="*/ 3 h 334"/>
                <a:gd name="T64" fmla="*/ 3 w 404"/>
                <a:gd name="T65" fmla="*/ 1 h 334"/>
                <a:gd name="T66" fmla="*/ 3 w 404"/>
                <a:gd name="T67" fmla="*/ 1 h 334"/>
                <a:gd name="T68" fmla="*/ 3 w 404"/>
                <a:gd name="T69" fmla="*/ 2 h 334"/>
                <a:gd name="T70" fmla="*/ 1 w 404"/>
                <a:gd name="T71" fmla="*/ 1 h 334"/>
                <a:gd name="T72" fmla="*/ 3 w 404"/>
                <a:gd name="T73" fmla="*/ 1 h 334"/>
                <a:gd name="T74" fmla="*/ 0 w 404"/>
                <a:gd name="T75" fmla="*/ 1 h 3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
                <a:gd name="T115" fmla="*/ 0 h 334"/>
                <a:gd name="T116" fmla="*/ 404 w 404"/>
                <a:gd name="T117" fmla="*/ 334 h 3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 h="334">
                  <a:moveTo>
                    <a:pt x="0" y="41"/>
                  </a:moveTo>
                  <a:lnTo>
                    <a:pt x="2" y="81"/>
                  </a:lnTo>
                  <a:lnTo>
                    <a:pt x="43" y="81"/>
                  </a:lnTo>
                  <a:lnTo>
                    <a:pt x="30" y="100"/>
                  </a:lnTo>
                  <a:lnTo>
                    <a:pt x="64" y="115"/>
                  </a:lnTo>
                  <a:lnTo>
                    <a:pt x="19" y="112"/>
                  </a:lnTo>
                  <a:lnTo>
                    <a:pt x="94" y="147"/>
                  </a:lnTo>
                  <a:lnTo>
                    <a:pt x="66" y="160"/>
                  </a:lnTo>
                  <a:lnTo>
                    <a:pt x="86" y="187"/>
                  </a:lnTo>
                  <a:lnTo>
                    <a:pt x="151" y="170"/>
                  </a:lnTo>
                  <a:lnTo>
                    <a:pt x="150" y="135"/>
                  </a:lnTo>
                  <a:lnTo>
                    <a:pt x="176" y="123"/>
                  </a:lnTo>
                  <a:lnTo>
                    <a:pt x="182" y="162"/>
                  </a:lnTo>
                  <a:lnTo>
                    <a:pt x="224" y="135"/>
                  </a:lnTo>
                  <a:lnTo>
                    <a:pt x="215" y="162"/>
                  </a:lnTo>
                  <a:lnTo>
                    <a:pt x="250" y="164"/>
                  </a:lnTo>
                  <a:lnTo>
                    <a:pt x="113" y="203"/>
                  </a:lnTo>
                  <a:lnTo>
                    <a:pt x="118" y="230"/>
                  </a:lnTo>
                  <a:lnTo>
                    <a:pt x="235" y="211"/>
                  </a:lnTo>
                  <a:lnTo>
                    <a:pt x="157" y="237"/>
                  </a:lnTo>
                  <a:lnTo>
                    <a:pt x="201" y="252"/>
                  </a:lnTo>
                  <a:lnTo>
                    <a:pt x="120" y="265"/>
                  </a:lnTo>
                  <a:lnTo>
                    <a:pt x="238" y="334"/>
                  </a:lnTo>
                  <a:lnTo>
                    <a:pt x="314" y="162"/>
                  </a:lnTo>
                  <a:lnTo>
                    <a:pt x="404" y="122"/>
                  </a:lnTo>
                  <a:lnTo>
                    <a:pt x="306" y="92"/>
                  </a:lnTo>
                  <a:lnTo>
                    <a:pt x="291" y="47"/>
                  </a:lnTo>
                  <a:lnTo>
                    <a:pt x="261" y="73"/>
                  </a:lnTo>
                  <a:lnTo>
                    <a:pt x="276" y="34"/>
                  </a:lnTo>
                  <a:lnTo>
                    <a:pt x="208" y="0"/>
                  </a:lnTo>
                  <a:lnTo>
                    <a:pt x="185" y="34"/>
                  </a:lnTo>
                  <a:lnTo>
                    <a:pt x="216" y="115"/>
                  </a:lnTo>
                  <a:lnTo>
                    <a:pt x="143" y="30"/>
                  </a:lnTo>
                  <a:lnTo>
                    <a:pt x="118" y="47"/>
                  </a:lnTo>
                  <a:lnTo>
                    <a:pt x="134" y="89"/>
                  </a:lnTo>
                  <a:lnTo>
                    <a:pt x="62" y="51"/>
                  </a:lnTo>
                  <a:lnTo>
                    <a:pt x="113" y="27"/>
                  </a:lnTo>
                  <a:lnTo>
                    <a:pt x="0" y="4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5" name="Freeform 411">
              <a:extLst>
                <a:ext uri="{FF2B5EF4-FFF2-40B4-BE49-F238E27FC236}">
                  <a16:creationId xmlns:a16="http://schemas.microsoft.com/office/drawing/2014/main" id="{D11854AF-FE64-42C8-BD4A-23E7C5E5AFF1}"/>
                </a:ext>
              </a:extLst>
            </p:cNvPr>
            <p:cNvSpPr>
              <a:spLocks/>
            </p:cNvSpPr>
            <p:nvPr/>
          </p:nvSpPr>
          <p:spPr bwMode="auto">
            <a:xfrm>
              <a:off x="1584160" y="1845025"/>
              <a:ext cx="175211" cy="63647"/>
            </a:xfrm>
            <a:custGeom>
              <a:avLst/>
              <a:gdLst>
                <a:gd name="T0" fmla="*/ 0 w 365"/>
                <a:gd name="T1" fmla="*/ 1 h 141"/>
                <a:gd name="T2" fmla="*/ 1 w 365"/>
                <a:gd name="T3" fmla="*/ 1 h 141"/>
                <a:gd name="T4" fmla="*/ 0 w 365"/>
                <a:gd name="T5" fmla="*/ 1 h 141"/>
                <a:gd name="T6" fmla="*/ 1 w 365"/>
                <a:gd name="T7" fmla="*/ 2 h 141"/>
                <a:gd name="T8" fmla="*/ 4 w 365"/>
                <a:gd name="T9" fmla="*/ 2 h 141"/>
                <a:gd name="T10" fmla="*/ 2 w 365"/>
                <a:gd name="T11" fmla="*/ 2 h 141"/>
                <a:gd name="T12" fmla="*/ 5 w 365"/>
                <a:gd name="T13" fmla="*/ 3 h 141"/>
                <a:gd name="T14" fmla="*/ 7 w 365"/>
                <a:gd name="T15" fmla="*/ 3 h 141"/>
                <a:gd name="T16" fmla="*/ 9 w 365"/>
                <a:gd name="T17" fmla="*/ 1 h 141"/>
                <a:gd name="T18" fmla="*/ 8 w 365"/>
                <a:gd name="T19" fmla="*/ 1 h 141"/>
                <a:gd name="T20" fmla="*/ 6 w 365"/>
                <a:gd name="T21" fmla="*/ 1 h 141"/>
                <a:gd name="T22" fmla="*/ 7 w 365"/>
                <a:gd name="T23" fmla="*/ 0 h 141"/>
                <a:gd name="T24" fmla="*/ 5 w 365"/>
                <a:gd name="T25" fmla="*/ 1 h 141"/>
                <a:gd name="T26" fmla="*/ 5 w 365"/>
                <a:gd name="T27" fmla="*/ 0 h 141"/>
                <a:gd name="T28" fmla="*/ 4 w 365"/>
                <a:gd name="T29" fmla="*/ 1 h 141"/>
                <a:gd name="T30" fmla="*/ 2 w 365"/>
                <a:gd name="T31" fmla="*/ 0 h 141"/>
                <a:gd name="T32" fmla="*/ 2 w 365"/>
                <a:gd name="T33" fmla="*/ 1 h 141"/>
                <a:gd name="T34" fmla="*/ 1 w 365"/>
                <a:gd name="T35" fmla="*/ 0 h 141"/>
                <a:gd name="T36" fmla="*/ 2 w 365"/>
                <a:gd name="T37" fmla="*/ 1 h 141"/>
                <a:gd name="T38" fmla="*/ 0 w 365"/>
                <a:gd name="T39" fmla="*/ 1 h 1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5"/>
                <a:gd name="T61" fmla="*/ 0 h 141"/>
                <a:gd name="T62" fmla="*/ 365 w 365"/>
                <a:gd name="T63" fmla="*/ 141 h 1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5" h="141">
                  <a:moveTo>
                    <a:pt x="0" y="38"/>
                  </a:moveTo>
                  <a:lnTo>
                    <a:pt x="53" y="49"/>
                  </a:lnTo>
                  <a:lnTo>
                    <a:pt x="19" y="66"/>
                  </a:lnTo>
                  <a:lnTo>
                    <a:pt x="33" y="76"/>
                  </a:lnTo>
                  <a:lnTo>
                    <a:pt x="168" y="74"/>
                  </a:lnTo>
                  <a:lnTo>
                    <a:pt x="83" y="96"/>
                  </a:lnTo>
                  <a:lnTo>
                    <a:pt x="219" y="141"/>
                  </a:lnTo>
                  <a:lnTo>
                    <a:pt x="309" y="115"/>
                  </a:lnTo>
                  <a:lnTo>
                    <a:pt x="365" y="66"/>
                  </a:lnTo>
                  <a:lnTo>
                    <a:pt x="351" y="43"/>
                  </a:lnTo>
                  <a:lnTo>
                    <a:pt x="265" y="45"/>
                  </a:lnTo>
                  <a:lnTo>
                    <a:pt x="277" y="19"/>
                  </a:lnTo>
                  <a:lnTo>
                    <a:pt x="209" y="45"/>
                  </a:lnTo>
                  <a:lnTo>
                    <a:pt x="198" y="0"/>
                  </a:lnTo>
                  <a:lnTo>
                    <a:pt x="182" y="57"/>
                  </a:lnTo>
                  <a:lnTo>
                    <a:pt x="83" y="0"/>
                  </a:lnTo>
                  <a:lnTo>
                    <a:pt x="85" y="35"/>
                  </a:lnTo>
                  <a:lnTo>
                    <a:pt x="57" y="19"/>
                  </a:lnTo>
                  <a:lnTo>
                    <a:pt x="69" y="51"/>
                  </a:lnTo>
                  <a:lnTo>
                    <a:pt x="0" y="3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6" name="Freeform 412">
              <a:extLst>
                <a:ext uri="{FF2B5EF4-FFF2-40B4-BE49-F238E27FC236}">
                  <a16:creationId xmlns:a16="http://schemas.microsoft.com/office/drawing/2014/main" id="{97EB732B-5830-481B-9A1F-299AC01DD049}"/>
                </a:ext>
              </a:extLst>
            </p:cNvPr>
            <p:cNvSpPr>
              <a:spLocks/>
            </p:cNvSpPr>
            <p:nvPr/>
          </p:nvSpPr>
          <p:spPr bwMode="auto">
            <a:xfrm>
              <a:off x="1644810" y="1948452"/>
              <a:ext cx="74128" cy="41371"/>
            </a:xfrm>
            <a:custGeom>
              <a:avLst/>
              <a:gdLst>
                <a:gd name="T0" fmla="*/ 0 w 157"/>
                <a:gd name="T1" fmla="*/ 2 h 92"/>
                <a:gd name="T2" fmla="*/ 0 w 157"/>
                <a:gd name="T3" fmla="*/ 1 h 92"/>
                <a:gd name="T4" fmla="*/ 2 w 157"/>
                <a:gd name="T5" fmla="*/ 0 h 92"/>
                <a:gd name="T6" fmla="*/ 2 w 157"/>
                <a:gd name="T7" fmla="*/ 1 h 92"/>
                <a:gd name="T8" fmla="*/ 3 w 157"/>
                <a:gd name="T9" fmla="*/ 1 h 92"/>
                <a:gd name="T10" fmla="*/ 1 w 157"/>
                <a:gd name="T11" fmla="*/ 2 h 92"/>
                <a:gd name="T12" fmla="*/ 2 w 157"/>
                <a:gd name="T13" fmla="*/ 1 h 92"/>
                <a:gd name="T14" fmla="*/ 0 w 157"/>
                <a:gd name="T15" fmla="*/ 2 h 92"/>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92"/>
                <a:gd name="T26" fmla="*/ 157 w 15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92">
                  <a:moveTo>
                    <a:pt x="0" y="73"/>
                  </a:moveTo>
                  <a:lnTo>
                    <a:pt x="14" y="26"/>
                  </a:lnTo>
                  <a:lnTo>
                    <a:pt x="78" y="0"/>
                  </a:lnTo>
                  <a:lnTo>
                    <a:pt x="88" y="26"/>
                  </a:lnTo>
                  <a:lnTo>
                    <a:pt x="157" y="48"/>
                  </a:lnTo>
                  <a:lnTo>
                    <a:pt x="62" y="92"/>
                  </a:lnTo>
                  <a:lnTo>
                    <a:pt x="78" y="68"/>
                  </a:lnTo>
                  <a:lnTo>
                    <a:pt x="0" y="7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7" name="Freeform 413">
              <a:extLst>
                <a:ext uri="{FF2B5EF4-FFF2-40B4-BE49-F238E27FC236}">
                  <a16:creationId xmlns:a16="http://schemas.microsoft.com/office/drawing/2014/main" id="{CDB0FE74-40E6-4879-AD0B-E9321D36D69B}"/>
                </a:ext>
              </a:extLst>
            </p:cNvPr>
            <p:cNvSpPr>
              <a:spLocks/>
            </p:cNvSpPr>
            <p:nvPr/>
          </p:nvSpPr>
          <p:spPr bwMode="auto">
            <a:xfrm>
              <a:off x="1467914" y="2304876"/>
              <a:ext cx="235861" cy="423253"/>
            </a:xfrm>
            <a:custGeom>
              <a:avLst/>
              <a:gdLst>
                <a:gd name="T0" fmla="*/ 0 w 492"/>
                <a:gd name="T1" fmla="*/ 16 h 935"/>
                <a:gd name="T2" fmla="*/ 0 w 492"/>
                <a:gd name="T3" fmla="*/ 18 h 935"/>
                <a:gd name="T4" fmla="*/ 1 w 492"/>
                <a:gd name="T5" fmla="*/ 20 h 935"/>
                <a:gd name="T6" fmla="*/ 1 w 492"/>
                <a:gd name="T7" fmla="*/ 22 h 935"/>
                <a:gd name="T8" fmla="*/ 4 w 492"/>
                <a:gd name="T9" fmla="*/ 20 h 935"/>
                <a:gd name="T10" fmla="*/ 5 w 492"/>
                <a:gd name="T11" fmla="*/ 17 h 935"/>
                <a:gd name="T12" fmla="*/ 4 w 492"/>
                <a:gd name="T13" fmla="*/ 17 h 935"/>
                <a:gd name="T14" fmla="*/ 6 w 492"/>
                <a:gd name="T15" fmla="*/ 16 h 935"/>
                <a:gd name="T16" fmla="*/ 4 w 492"/>
                <a:gd name="T17" fmla="*/ 16 h 935"/>
                <a:gd name="T18" fmla="*/ 6 w 492"/>
                <a:gd name="T19" fmla="*/ 16 h 935"/>
                <a:gd name="T20" fmla="*/ 7 w 492"/>
                <a:gd name="T21" fmla="*/ 15 h 935"/>
                <a:gd name="T22" fmla="*/ 5 w 492"/>
                <a:gd name="T23" fmla="*/ 14 h 935"/>
                <a:gd name="T24" fmla="*/ 4 w 492"/>
                <a:gd name="T25" fmla="*/ 15 h 935"/>
                <a:gd name="T26" fmla="*/ 5 w 492"/>
                <a:gd name="T27" fmla="*/ 14 h 935"/>
                <a:gd name="T28" fmla="*/ 5 w 492"/>
                <a:gd name="T29" fmla="*/ 11 h 935"/>
                <a:gd name="T30" fmla="*/ 9 w 492"/>
                <a:gd name="T31" fmla="*/ 8 h 935"/>
                <a:gd name="T32" fmla="*/ 9 w 492"/>
                <a:gd name="T33" fmla="*/ 7 h 935"/>
                <a:gd name="T34" fmla="*/ 9 w 492"/>
                <a:gd name="T35" fmla="*/ 6 h 935"/>
                <a:gd name="T36" fmla="*/ 11 w 492"/>
                <a:gd name="T37" fmla="*/ 5 h 935"/>
                <a:gd name="T38" fmla="*/ 11 w 492"/>
                <a:gd name="T39" fmla="*/ 2 h 935"/>
                <a:gd name="T40" fmla="*/ 8 w 492"/>
                <a:gd name="T41" fmla="*/ 0 h 935"/>
                <a:gd name="T42" fmla="*/ 8 w 492"/>
                <a:gd name="T43" fmla="*/ 0 h 935"/>
                <a:gd name="T44" fmla="*/ 8 w 492"/>
                <a:gd name="T45" fmla="*/ 1 h 935"/>
                <a:gd name="T46" fmla="*/ 6 w 492"/>
                <a:gd name="T47" fmla="*/ 1 h 935"/>
                <a:gd name="T48" fmla="*/ 6 w 492"/>
                <a:gd name="T49" fmla="*/ 2 h 935"/>
                <a:gd name="T50" fmla="*/ 5 w 492"/>
                <a:gd name="T51" fmla="*/ 2 h 935"/>
                <a:gd name="T52" fmla="*/ 5 w 492"/>
                <a:gd name="T53" fmla="*/ 3 h 935"/>
                <a:gd name="T54" fmla="*/ 3 w 492"/>
                <a:gd name="T55" fmla="*/ 5 h 935"/>
                <a:gd name="T56" fmla="*/ 2 w 492"/>
                <a:gd name="T57" fmla="*/ 7 h 935"/>
                <a:gd name="T58" fmla="*/ 3 w 492"/>
                <a:gd name="T59" fmla="*/ 9 h 935"/>
                <a:gd name="T60" fmla="*/ 1 w 492"/>
                <a:gd name="T61" fmla="*/ 9 h 935"/>
                <a:gd name="T62" fmla="*/ 1 w 492"/>
                <a:gd name="T63" fmla="*/ 12 h 935"/>
                <a:gd name="T64" fmla="*/ 1 w 492"/>
                <a:gd name="T65" fmla="*/ 13 h 935"/>
                <a:gd name="T66" fmla="*/ 1 w 492"/>
                <a:gd name="T67" fmla="*/ 13 h 935"/>
                <a:gd name="T68" fmla="*/ 1 w 492"/>
                <a:gd name="T69" fmla="*/ 15 h 935"/>
                <a:gd name="T70" fmla="*/ 0 w 492"/>
                <a:gd name="T71" fmla="*/ 16 h 9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2"/>
                <a:gd name="T109" fmla="*/ 0 h 935"/>
                <a:gd name="T110" fmla="*/ 492 w 492"/>
                <a:gd name="T111" fmla="*/ 935 h 9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2" h="935">
                  <a:moveTo>
                    <a:pt x="0" y="704"/>
                  </a:moveTo>
                  <a:lnTo>
                    <a:pt x="19" y="810"/>
                  </a:lnTo>
                  <a:lnTo>
                    <a:pt x="63" y="862"/>
                  </a:lnTo>
                  <a:lnTo>
                    <a:pt x="59" y="935"/>
                  </a:lnTo>
                  <a:lnTo>
                    <a:pt x="179" y="885"/>
                  </a:lnTo>
                  <a:lnTo>
                    <a:pt x="209" y="739"/>
                  </a:lnTo>
                  <a:lnTo>
                    <a:pt x="187" y="732"/>
                  </a:lnTo>
                  <a:lnTo>
                    <a:pt x="275" y="686"/>
                  </a:lnTo>
                  <a:lnTo>
                    <a:pt x="191" y="675"/>
                  </a:lnTo>
                  <a:lnTo>
                    <a:pt x="253" y="686"/>
                  </a:lnTo>
                  <a:lnTo>
                    <a:pt x="290" y="648"/>
                  </a:lnTo>
                  <a:lnTo>
                    <a:pt x="237" y="599"/>
                  </a:lnTo>
                  <a:lnTo>
                    <a:pt x="189" y="633"/>
                  </a:lnTo>
                  <a:lnTo>
                    <a:pt x="227" y="604"/>
                  </a:lnTo>
                  <a:lnTo>
                    <a:pt x="228" y="470"/>
                  </a:lnTo>
                  <a:lnTo>
                    <a:pt x="395" y="341"/>
                  </a:lnTo>
                  <a:lnTo>
                    <a:pt x="383" y="314"/>
                  </a:lnTo>
                  <a:lnTo>
                    <a:pt x="410" y="249"/>
                  </a:lnTo>
                  <a:lnTo>
                    <a:pt x="492" y="230"/>
                  </a:lnTo>
                  <a:lnTo>
                    <a:pt x="470" y="79"/>
                  </a:lnTo>
                  <a:lnTo>
                    <a:pt x="358" y="0"/>
                  </a:lnTo>
                  <a:lnTo>
                    <a:pt x="339" y="0"/>
                  </a:lnTo>
                  <a:lnTo>
                    <a:pt x="338" y="48"/>
                  </a:lnTo>
                  <a:lnTo>
                    <a:pt x="270" y="39"/>
                  </a:lnTo>
                  <a:lnTo>
                    <a:pt x="253" y="79"/>
                  </a:lnTo>
                  <a:lnTo>
                    <a:pt x="208" y="90"/>
                  </a:lnTo>
                  <a:lnTo>
                    <a:pt x="196" y="150"/>
                  </a:lnTo>
                  <a:lnTo>
                    <a:pt x="129" y="222"/>
                  </a:lnTo>
                  <a:lnTo>
                    <a:pt x="97" y="324"/>
                  </a:lnTo>
                  <a:lnTo>
                    <a:pt x="109" y="364"/>
                  </a:lnTo>
                  <a:lnTo>
                    <a:pt x="42" y="394"/>
                  </a:lnTo>
                  <a:lnTo>
                    <a:pt x="35" y="526"/>
                  </a:lnTo>
                  <a:lnTo>
                    <a:pt x="57" y="553"/>
                  </a:lnTo>
                  <a:lnTo>
                    <a:pt x="35" y="578"/>
                  </a:lnTo>
                  <a:lnTo>
                    <a:pt x="46" y="636"/>
                  </a:lnTo>
                  <a:lnTo>
                    <a:pt x="0" y="70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8" name="Freeform 414">
              <a:extLst>
                <a:ext uri="{FF2B5EF4-FFF2-40B4-BE49-F238E27FC236}">
                  <a16:creationId xmlns:a16="http://schemas.microsoft.com/office/drawing/2014/main" id="{111CBE02-27A9-4271-B582-DB73AA5ACC60}"/>
                </a:ext>
              </a:extLst>
            </p:cNvPr>
            <p:cNvSpPr>
              <a:spLocks/>
            </p:cNvSpPr>
            <p:nvPr/>
          </p:nvSpPr>
          <p:spPr bwMode="auto">
            <a:xfrm>
              <a:off x="1371885" y="2933391"/>
              <a:ext cx="80867" cy="44553"/>
            </a:xfrm>
            <a:custGeom>
              <a:avLst/>
              <a:gdLst>
                <a:gd name="T0" fmla="*/ 0 w 169"/>
                <a:gd name="T1" fmla="*/ 1 h 98"/>
                <a:gd name="T2" fmla="*/ 1 w 169"/>
                <a:gd name="T3" fmla="*/ 2 h 98"/>
                <a:gd name="T4" fmla="*/ 2 w 169"/>
                <a:gd name="T5" fmla="*/ 2 h 98"/>
                <a:gd name="T6" fmla="*/ 3 w 169"/>
                <a:gd name="T7" fmla="*/ 2 h 98"/>
                <a:gd name="T8" fmla="*/ 4 w 169"/>
                <a:gd name="T9" fmla="*/ 1 h 98"/>
                <a:gd name="T10" fmla="*/ 3 w 169"/>
                <a:gd name="T11" fmla="*/ 1 h 98"/>
                <a:gd name="T12" fmla="*/ 3 w 169"/>
                <a:gd name="T13" fmla="*/ 0 h 98"/>
                <a:gd name="T14" fmla="*/ 3 w 169"/>
                <a:gd name="T15" fmla="*/ 0 h 98"/>
                <a:gd name="T16" fmla="*/ 1 w 169"/>
                <a:gd name="T17" fmla="*/ 0 h 98"/>
                <a:gd name="T18" fmla="*/ 0 w 169"/>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98"/>
                <a:gd name="T32" fmla="*/ 169 w 169"/>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98">
                  <a:moveTo>
                    <a:pt x="0" y="66"/>
                  </a:moveTo>
                  <a:lnTo>
                    <a:pt x="39" y="98"/>
                  </a:lnTo>
                  <a:lnTo>
                    <a:pt x="92" y="70"/>
                  </a:lnTo>
                  <a:lnTo>
                    <a:pt x="115" y="96"/>
                  </a:lnTo>
                  <a:lnTo>
                    <a:pt x="169" y="44"/>
                  </a:lnTo>
                  <a:lnTo>
                    <a:pt x="136" y="38"/>
                  </a:lnTo>
                  <a:lnTo>
                    <a:pt x="135" y="16"/>
                  </a:lnTo>
                  <a:lnTo>
                    <a:pt x="128" y="9"/>
                  </a:lnTo>
                  <a:lnTo>
                    <a:pt x="54" y="0"/>
                  </a:lnTo>
                  <a:lnTo>
                    <a:pt x="0" y="6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199" name="Freeform 415">
              <a:extLst>
                <a:ext uri="{FF2B5EF4-FFF2-40B4-BE49-F238E27FC236}">
                  <a16:creationId xmlns:a16="http://schemas.microsoft.com/office/drawing/2014/main" id="{B32D8D11-E981-42DD-95D1-8499E5FB4928}"/>
                </a:ext>
              </a:extLst>
            </p:cNvPr>
            <p:cNvSpPr>
              <a:spLocks/>
            </p:cNvSpPr>
            <p:nvPr/>
          </p:nvSpPr>
          <p:spPr bwMode="auto">
            <a:xfrm>
              <a:off x="1912681" y="3186389"/>
              <a:ext cx="131408" cy="109791"/>
            </a:xfrm>
            <a:custGeom>
              <a:avLst/>
              <a:gdLst>
                <a:gd name="T0" fmla="*/ 0 w 273"/>
                <a:gd name="T1" fmla="*/ 5 h 244"/>
                <a:gd name="T2" fmla="*/ 0 w 273"/>
                <a:gd name="T3" fmla="*/ 5 h 244"/>
                <a:gd name="T4" fmla="*/ 1 w 273"/>
                <a:gd name="T5" fmla="*/ 3 h 244"/>
                <a:gd name="T6" fmla="*/ 1 w 273"/>
                <a:gd name="T7" fmla="*/ 3 h 244"/>
                <a:gd name="T8" fmla="*/ 1 w 273"/>
                <a:gd name="T9" fmla="*/ 1 h 244"/>
                <a:gd name="T10" fmla="*/ 1 w 273"/>
                <a:gd name="T11" fmla="*/ 0 h 244"/>
                <a:gd name="T12" fmla="*/ 6 w 273"/>
                <a:gd name="T13" fmla="*/ 0 h 244"/>
                <a:gd name="T14" fmla="*/ 5 w 273"/>
                <a:gd name="T15" fmla="*/ 1 h 244"/>
                <a:gd name="T16" fmla="*/ 5 w 273"/>
                <a:gd name="T17" fmla="*/ 3 h 244"/>
                <a:gd name="T18" fmla="*/ 3 w 273"/>
                <a:gd name="T19" fmla="*/ 4 h 244"/>
                <a:gd name="T20" fmla="*/ 1 w 273"/>
                <a:gd name="T21" fmla="*/ 6 h 244"/>
                <a:gd name="T22" fmla="*/ 0 w 273"/>
                <a:gd name="T23" fmla="*/ 5 h 2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44"/>
                <a:gd name="T38" fmla="*/ 273 w 273"/>
                <a:gd name="T39" fmla="*/ 244 h 2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44">
                  <a:moveTo>
                    <a:pt x="0" y="225"/>
                  </a:moveTo>
                  <a:lnTo>
                    <a:pt x="5" y="199"/>
                  </a:lnTo>
                  <a:lnTo>
                    <a:pt x="43" y="147"/>
                  </a:lnTo>
                  <a:lnTo>
                    <a:pt x="22" y="126"/>
                  </a:lnTo>
                  <a:lnTo>
                    <a:pt x="21" y="64"/>
                  </a:lnTo>
                  <a:lnTo>
                    <a:pt x="43" y="12"/>
                  </a:lnTo>
                  <a:lnTo>
                    <a:pt x="273" y="0"/>
                  </a:lnTo>
                  <a:lnTo>
                    <a:pt x="231" y="37"/>
                  </a:lnTo>
                  <a:lnTo>
                    <a:pt x="215" y="135"/>
                  </a:lnTo>
                  <a:lnTo>
                    <a:pt x="122" y="191"/>
                  </a:lnTo>
                  <a:lnTo>
                    <a:pt x="38" y="244"/>
                  </a:lnTo>
                  <a:lnTo>
                    <a:pt x="0" y="22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0" name="Freeform 416">
              <a:extLst>
                <a:ext uri="{FF2B5EF4-FFF2-40B4-BE49-F238E27FC236}">
                  <a16:creationId xmlns:a16="http://schemas.microsoft.com/office/drawing/2014/main" id="{F20446DD-A70F-4339-A08C-A5C48893D2AF}"/>
                </a:ext>
              </a:extLst>
            </p:cNvPr>
            <p:cNvSpPr>
              <a:spLocks/>
            </p:cNvSpPr>
            <p:nvPr/>
          </p:nvSpPr>
          <p:spPr bwMode="auto">
            <a:xfrm>
              <a:off x="3049870" y="3544404"/>
              <a:ext cx="146571" cy="307097"/>
            </a:xfrm>
            <a:custGeom>
              <a:avLst/>
              <a:gdLst>
                <a:gd name="T0" fmla="*/ 0 w 303"/>
                <a:gd name="T1" fmla="*/ 3 h 678"/>
                <a:gd name="T2" fmla="*/ 1 w 303"/>
                <a:gd name="T3" fmla="*/ 1 h 678"/>
                <a:gd name="T4" fmla="*/ 3 w 303"/>
                <a:gd name="T5" fmla="*/ 0 h 678"/>
                <a:gd name="T6" fmla="*/ 3 w 303"/>
                <a:gd name="T7" fmla="*/ 1 h 678"/>
                <a:gd name="T8" fmla="*/ 3 w 303"/>
                <a:gd name="T9" fmla="*/ 3 h 678"/>
                <a:gd name="T10" fmla="*/ 5 w 303"/>
                <a:gd name="T11" fmla="*/ 3 h 678"/>
                <a:gd name="T12" fmla="*/ 6 w 303"/>
                <a:gd name="T13" fmla="*/ 3 h 678"/>
                <a:gd name="T14" fmla="*/ 7 w 303"/>
                <a:gd name="T15" fmla="*/ 5 h 678"/>
                <a:gd name="T16" fmla="*/ 7 w 303"/>
                <a:gd name="T17" fmla="*/ 7 h 678"/>
                <a:gd name="T18" fmla="*/ 5 w 303"/>
                <a:gd name="T19" fmla="*/ 7 h 678"/>
                <a:gd name="T20" fmla="*/ 5 w 303"/>
                <a:gd name="T21" fmla="*/ 7 h 678"/>
                <a:gd name="T22" fmla="*/ 5 w 303"/>
                <a:gd name="T23" fmla="*/ 9 h 678"/>
                <a:gd name="T24" fmla="*/ 3 w 303"/>
                <a:gd name="T25" fmla="*/ 7 h 678"/>
                <a:gd name="T26" fmla="*/ 1 w 303"/>
                <a:gd name="T27" fmla="*/ 11 h 678"/>
                <a:gd name="T28" fmla="*/ 3 w 303"/>
                <a:gd name="T29" fmla="*/ 14 h 678"/>
                <a:gd name="T30" fmla="*/ 4 w 303"/>
                <a:gd name="T31" fmla="*/ 15 h 678"/>
                <a:gd name="T32" fmla="*/ 3 w 303"/>
                <a:gd name="T33" fmla="*/ 16 h 678"/>
                <a:gd name="T34" fmla="*/ 3 w 303"/>
                <a:gd name="T35" fmla="*/ 15 h 678"/>
                <a:gd name="T36" fmla="*/ 3 w 303"/>
                <a:gd name="T37" fmla="*/ 15 h 678"/>
                <a:gd name="T38" fmla="*/ 1 w 303"/>
                <a:gd name="T39" fmla="*/ 13 h 678"/>
                <a:gd name="T40" fmla="*/ 1 w 303"/>
                <a:gd name="T41" fmla="*/ 11 h 678"/>
                <a:gd name="T42" fmla="*/ 2 w 303"/>
                <a:gd name="T43" fmla="*/ 9 h 678"/>
                <a:gd name="T44" fmla="*/ 1 w 303"/>
                <a:gd name="T45" fmla="*/ 6 h 678"/>
                <a:gd name="T46" fmla="*/ 1 w 303"/>
                <a:gd name="T47" fmla="*/ 5 h 678"/>
                <a:gd name="T48" fmla="*/ 0 w 303"/>
                <a:gd name="T49" fmla="*/ 3 h 6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3"/>
                <a:gd name="T76" fmla="*/ 0 h 678"/>
                <a:gd name="T77" fmla="*/ 303 w 303"/>
                <a:gd name="T78" fmla="*/ 678 h 6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3" h="678">
                  <a:moveTo>
                    <a:pt x="0" y="109"/>
                  </a:moveTo>
                  <a:lnTo>
                    <a:pt x="22" y="56"/>
                  </a:lnTo>
                  <a:lnTo>
                    <a:pt x="105" y="0"/>
                  </a:lnTo>
                  <a:lnTo>
                    <a:pt x="141" y="53"/>
                  </a:lnTo>
                  <a:lnTo>
                    <a:pt x="130" y="144"/>
                  </a:lnTo>
                  <a:lnTo>
                    <a:pt x="228" y="105"/>
                  </a:lnTo>
                  <a:lnTo>
                    <a:pt x="265" y="144"/>
                  </a:lnTo>
                  <a:lnTo>
                    <a:pt x="303" y="234"/>
                  </a:lnTo>
                  <a:lnTo>
                    <a:pt x="293" y="290"/>
                  </a:lnTo>
                  <a:lnTo>
                    <a:pt x="217" y="287"/>
                  </a:lnTo>
                  <a:lnTo>
                    <a:pt x="192" y="311"/>
                  </a:lnTo>
                  <a:lnTo>
                    <a:pt x="204" y="406"/>
                  </a:lnTo>
                  <a:lnTo>
                    <a:pt x="106" y="324"/>
                  </a:lnTo>
                  <a:lnTo>
                    <a:pt x="66" y="472"/>
                  </a:lnTo>
                  <a:lnTo>
                    <a:pt x="113" y="605"/>
                  </a:lnTo>
                  <a:lnTo>
                    <a:pt x="179" y="652"/>
                  </a:lnTo>
                  <a:lnTo>
                    <a:pt x="144" y="678"/>
                  </a:lnTo>
                  <a:lnTo>
                    <a:pt x="135" y="637"/>
                  </a:lnTo>
                  <a:lnTo>
                    <a:pt x="106" y="637"/>
                  </a:lnTo>
                  <a:lnTo>
                    <a:pt x="31" y="562"/>
                  </a:lnTo>
                  <a:lnTo>
                    <a:pt x="43" y="477"/>
                  </a:lnTo>
                  <a:lnTo>
                    <a:pt x="83" y="397"/>
                  </a:lnTo>
                  <a:lnTo>
                    <a:pt x="29" y="267"/>
                  </a:lnTo>
                  <a:lnTo>
                    <a:pt x="45" y="207"/>
                  </a:lnTo>
                  <a:lnTo>
                    <a:pt x="0" y="10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1" name="Freeform 417">
              <a:extLst>
                <a:ext uri="{FF2B5EF4-FFF2-40B4-BE49-F238E27FC236}">
                  <a16:creationId xmlns:a16="http://schemas.microsoft.com/office/drawing/2014/main" id="{3BB713EB-634B-48FB-A635-BC450FC547D1}"/>
                </a:ext>
              </a:extLst>
            </p:cNvPr>
            <p:cNvSpPr>
              <a:spLocks/>
            </p:cNvSpPr>
            <p:nvPr/>
          </p:nvSpPr>
          <p:spPr bwMode="auto">
            <a:xfrm>
              <a:off x="2197400" y="3429839"/>
              <a:ext cx="96029" cy="73194"/>
            </a:xfrm>
            <a:custGeom>
              <a:avLst/>
              <a:gdLst>
                <a:gd name="T0" fmla="*/ 0 w 201"/>
                <a:gd name="T1" fmla="*/ 2 h 159"/>
                <a:gd name="T2" fmla="*/ 0 w 201"/>
                <a:gd name="T3" fmla="*/ 2 h 159"/>
                <a:gd name="T4" fmla="*/ 1 w 201"/>
                <a:gd name="T5" fmla="*/ 2 h 159"/>
                <a:gd name="T6" fmla="*/ 3 w 201"/>
                <a:gd name="T7" fmla="*/ 2 h 159"/>
                <a:gd name="T8" fmla="*/ 4 w 201"/>
                <a:gd name="T9" fmla="*/ 0 h 159"/>
                <a:gd name="T10" fmla="*/ 5 w 201"/>
                <a:gd name="T11" fmla="*/ 1 h 159"/>
                <a:gd name="T12" fmla="*/ 4 w 201"/>
                <a:gd name="T13" fmla="*/ 1 h 159"/>
                <a:gd name="T14" fmla="*/ 4 w 201"/>
                <a:gd name="T15" fmla="*/ 2 h 159"/>
                <a:gd name="T16" fmla="*/ 4 w 201"/>
                <a:gd name="T17" fmla="*/ 4 h 159"/>
                <a:gd name="T18" fmla="*/ 1 w 201"/>
                <a:gd name="T19" fmla="*/ 3 h 159"/>
                <a:gd name="T20" fmla="*/ 0 w 201"/>
                <a:gd name="T21" fmla="*/ 2 h 1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59"/>
                <a:gd name="T35" fmla="*/ 201 w 201"/>
                <a:gd name="T36" fmla="*/ 159 h 1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59">
                  <a:moveTo>
                    <a:pt x="0" y="74"/>
                  </a:moveTo>
                  <a:lnTo>
                    <a:pt x="12" y="70"/>
                  </a:lnTo>
                  <a:lnTo>
                    <a:pt x="27" y="96"/>
                  </a:lnTo>
                  <a:lnTo>
                    <a:pt x="112" y="94"/>
                  </a:lnTo>
                  <a:lnTo>
                    <a:pt x="190" y="0"/>
                  </a:lnTo>
                  <a:lnTo>
                    <a:pt x="201" y="58"/>
                  </a:lnTo>
                  <a:lnTo>
                    <a:pt x="178" y="59"/>
                  </a:lnTo>
                  <a:lnTo>
                    <a:pt x="190" y="94"/>
                  </a:lnTo>
                  <a:lnTo>
                    <a:pt x="159" y="159"/>
                  </a:lnTo>
                  <a:lnTo>
                    <a:pt x="37" y="145"/>
                  </a:lnTo>
                  <a:lnTo>
                    <a:pt x="0" y="7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2" name="Freeform 418">
              <a:extLst>
                <a:ext uri="{FF2B5EF4-FFF2-40B4-BE49-F238E27FC236}">
                  <a16:creationId xmlns:a16="http://schemas.microsoft.com/office/drawing/2014/main" id="{DDD506B8-F525-432C-82D4-C81EB243F9B2}"/>
                </a:ext>
              </a:extLst>
            </p:cNvPr>
            <p:cNvSpPr>
              <a:spLocks/>
            </p:cNvSpPr>
            <p:nvPr/>
          </p:nvSpPr>
          <p:spPr bwMode="auto">
            <a:xfrm>
              <a:off x="1397156" y="3187980"/>
              <a:ext cx="70758" cy="152753"/>
            </a:xfrm>
            <a:custGeom>
              <a:avLst/>
              <a:gdLst>
                <a:gd name="T0" fmla="*/ 0 w 149"/>
                <a:gd name="T1" fmla="*/ 4 h 334"/>
                <a:gd name="T2" fmla="*/ 1 w 149"/>
                <a:gd name="T3" fmla="*/ 3 h 334"/>
                <a:gd name="T4" fmla="*/ 1 w 149"/>
                <a:gd name="T5" fmla="*/ 0 h 334"/>
                <a:gd name="T6" fmla="*/ 3 w 149"/>
                <a:gd name="T7" fmla="*/ 0 h 334"/>
                <a:gd name="T8" fmla="*/ 3 w 149"/>
                <a:gd name="T9" fmla="*/ 1 h 334"/>
                <a:gd name="T10" fmla="*/ 3 w 149"/>
                <a:gd name="T11" fmla="*/ 2 h 334"/>
                <a:gd name="T12" fmla="*/ 2 w 149"/>
                <a:gd name="T13" fmla="*/ 4 h 334"/>
                <a:gd name="T14" fmla="*/ 3 w 149"/>
                <a:gd name="T15" fmla="*/ 5 h 334"/>
                <a:gd name="T16" fmla="*/ 2 w 149"/>
                <a:gd name="T17" fmla="*/ 8 h 334"/>
                <a:gd name="T18" fmla="*/ 1 w 149"/>
                <a:gd name="T19" fmla="*/ 6 h 334"/>
                <a:gd name="T20" fmla="*/ 0 w 149"/>
                <a:gd name="T21" fmla="*/ 4 h 3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334"/>
                <a:gd name="T35" fmla="*/ 149 w 149"/>
                <a:gd name="T36" fmla="*/ 334 h 3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334">
                  <a:moveTo>
                    <a:pt x="0" y="155"/>
                  </a:moveTo>
                  <a:lnTo>
                    <a:pt x="35" y="124"/>
                  </a:lnTo>
                  <a:lnTo>
                    <a:pt x="47" y="4"/>
                  </a:lnTo>
                  <a:lnTo>
                    <a:pt x="142" y="0"/>
                  </a:lnTo>
                  <a:lnTo>
                    <a:pt x="119" y="40"/>
                  </a:lnTo>
                  <a:lnTo>
                    <a:pt x="146" y="93"/>
                  </a:lnTo>
                  <a:lnTo>
                    <a:pt x="91" y="155"/>
                  </a:lnTo>
                  <a:lnTo>
                    <a:pt x="149" y="195"/>
                  </a:lnTo>
                  <a:lnTo>
                    <a:pt x="76" y="334"/>
                  </a:lnTo>
                  <a:lnTo>
                    <a:pt x="67" y="245"/>
                  </a:lnTo>
                  <a:lnTo>
                    <a:pt x="0" y="15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3" name="Freeform 419">
              <a:extLst>
                <a:ext uri="{FF2B5EF4-FFF2-40B4-BE49-F238E27FC236}">
                  <a16:creationId xmlns:a16="http://schemas.microsoft.com/office/drawing/2014/main" id="{F27B8BB2-F5DA-4A1C-968B-E999BA570151}"/>
                </a:ext>
              </a:extLst>
            </p:cNvPr>
            <p:cNvSpPr>
              <a:spLocks/>
            </p:cNvSpPr>
            <p:nvPr/>
          </p:nvSpPr>
          <p:spPr bwMode="auto">
            <a:xfrm>
              <a:off x="1739155" y="3075006"/>
              <a:ext cx="52226" cy="42962"/>
            </a:xfrm>
            <a:custGeom>
              <a:avLst/>
              <a:gdLst>
                <a:gd name="T0" fmla="*/ 0 w 107"/>
                <a:gd name="T1" fmla="*/ 1 h 93"/>
                <a:gd name="T2" fmla="*/ 0 w 107"/>
                <a:gd name="T3" fmla="*/ 0 h 93"/>
                <a:gd name="T4" fmla="*/ 2 w 107"/>
                <a:gd name="T5" fmla="*/ 0 h 93"/>
                <a:gd name="T6" fmla="*/ 3 w 107"/>
                <a:gd name="T7" fmla="*/ 1 h 93"/>
                <a:gd name="T8" fmla="*/ 1 w 107"/>
                <a:gd name="T9" fmla="*/ 1 h 93"/>
                <a:gd name="T10" fmla="*/ 0 w 107"/>
                <a:gd name="T11" fmla="*/ 2 h 93"/>
                <a:gd name="T12" fmla="*/ 1 w 107"/>
                <a:gd name="T13" fmla="*/ 2 h 93"/>
                <a:gd name="T14" fmla="*/ 0 w 107"/>
                <a:gd name="T15" fmla="*/ 1 h 93"/>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93"/>
                <a:gd name="T26" fmla="*/ 107 w 107"/>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93">
                  <a:moveTo>
                    <a:pt x="0" y="61"/>
                  </a:moveTo>
                  <a:lnTo>
                    <a:pt x="14" y="4"/>
                  </a:lnTo>
                  <a:lnTo>
                    <a:pt x="73" y="0"/>
                  </a:lnTo>
                  <a:lnTo>
                    <a:pt x="107" y="45"/>
                  </a:lnTo>
                  <a:lnTo>
                    <a:pt x="59" y="47"/>
                  </a:lnTo>
                  <a:lnTo>
                    <a:pt x="6" y="93"/>
                  </a:lnTo>
                  <a:lnTo>
                    <a:pt x="29" y="65"/>
                  </a:lnTo>
                  <a:lnTo>
                    <a:pt x="0" y="6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4" name="Freeform 420">
              <a:extLst>
                <a:ext uri="{FF2B5EF4-FFF2-40B4-BE49-F238E27FC236}">
                  <a16:creationId xmlns:a16="http://schemas.microsoft.com/office/drawing/2014/main" id="{A8411B5C-28C9-4D0B-B7B8-91270530D55A}"/>
                </a:ext>
              </a:extLst>
            </p:cNvPr>
            <p:cNvSpPr>
              <a:spLocks/>
            </p:cNvSpPr>
            <p:nvPr/>
          </p:nvSpPr>
          <p:spPr bwMode="auto">
            <a:xfrm>
              <a:off x="1745894" y="3071824"/>
              <a:ext cx="338629" cy="143206"/>
            </a:xfrm>
            <a:custGeom>
              <a:avLst/>
              <a:gdLst>
                <a:gd name="T0" fmla="*/ 0 w 703"/>
                <a:gd name="T1" fmla="*/ 3 h 317"/>
                <a:gd name="T2" fmla="*/ 1 w 703"/>
                <a:gd name="T3" fmla="*/ 4 h 317"/>
                <a:gd name="T4" fmla="*/ 0 w 703"/>
                <a:gd name="T5" fmla="*/ 5 h 317"/>
                <a:gd name="T6" fmla="*/ 1 w 703"/>
                <a:gd name="T7" fmla="*/ 5 h 317"/>
                <a:gd name="T8" fmla="*/ 1 w 703"/>
                <a:gd name="T9" fmla="*/ 6 h 317"/>
                <a:gd name="T10" fmla="*/ 2 w 703"/>
                <a:gd name="T11" fmla="*/ 6 h 317"/>
                <a:gd name="T12" fmla="*/ 1 w 703"/>
                <a:gd name="T13" fmla="*/ 6 h 317"/>
                <a:gd name="T14" fmla="*/ 2 w 703"/>
                <a:gd name="T15" fmla="*/ 6 h 317"/>
                <a:gd name="T16" fmla="*/ 3 w 703"/>
                <a:gd name="T17" fmla="*/ 7 h 317"/>
                <a:gd name="T18" fmla="*/ 4 w 703"/>
                <a:gd name="T19" fmla="*/ 6 h 317"/>
                <a:gd name="T20" fmla="*/ 6 w 703"/>
                <a:gd name="T21" fmla="*/ 7 h 317"/>
                <a:gd name="T22" fmla="*/ 9 w 703"/>
                <a:gd name="T23" fmla="*/ 6 h 317"/>
                <a:gd name="T24" fmla="*/ 9 w 703"/>
                <a:gd name="T25" fmla="*/ 7 h 317"/>
                <a:gd name="T26" fmla="*/ 9 w 703"/>
                <a:gd name="T27" fmla="*/ 6 h 317"/>
                <a:gd name="T28" fmla="*/ 15 w 703"/>
                <a:gd name="T29" fmla="*/ 6 h 317"/>
                <a:gd name="T30" fmla="*/ 16 w 703"/>
                <a:gd name="T31" fmla="*/ 6 h 317"/>
                <a:gd name="T32" fmla="*/ 16 w 703"/>
                <a:gd name="T33" fmla="*/ 3 h 317"/>
                <a:gd name="T34" fmla="*/ 16 w 703"/>
                <a:gd name="T35" fmla="*/ 3 h 317"/>
                <a:gd name="T36" fmla="*/ 15 w 703"/>
                <a:gd name="T37" fmla="*/ 1 h 317"/>
                <a:gd name="T38" fmla="*/ 13 w 703"/>
                <a:gd name="T39" fmla="*/ 1 h 317"/>
                <a:gd name="T40" fmla="*/ 11 w 703"/>
                <a:gd name="T41" fmla="*/ 1 h 317"/>
                <a:gd name="T42" fmla="*/ 8 w 703"/>
                <a:gd name="T43" fmla="*/ 0 h 317"/>
                <a:gd name="T44" fmla="*/ 6 w 703"/>
                <a:gd name="T45" fmla="*/ 0 h 317"/>
                <a:gd name="T46" fmla="*/ 4 w 703"/>
                <a:gd name="T47" fmla="*/ 1 h 317"/>
                <a:gd name="T48" fmla="*/ 3 w 703"/>
                <a:gd name="T49" fmla="*/ 1 h 317"/>
                <a:gd name="T50" fmla="*/ 3 w 703"/>
                <a:gd name="T51" fmla="*/ 2 h 317"/>
                <a:gd name="T52" fmla="*/ 0 w 703"/>
                <a:gd name="T53" fmla="*/ 3 h 3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3"/>
                <a:gd name="T82" fmla="*/ 0 h 317"/>
                <a:gd name="T83" fmla="*/ 703 w 703"/>
                <a:gd name="T84" fmla="*/ 317 h 3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3" h="317">
                  <a:moveTo>
                    <a:pt x="0" y="106"/>
                  </a:moveTo>
                  <a:lnTo>
                    <a:pt x="27" y="188"/>
                  </a:lnTo>
                  <a:lnTo>
                    <a:pt x="1" y="196"/>
                  </a:lnTo>
                  <a:lnTo>
                    <a:pt x="27" y="210"/>
                  </a:lnTo>
                  <a:lnTo>
                    <a:pt x="39" y="260"/>
                  </a:lnTo>
                  <a:lnTo>
                    <a:pt x="79" y="254"/>
                  </a:lnTo>
                  <a:lnTo>
                    <a:pt x="39" y="276"/>
                  </a:lnTo>
                  <a:lnTo>
                    <a:pt x="84" y="267"/>
                  </a:lnTo>
                  <a:lnTo>
                    <a:pt x="136" y="300"/>
                  </a:lnTo>
                  <a:lnTo>
                    <a:pt x="179" y="265"/>
                  </a:lnTo>
                  <a:lnTo>
                    <a:pt x="246" y="311"/>
                  </a:lnTo>
                  <a:lnTo>
                    <a:pt x="368" y="265"/>
                  </a:lnTo>
                  <a:lnTo>
                    <a:pt x="366" y="317"/>
                  </a:lnTo>
                  <a:lnTo>
                    <a:pt x="388" y="265"/>
                  </a:lnTo>
                  <a:lnTo>
                    <a:pt x="618" y="253"/>
                  </a:lnTo>
                  <a:lnTo>
                    <a:pt x="703" y="249"/>
                  </a:lnTo>
                  <a:lnTo>
                    <a:pt x="675" y="139"/>
                  </a:lnTo>
                  <a:lnTo>
                    <a:pt x="695" y="115"/>
                  </a:lnTo>
                  <a:lnTo>
                    <a:pt x="624" y="20"/>
                  </a:lnTo>
                  <a:lnTo>
                    <a:pt x="577" y="20"/>
                  </a:lnTo>
                  <a:lnTo>
                    <a:pt x="449" y="60"/>
                  </a:lnTo>
                  <a:lnTo>
                    <a:pt x="336" y="0"/>
                  </a:lnTo>
                  <a:lnTo>
                    <a:pt x="267" y="1"/>
                  </a:lnTo>
                  <a:lnTo>
                    <a:pt x="180" y="56"/>
                  </a:lnTo>
                  <a:lnTo>
                    <a:pt x="108" y="41"/>
                  </a:lnTo>
                  <a:lnTo>
                    <a:pt x="132" y="70"/>
                  </a:lnTo>
                  <a:lnTo>
                    <a:pt x="0" y="10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5" name="Freeform 421">
              <a:extLst>
                <a:ext uri="{FF2B5EF4-FFF2-40B4-BE49-F238E27FC236}">
                  <a16:creationId xmlns:a16="http://schemas.microsoft.com/office/drawing/2014/main" id="{355DCF65-884B-4553-AF40-1623B40A143A}"/>
                </a:ext>
              </a:extLst>
            </p:cNvPr>
            <p:cNvSpPr>
              <a:spLocks/>
            </p:cNvSpPr>
            <p:nvPr/>
          </p:nvSpPr>
          <p:spPr bwMode="auto">
            <a:xfrm>
              <a:off x="1077059" y="2736085"/>
              <a:ext cx="72443" cy="93880"/>
            </a:xfrm>
            <a:custGeom>
              <a:avLst/>
              <a:gdLst>
                <a:gd name="T0" fmla="*/ 0 w 152"/>
                <a:gd name="T1" fmla="*/ 4 h 209"/>
                <a:gd name="T2" fmla="*/ 0 w 152"/>
                <a:gd name="T3" fmla="*/ 4 h 209"/>
                <a:gd name="T4" fmla="*/ 0 w 152"/>
                <a:gd name="T5" fmla="*/ 5 h 209"/>
                <a:gd name="T6" fmla="*/ 3 w 152"/>
                <a:gd name="T7" fmla="*/ 4 h 209"/>
                <a:gd name="T8" fmla="*/ 3 w 152"/>
                <a:gd name="T9" fmla="*/ 1 h 209"/>
                <a:gd name="T10" fmla="*/ 3 w 152"/>
                <a:gd name="T11" fmla="*/ 1 h 209"/>
                <a:gd name="T12" fmla="*/ 2 w 152"/>
                <a:gd name="T13" fmla="*/ 1 h 209"/>
                <a:gd name="T14" fmla="*/ 2 w 152"/>
                <a:gd name="T15" fmla="*/ 1 h 209"/>
                <a:gd name="T16" fmla="*/ 2 w 152"/>
                <a:gd name="T17" fmla="*/ 0 h 209"/>
                <a:gd name="T18" fmla="*/ 2 w 152"/>
                <a:gd name="T19" fmla="*/ 0 h 209"/>
                <a:gd name="T20" fmla="*/ 1 w 152"/>
                <a:gd name="T21" fmla="*/ 1 h 209"/>
                <a:gd name="T22" fmla="*/ 0 w 152"/>
                <a:gd name="T23" fmla="*/ 1 h 209"/>
                <a:gd name="T24" fmla="*/ 1 w 152"/>
                <a:gd name="T25" fmla="*/ 2 h 209"/>
                <a:gd name="T26" fmla="*/ 0 w 152"/>
                <a:gd name="T27" fmla="*/ 3 h 209"/>
                <a:gd name="T28" fmla="*/ 1 w 152"/>
                <a:gd name="T29" fmla="*/ 3 h 209"/>
                <a:gd name="T30" fmla="*/ 0 w 152"/>
                <a:gd name="T31" fmla="*/ 4 h 209"/>
                <a:gd name="T32" fmla="*/ 1 w 152"/>
                <a:gd name="T33" fmla="*/ 3 h 209"/>
                <a:gd name="T34" fmla="*/ 0 w 152"/>
                <a:gd name="T35" fmla="*/ 4 h 2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2"/>
                <a:gd name="T55" fmla="*/ 0 h 209"/>
                <a:gd name="T56" fmla="*/ 152 w 152"/>
                <a:gd name="T57" fmla="*/ 209 h 2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2" h="209">
                  <a:moveTo>
                    <a:pt x="0" y="177"/>
                  </a:moveTo>
                  <a:lnTo>
                    <a:pt x="18" y="193"/>
                  </a:lnTo>
                  <a:lnTo>
                    <a:pt x="2" y="209"/>
                  </a:lnTo>
                  <a:lnTo>
                    <a:pt x="142" y="178"/>
                  </a:lnTo>
                  <a:lnTo>
                    <a:pt x="152" y="67"/>
                  </a:lnTo>
                  <a:lnTo>
                    <a:pt x="133" y="41"/>
                  </a:lnTo>
                  <a:lnTo>
                    <a:pt x="93" y="54"/>
                  </a:lnTo>
                  <a:lnTo>
                    <a:pt x="79" y="37"/>
                  </a:lnTo>
                  <a:lnTo>
                    <a:pt x="96" y="12"/>
                  </a:lnTo>
                  <a:lnTo>
                    <a:pt x="79" y="0"/>
                  </a:lnTo>
                  <a:lnTo>
                    <a:pt x="63" y="52"/>
                  </a:lnTo>
                  <a:lnTo>
                    <a:pt x="2" y="67"/>
                  </a:lnTo>
                  <a:lnTo>
                    <a:pt x="22" y="79"/>
                  </a:lnTo>
                  <a:lnTo>
                    <a:pt x="8" y="109"/>
                  </a:lnTo>
                  <a:lnTo>
                    <a:pt x="49" y="117"/>
                  </a:lnTo>
                  <a:lnTo>
                    <a:pt x="13" y="158"/>
                  </a:lnTo>
                  <a:lnTo>
                    <a:pt x="53" y="148"/>
                  </a:lnTo>
                  <a:lnTo>
                    <a:pt x="0" y="17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6" name="Freeform 422">
              <a:extLst>
                <a:ext uri="{FF2B5EF4-FFF2-40B4-BE49-F238E27FC236}">
                  <a16:creationId xmlns:a16="http://schemas.microsoft.com/office/drawing/2014/main" id="{182973D9-501E-4541-8F57-D95C3610BFD3}"/>
                </a:ext>
              </a:extLst>
            </p:cNvPr>
            <p:cNvSpPr>
              <a:spLocks/>
            </p:cNvSpPr>
            <p:nvPr/>
          </p:nvSpPr>
          <p:spPr bwMode="auto">
            <a:xfrm>
              <a:off x="1115807" y="2729720"/>
              <a:ext cx="45488" cy="36597"/>
            </a:xfrm>
            <a:custGeom>
              <a:avLst/>
              <a:gdLst>
                <a:gd name="T0" fmla="*/ 0 w 97"/>
                <a:gd name="T1" fmla="*/ 1 h 82"/>
                <a:gd name="T2" fmla="*/ 0 w 97"/>
                <a:gd name="T3" fmla="*/ 1 h 82"/>
                <a:gd name="T4" fmla="*/ 1 w 97"/>
                <a:gd name="T5" fmla="*/ 1 h 82"/>
                <a:gd name="T6" fmla="*/ 2 w 97"/>
                <a:gd name="T7" fmla="*/ 2 h 82"/>
                <a:gd name="T8" fmla="*/ 2 w 97"/>
                <a:gd name="T9" fmla="*/ 1 h 82"/>
                <a:gd name="T10" fmla="*/ 2 w 97"/>
                <a:gd name="T11" fmla="*/ 0 h 82"/>
                <a:gd name="T12" fmla="*/ 1 w 97"/>
                <a:gd name="T13" fmla="*/ 0 h 82"/>
                <a:gd name="T14" fmla="*/ 0 w 97"/>
                <a:gd name="T15" fmla="*/ 1 h 82"/>
                <a:gd name="T16" fmla="*/ 0 w 97"/>
                <a:gd name="T17" fmla="*/ 1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82"/>
                <a:gd name="T29" fmla="*/ 97 w 97"/>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82">
                  <a:moveTo>
                    <a:pt x="0" y="52"/>
                  </a:moveTo>
                  <a:lnTo>
                    <a:pt x="14" y="69"/>
                  </a:lnTo>
                  <a:lnTo>
                    <a:pt x="54" y="56"/>
                  </a:lnTo>
                  <a:lnTo>
                    <a:pt x="73" y="82"/>
                  </a:lnTo>
                  <a:lnTo>
                    <a:pt x="97" y="52"/>
                  </a:lnTo>
                  <a:lnTo>
                    <a:pt x="74" y="15"/>
                  </a:lnTo>
                  <a:lnTo>
                    <a:pt x="29" y="0"/>
                  </a:lnTo>
                  <a:lnTo>
                    <a:pt x="17" y="27"/>
                  </a:lnTo>
                  <a:lnTo>
                    <a:pt x="0" y="5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7" name="Freeform 423">
              <a:extLst>
                <a:ext uri="{FF2B5EF4-FFF2-40B4-BE49-F238E27FC236}">
                  <a16:creationId xmlns:a16="http://schemas.microsoft.com/office/drawing/2014/main" id="{FEFB5056-C5F0-4C22-8847-D872622C16B9}"/>
                </a:ext>
              </a:extLst>
            </p:cNvPr>
            <p:cNvSpPr>
              <a:spLocks/>
            </p:cNvSpPr>
            <p:nvPr/>
          </p:nvSpPr>
          <p:spPr bwMode="auto">
            <a:xfrm>
              <a:off x="1136024" y="2646979"/>
              <a:ext cx="13478" cy="14321"/>
            </a:xfrm>
            <a:custGeom>
              <a:avLst/>
              <a:gdLst>
                <a:gd name="T0" fmla="*/ 0 w 26"/>
                <a:gd name="T1" fmla="*/ 1 h 35"/>
                <a:gd name="T2" fmla="*/ 0 w 26"/>
                <a:gd name="T3" fmla="*/ 0 h 35"/>
                <a:gd name="T4" fmla="*/ 1 w 26"/>
                <a:gd name="T5" fmla="*/ 0 h 35"/>
                <a:gd name="T6" fmla="*/ 0 w 26"/>
                <a:gd name="T7" fmla="*/ 1 h 35"/>
                <a:gd name="T8" fmla="*/ 0 60000 65536"/>
                <a:gd name="T9" fmla="*/ 0 60000 65536"/>
                <a:gd name="T10" fmla="*/ 0 60000 65536"/>
                <a:gd name="T11" fmla="*/ 0 60000 65536"/>
                <a:gd name="T12" fmla="*/ 0 w 26"/>
                <a:gd name="T13" fmla="*/ 0 h 35"/>
                <a:gd name="T14" fmla="*/ 26 w 26"/>
                <a:gd name="T15" fmla="*/ 35 h 35"/>
              </a:gdLst>
              <a:ahLst/>
              <a:cxnLst>
                <a:cxn ang="T8">
                  <a:pos x="T0" y="T1"/>
                </a:cxn>
                <a:cxn ang="T9">
                  <a:pos x="T2" y="T3"/>
                </a:cxn>
                <a:cxn ang="T10">
                  <a:pos x="T4" y="T5"/>
                </a:cxn>
                <a:cxn ang="T11">
                  <a:pos x="T6" y="T7"/>
                </a:cxn>
              </a:cxnLst>
              <a:rect l="T12" t="T13" r="T14" b="T15"/>
              <a:pathLst>
                <a:path w="26" h="35">
                  <a:moveTo>
                    <a:pt x="0" y="35"/>
                  </a:moveTo>
                  <a:lnTo>
                    <a:pt x="0" y="8"/>
                  </a:lnTo>
                  <a:lnTo>
                    <a:pt x="26" y="0"/>
                  </a:lnTo>
                  <a:lnTo>
                    <a:pt x="0" y="3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8" name="Freeform 424">
              <a:extLst>
                <a:ext uri="{FF2B5EF4-FFF2-40B4-BE49-F238E27FC236}">
                  <a16:creationId xmlns:a16="http://schemas.microsoft.com/office/drawing/2014/main" id="{889D44F8-60E0-457E-A5F0-CD7F587198AC}"/>
                </a:ext>
              </a:extLst>
            </p:cNvPr>
            <p:cNvSpPr>
              <a:spLocks/>
            </p:cNvSpPr>
            <p:nvPr/>
          </p:nvSpPr>
          <p:spPr bwMode="auto">
            <a:xfrm>
              <a:off x="1141078" y="2662891"/>
              <a:ext cx="10108" cy="11138"/>
            </a:xfrm>
            <a:custGeom>
              <a:avLst/>
              <a:gdLst>
                <a:gd name="T0" fmla="*/ 0 w 22"/>
                <a:gd name="T1" fmla="*/ 0 h 24"/>
                <a:gd name="T2" fmla="*/ 0 w 22"/>
                <a:gd name="T3" fmla="*/ 0 h 24"/>
                <a:gd name="T4" fmla="*/ 1 w 22"/>
                <a:gd name="T5" fmla="*/ 1 h 24"/>
                <a:gd name="T6" fmla="*/ 0 w 22"/>
                <a:gd name="T7" fmla="*/ 0 h 24"/>
                <a:gd name="T8" fmla="*/ 0 60000 65536"/>
                <a:gd name="T9" fmla="*/ 0 60000 65536"/>
                <a:gd name="T10" fmla="*/ 0 60000 65536"/>
                <a:gd name="T11" fmla="*/ 0 60000 65536"/>
                <a:gd name="T12" fmla="*/ 0 w 22"/>
                <a:gd name="T13" fmla="*/ 0 h 24"/>
                <a:gd name="T14" fmla="*/ 22 w 22"/>
                <a:gd name="T15" fmla="*/ 24 h 24"/>
              </a:gdLst>
              <a:ahLst/>
              <a:cxnLst>
                <a:cxn ang="T8">
                  <a:pos x="T0" y="T1"/>
                </a:cxn>
                <a:cxn ang="T9">
                  <a:pos x="T2" y="T3"/>
                </a:cxn>
                <a:cxn ang="T10">
                  <a:pos x="T4" y="T5"/>
                </a:cxn>
                <a:cxn ang="T11">
                  <a:pos x="T6" y="T7"/>
                </a:cxn>
              </a:cxnLst>
              <a:rect l="T12" t="T13" r="T14" b="T15"/>
              <a:pathLst>
                <a:path w="22" h="24">
                  <a:moveTo>
                    <a:pt x="0" y="18"/>
                  </a:moveTo>
                  <a:lnTo>
                    <a:pt x="14" y="0"/>
                  </a:lnTo>
                  <a:lnTo>
                    <a:pt x="22" y="24"/>
                  </a:lnTo>
                  <a:lnTo>
                    <a:pt x="0" y="1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09" name="Freeform 425">
              <a:extLst>
                <a:ext uri="{FF2B5EF4-FFF2-40B4-BE49-F238E27FC236}">
                  <a16:creationId xmlns:a16="http://schemas.microsoft.com/office/drawing/2014/main" id="{5933D794-1285-49C8-B9F1-BD84FF0D840F}"/>
                </a:ext>
              </a:extLst>
            </p:cNvPr>
            <p:cNvSpPr>
              <a:spLocks/>
            </p:cNvSpPr>
            <p:nvPr/>
          </p:nvSpPr>
          <p:spPr bwMode="auto">
            <a:xfrm>
              <a:off x="1151186" y="2637432"/>
              <a:ext cx="143201" cy="237086"/>
            </a:xfrm>
            <a:custGeom>
              <a:avLst/>
              <a:gdLst>
                <a:gd name="T0" fmla="*/ 0 w 297"/>
                <a:gd name="T1" fmla="*/ 3 h 521"/>
                <a:gd name="T2" fmla="*/ 0 w 297"/>
                <a:gd name="T3" fmla="*/ 1 h 521"/>
                <a:gd name="T4" fmla="*/ 1 w 297"/>
                <a:gd name="T5" fmla="*/ 0 h 521"/>
                <a:gd name="T6" fmla="*/ 3 w 297"/>
                <a:gd name="T7" fmla="*/ 0 h 521"/>
                <a:gd name="T8" fmla="*/ 2 w 297"/>
                <a:gd name="T9" fmla="*/ 1 h 521"/>
                <a:gd name="T10" fmla="*/ 4 w 297"/>
                <a:gd name="T11" fmla="*/ 2 h 521"/>
                <a:gd name="T12" fmla="*/ 3 w 297"/>
                <a:gd name="T13" fmla="*/ 4 h 521"/>
                <a:gd name="T14" fmla="*/ 4 w 297"/>
                <a:gd name="T15" fmla="*/ 4 h 521"/>
                <a:gd name="T16" fmla="*/ 5 w 297"/>
                <a:gd name="T17" fmla="*/ 7 h 521"/>
                <a:gd name="T18" fmla="*/ 5 w 297"/>
                <a:gd name="T19" fmla="*/ 7 h 521"/>
                <a:gd name="T20" fmla="*/ 6 w 297"/>
                <a:gd name="T21" fmla="*/ 8 h 521"/>
                <a:gd name="T22" fmla="*/ 5 w 297"/>
                <a:gd name="T23" fmla="*/ 8 h 521"/>
                <a:gd name="T24" fmla="*/ 7 w 297"/>
                <a:gd name="T25" fmla="*/ 9 h 521"/>
                <a:gd name="T26" fmla="*/ 6 w 297"/>
                <a:gd name="T27" fmla="*/ 10 h 521"/>
                <a:gd name="T28" fmla="*/ 7 w 297"/>
                <a:gd name="T29" fmla="*/ 11 h 521"/>
                <a:gd name="T30" fmla="*/ 0 w 297"/>
                <a:gd name="T31" fmla="*/ 12 h 521"/>
                <a:gd name="T32" fmla="*/ 3 w 297"/>
                <a:gd name="T33" fmla="*/ 10 h 521"/>
                <a:gd name="T34" fmla="*/ 2 w 297"/>
                <a:gd name="T35" fmla="*/ 10 h 521"/>
                <a:gd name="T36" fmla="*/ 1 w 297"/>
                <a:gd name="T37" fmla="*/ 9 h 521"/>
                <a:gd name="T38" fmla="*/ 2 w 297"/>
                <a:gd name="T39" fmla="*/ 9 h 521"/>
                <a:gd name="T40" fmla="*/ 1 w 297"/>
                <a:gd name="T41" fmla="*/ 8 h 521"/>
                <a:gd name="T42" fmla="*/ 3 w 297"/>
                <a:gd name="T43" fmla="*/ 7 h 521"/>
                <a:gd name="T44" fmla="*/ 3 w 297"/>
                <a:gd name="T45" fmla="*/ 6 h 521"/>
                <a:gd name="T46" fmla="*/ 2 w 297"/>
                <a:gd name="T47" fmla="*/ 6 h 521"/>
                <a:gd name="T48" fmla="*/ 3 w 297"/>
                <a:gd name="T49" fmla="*/ 5 h 521"/>
                <a:gd name="T50" fmla="*/ 1 w 297"/>
                <a:gd name="T51" fmla="*/ 6 h 521"/>
                <a:gd name="T52" fmla="*/ 1 w 297"/>
                <a:gd name="T53" fmla="*/ 4 h 521"/>
                <a:gd name="T54" fmla="*/ 0 w 297"/>
                <a:gd name="T55" fmla="*/ 5 h 521"/>
                <a:gd name="T56" fmla="*/ 1 w 297"/>
                <a:gd name="T57" fmla="*/ 3 h 521"/>
                <a:gd name="T58" fmla="*/ 0 w 297"/>
                <a:gd name="T59" fmla="*/ 3 h 5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7"/>
                <a:gd name="T91" fmla="*/ 0 h 521"/>
                <a:gd name="T92" fmla="*/ 297 w 297"/>
                <a:gd name="T93" fmla="*/ 521 h 5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7" h="521">
                  <a:moveTo>
                    <a:pt x="0" y="122"/>
                  </a:moveTo>
                  <a:lnTo>
                    <a:pt x="11" y="50"/>
                  </a:lnTo>
                  <a:lnTo>
                    <a:pt x="49" y="0"/>
                  </a:lnTo>
                  <a:lnTo>
                    <a:pt x="113" y="0"/>
                  </a:lnTo>
                  <a:lnTo>
                    <a:pt x="73" y="62"/>
                  </a:lnTo>
                  <a:lnTo>
                    <a:pt x="161" y="74"/>
                  </a:lnTo>
                  <a:lnTo>
                    <a:pt x="106" y="161"/>
                  </a:lnTo>
                  <a:lnTo>
                    <a:pt x="175" y="189"/>
                  </a:lnTo>
                  <a:lnTo>
                    <a:pt x="239" y="296"/>
                  </a:lnTo>
                  <a:lnTo>
                    <a:pt x="220" y="304"/>
                  </a:lnTo>
                  <a:lnTo>
                    <a:pt x="248" y="330"/>
                  </a:lnTo>
                  <a:lnTo>
                    <a:pt x="231" y="359"/>
                  </a:lnTo>
                  <a:lnTo>
                    <a:pt x="297" y="364"/>
                  </a:lnTo>
                  <a:lnTo>
                    <a:pt x="258" y="433"/>
                  </a:lnTo>
                  <a:lnTo>
                    <a:pt x="285" y="455"/>
                  </a:lnTo>
                  <a:lnTo>
                    <a:pt x="18" y="521"/>
                  </a:lnTo>
                  <a:lnTo>
                    <a:pt x="139" y="423"/>
                  </a:lnTo>
                  <a:lnTo>
                    <a:pt x="102" y="438"/>
                  </a:lnTo>
                  <a:lnTo>
                    <a:pt x="34" y="410"/>
                  </a:lnTo>
                  <a:lnTo>
                    <a:pt x="85" y="375"/>
                  </a:lnTo>
                  <a:lnTo>
                    <a:pt x="55" y="359"/>
                  </a:lnTo>
                  <a:lnTo>
                    <a:pt x="123" y="319"/>
                  </a:lnTo>
                  <a:lnTo>
                    <a:pt x="133" y="271"/>
                  </a:lnTo>
                  <a:lnTo>
                    <a:pt x="95" y="256"/>
                  </a:lnTo>
                  <a:lnTo>
                    <a:pt x="113" y="229"/>
                  </a:lnTo>
                  <a:lnTo>
                    <a:pt x="46" y="242"/>
                  </a:lnTo>
                  <a:lnTo>
                    <a:pt x="49" y="169"/>
                  </a:lnTo>
                  <a:lnTo>
                    <a:pt x="11" y="202"/>
                  </a:lnTo>
                  <a:lnTo>
                    <a:pt x="31" y="126"/>
                  </a:lnTo>
                  <a:lnTo>
                    <a:pt x="0" y="12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0" name="Freeform 426">
              <a:extLst>
                <a:ext uri="{FF2B5EF4-FFF2-40B4-BE49-F238E27FC236}">
                  <a16:creationId xmlns:a16="http://schemas.microsoft.com/office/drawing/2014/main" id="{53D4E7C0-2A67-43ED-9EA6-FDE3DF73B523}"/>
                </a:ext>
              </a:extLst>
            </p:cNvPr>
            <p:cNvSpPr>
              <a:spLocks/>
            </p:cNvSpPr>
            <p:nvPr/>
          </p:nvSpPr>
          <p:spPr bwMode="auto">
            <a:xfrm>
              <a:off x="4709322" y="2483088"/>
              <a:ext cx="55596" cy="19094"/>
            </a:xfrm>
            <a:custGeom>
              <a:avLst/>
              <a:gdLst>
                <a:gd name="T0" fmla="*/ 0 w 116"/>
                <a:gd name="T1" fmla="*/ 0 h 42"/>
                <a:gd name="T2" fmla="*/ 2 w 116"/>
                <a:gd name="T3" fmla="*/ 0 h 42"/>
                <a:gd name="T4" fmla="*/ 3 w 116"/>
                <a:gd name="T5" fmla="*/ 1 h 42"/>
                <a:gd name="T6" fmla="*/ 2 w 116"/>
                <a:gd name="T7" fmla="*/ 1 h 42"/>
                <a:gd name="T8" fmla="*/ 0 w 116"/>
                <a:gd name="T9" fmla="*/ 0 h 42"/>
                <a:gd name="T10" fmla="*/ 0 60000 65536"/>
                <a:gd name="T11" fmla="*/ 0 60000 65536"/>
                <a:gd name="T12" fmla="*/ 0 60000 65536"/>
                <a:gd name="T13" fmla="*/ 0 60000 65536"/>
                <a:gd name="T14" fmla="*/ 0 60000 65536"/>
                <a:gd name="T15" fmla="*/ 0 w 116"/>
                <a:gd name="T16" fmla="*/ 0 h 42"/>
                <a:gd name="T17" fmla="*/ 116 w 116"/>
                <a:gd name="T18" fmla="*/ 42 h 42"/>
              </a:gdLst>
              <a:ahLst/>
              <a:cxnLst>
                <a:cxn ang="T10">
                  <a:pos x="T0" y="T1"/>
                </a:cxn>
                <a:cxn ang="T11">
                  <a:pos x="T2" y="T3"/>
                </a:cxn>
                <a:cxn ang="T12">
                  <a:pos x="T4" y="T5"/>
                </a:cxn>
                <a:cxn ang="T13">
                  <a:pos x="T6" y="T7"/>
                </a:cxn>
                <a:cxn ang="T14">
                  <a:pos x="T8" y="T9"/>
                </a:cxn>
              </a:cxnLst>
              <a:rect l="T15" t="T16" r="T17" b="T18"/>
              <a:pathLst>
                <a:path w="116" h="42">
                  <a:moveTo>
                    <a:pt x="0" y="14"/>
                  </a:moveTo>
                  <a:lnTo>
                    <a:pt x="71" y="0"/>
                  </a:lnTo>
                  <a:lnTo>
                    <a:pt x="116" y="21"/>
                  </a:lnTo>
                  <a:lnTo>
                    <a:pt x="92" y="42"/>
                  </a:lnTo>
                  <a:lnTo>
                    <a:pt x="0" y="1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1" name="Freeform 427">
              <a:extLst>
                <a:ext uri="{FF2B5EF4-FFF2-40B4-BE49-F238E27FC236}">
                  <a16:creationId xmlns:a16="http://schemas.microsoft.com/office/drawing/2014/main" id="{8EA560D5-82CB-4FC4-9730-0E74DE759427}"/>
                </a:ext>
              </a:extLst>
            </p:cNvPr>
            <p:cNvSpPr>
              <a:spLocks/>
            </p:cNvSpPr>
            <p:nvPr/>
          </p:nvSpPr>
          <p:spPr bwMode="auto">
            <a:xfrm>
              <a:off x="3135791" y="3493486"/>
              <a:ext cx="129724" cy="299141"/>
            </a:xfrm>
            <a:custGeom>
              <a:avLst/>
              <a:gdLst>
                <a:gd name="T0" fmla="*/ 0 w 268"/>
                <a:gd name="T1" fmla="*/ 1 h 659"/>
                <a:gd name="T2" fmla="*/ 1 w 268"/>
                <a:gd name="T3" fmla="*/ 2 h 659"/>
                <a:gd name="T4" fmla="*/ 2 w 268"/>
                <a:gd name="T5" fmla="*/ 3 h 659"/>
                <a:gd name="T6" fmla="*/ 1 w 268"/>
                <a:gd name="T7" fmla="*/ 4 h 659"/>
                <a:gd name="T8" fmla="*/ 4 w 268"/>
                <a:gd name="T9" fmla="*/ 6 h 659"/>
                <a:gd name="T10" fmla="*/ 5 w 268"/>
                <a:gd name="T11" fmla="*/ 9 h 659"/>
                <a:gd name="T12" fmla="*/ 5 w 268"/>
                <a:gd name="T13" fmla="*/ 11 h 659"/>
                <a:gd name="T14" fmla="*/ 2 w 268"/>
                <a:gd name="T15" fmla="*/ 13 h 659"/>
                <a:gd name="T16" fmla="*/ 3 w 268"/>
                <a:gd name="T17" fmla="*/ 15 h 659"/>
                <a:gd name="T18" fmla="*/ 3 w 268"/>
                <a:gd name="T19" fmla="*/ 14 h 659"/>
                <a:gd name="T20" fmla="*/ 4 w 268"/>
                <a:gd name="T21" fmla="*/ 14 h 659"/>
                <a:gd name="T22" fmla="*/ 4 w 268"/>
                <a:gd name="T23" fmla="*/ 13 h 659"/>
                <a:gd name="T24" fmla="*/ 6 w 268"/>
                <a:gd name="T25" fmla="*/ 12 h 659"/>
                <a:gd name="T26" fmla="*/ 6 w 268"/>
                <a:gd name="T27" fmla="*/ 8 h 659"/>
                <a:gd name="T28" fmla="*/ 3 w 268"/>
                <a:gd name="T29" fmla="*/ 5 h 659"/>
                <a:gd name="T30" fmla="*/ 3 w 268"/>
                <a:gd name="T31" fmla="*/ 3 h 659"/>
                <a:gd name="T32" fmla="*/ 5 w 268"/>
                <a:gd name="T33" fmla="*/ 2 h 659"/>
                <a:gd name="T34" fmla="*/ 3 w 268"/>
                <a:gd name="T35" fmla="*/ 0 h 659"/>
                <a:gd name="T36" fmla="*/ 0 w 268"/>
                <a:gd name="T37" fmla="*/ 1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8"/>
                <a:gd name="T58" fmla="*/ 0 h 659"/>
                <a:gd name="T59" fmla="*/ 268 w 268"/>
                <a:gd name="T60" fmla="*/ 659 h 6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8" h="659">
                  <a:moveTo>
                    <a:pt x="0" y="34"/>
                  </a:moveTo>
                  <a:lnTo>
                    <a:pt x="39" y="101"/>
                  </a:lnTo>
                  <a:lnTo>
                    <a:pt x="92" y="128"/>
                  </a:lnTo>
                  <a:lnTo>
                    <a:pt x="65" y="181"/>
                  </a:lnTo>
                  <a:lnTo>
                    <a:pt x="158" y="268"/>
                  </a:lnTo>
                  <a:lnTo>
                    <a:pt x="201" y="387"/>
                  </a:lnTo>
                  <a:lnTo>
                    <a:pt x="204" y="489"/>
                  </a:lnTo>
                  <a:lnTo>
                    <a:pt x="87" y="577"/>
                  </a:lnTo>
                  <a:lnTo>
                    <a:pt x="110" y="659"/>
                  </a:lnTo>
                  <a:lnTo>
                    <a:pt x="143" y="602"/>
                  </a:lnTo>
                  <a:lnTo>
                    <a:pt x="165" y="615"/>
                  </a:lnTo>
                  <a:lnTo>
                    <a:pt x="175" y="580"/>
                  </a:lnTo>
                  <a:lnTo>
                    <a:pt x="268" y="519"/>
                  </a:lnTo>
                  <a:lnTo>
                    <a:pt x="254" y="354"/>
                  </a:lnTo>
                  <a:lnTo>
                    <a:pt x="129" y="201"/>
                  </a:lnTo>
                  <a:lnTo>
                    <a:pt x="142" y="151"/>
                  </a:lnTo>
                  <a:lnTo>
                    <a:pt x="217" y="76"/>
                  </a:lnTo>
                  <a:lnTo>
                    <a:pt x="115" y="0"/>
                  </a:lnTo>
                  <a:lnTo>
                    <a:pt x="0" y="3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2" name="Freeform 428">
              <a:extLst>
                <a:ext uri="{FF2B5EF4-FFF2-40B4-BE49-F238E27FC236}">
                  <a16:creationId xmlns:a16="http://schemas.microsoft.com/office/drawing/2014/main" id="{97B06A8A-169A-4133-928B-496186AC7312}"/>
                </a:ext>
              </a:extLst>
            </p:cNvPr>
            <p:cNvSpPr>
              <a:spLocks/>
            </p:cNvSpPr>
            <p:nvPr/>
          </p:nvSpPr>
          <p:spPr bwMode="auto">
            <a:xfrm>
              <a:off x="2057568" y="3579410"/>
              <a:ext cx="176896" cy="132068"/>
            </a:xfrm>
            <a:custGeom>
              <a:avLst/>
              <a:gdLst>
                <a:gd name="T0" fmla="*/ 0 w 369"/>
                <a:gd name="T1" fmla="*/ 7 h 289"/>
                <a:gd name="T2" fmla="*/ 2 w 369"/>
                <a:gd name="T3" fmla="*/ 5 h 289"/>
                <a:gd name="T4" fmla="*/ 2 w 369"/>
                <a:gd name="T5" fmla="*/ 5 h 289"/>
                <a:gd name="T6" fmla="*/ 3 w 369"/>
                <a:gd name="T7" fmla="*/ 4 h 289"/>
                <a:gd name="T8" fmla="*/ 5 w 369"/>
                <a:gd name="T9" fmla="*/ 1 h 289"/>
                <a:gd name="T10" fmla="*/ 8 w 369"/>
                <a:gd name="T11" fmla="*/ 0 h 289"/>
                <a:gd name="T12" fmla="*/ 9 w 369"/>
                <a:gd name="T13" fmla="*/ 3 h 289"/>
                <a:gd name="T14" fmla="*/ 8 w 369"/>
                <a:gd name="T15" fmla="*/ 4 h 289"/>
                <a:gd name="T16" fmla="*/ 5 w 369"/>
                <a:gd name="T17" fmla="*/ 5 h 289"/>
                <a:gd name="T18" fmla="*/ 0 w 369"/>
                <a:gd name="T19" fmla="*/ 7 h 2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9"/>
                <a:gd name="T31" fmla="*/ 0 h 289"/>
                <a:gd name="T32" fmla="*/ 369 w 369"/>
                <a:gd name="T33" fmla="*/ 289 h 2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9" h="289">
                  <a:moveTo>
                    <a:pt x="0" y="289"/>
                  </a:moveTo>
                  <a:lnTo>
                    <a:pt x="96" y="225"/>
                  </a:lnTo>
                  <a:lnTo>
                    <a:pt x="79" y="194"/>
                  </a:lnTo>
                  <a:lnTo>
                    <a:pt x="108" y="157"/>
                  </a:lnTo>
                  <a:lnTo>
                    <a:pt x="207" y="33"/>
                  </a:lnTo>
                  <a:lnTo>
                    <a:pt x="329" y="0"/>
                  </a:lnTo>
                  <a:lnTo>
                    <a:pt x="369" y="113"/>
                  </a:lnTo>
                  <a:lnTo>
                    <a:pt x="336" y="157"/>
                  </a:lnTo>
                  <a:lnTo>
                    <a:pt x="197" y="232"/>
                  </a:lnTo>
                  <a:lnTo>
                    <a:pt x="0" y="28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3" name="Freeform 429">
              <a:extLst>
                <a:ext uri="{FF2B5EF4-FFF2-40B4-BE49-F238E27FC236}">
                  <a16:creationId xmlns:a16="http://schemas.microsoft.com/office/drawing/2014/main" id="{B7039E63-77E0-4813-B252-13FDE1E3C966}"/>
                </a:ext>
              </a:extLst>
            </p:cNvPr>
            <p:cNvSpPr>
              <a:spLocks/>
            </p:cNvSpPr>
            <p:nvPr/>
          </p:nvSpPr>
          <p:spPr bwMode="auto">
            <a:xfrm>
              <a:off x="2044090" y="3614415"/>
              <a:ext cx="65704" cy="97062"/>
            </a:xfrm>
            <a:custGeom>
              <a:avLst/>
              <a:gdLst>
                <a:gd name="T0" fmla="*/ 0 w 137"/>
                <a:gd name="T1" fmla="*/ 1 h 211"/>
                <a:gd name="T2" fmla="*/ 1 w 137"/>
                <a:gd name="T3" fmla="*/ 5 h 211"/>
                <a:gd name="T4" fmla="*/ 3 w 137"/>
                <a:gd name="T5" fmla="*/ 3 h 211"/>
                <a:gd name="T6" fmla="*/ 3 w 137"/>
                <a:gd name="T7" fmla="*/ 3 h 211"/>
                <a:gd name="T8" fmla="*/ 3 w 137"/>
                <a:gd name="T9" fmla="*/ 2 h 211"/>
                <a:gd name="T10" fmla="*/ 3 w 137"/>
                <a:gd name="T11" fmla="*/ 1 h 211"/>
                <a:gd name="T12" fmla="*/ 1 w 137"/>
                <a:gd name="T13" fmla="*/ 0 h 211"/>
                <a:gd name="T14" fmla="*/ 0 w 137"/>
                <a:gd name="T15" fmla="*/ 1 h 211"/>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211"/>
                <a:gd name="T26" fmla="*/ 137 w 137"/>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211">
                  <a:moveTo>
                    <a:pt x="0" y="42"/>
                  </a:moveTo>
                  <a:lnTo>
                    <a:pt x="29" y="211"/>
                  </a:lnTo>
                  <a:lnTo>
                    <a:pt x="125" y="147"/>
                  </a:lnTo>
                  <a:lnTo>
                    <a:pt x="108" y="116"/>
                  </a:lnTo>
                  <a:lnTo>
                    <a:pt x="137" y="79"/>
                  </a:lnTo>
                  <a:lnTo>
                    <a:pt x="137" y="32"/>
                  </a:lnTo>
                  <a:lnTo>
                    <a:pt x="67" y="0"/>
                  </a:lnTo>
                  <a:lnTo>
                    <a:pt x="0" y="4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4" name="Freeform 430">
              <a:extLst>
                <a:ext uri="{FF2B5EF4-FFF2-40B4-BE49-F238E27FC236}">
                  <a16:creationId xmlns:a16="http://schemas.microsoft.com/office/drawing/2014/main" id="{0663C45D-4F5F-4077-BFB7-03F2A44E9E15}"/>
                </a:ext>
              </a:extLst>
            </p:cNvPr>
            <p:cNvSpPr>
              <a:spLocks/>
            </p:cNvSpPr>
            <p:nvPr/>
          </p:nvSpPr>
          <p:spPr bwMode="auto">
            <a:xfrm>
              <a:off x="1513402" y="2952485"/>
              <a:ext cx="171842" cy="146388"/>
            </a:xfrm>
            <a:custGeom>
              <a:avLst/>
              <a:gdLst>
                <a:gd name="T0" fmla="*/ 0 w 356"/>
                <a:gd name="T1" fmla="*/ 2 h 323"/>
                <a:gd name="T2" fmla="*/ 0 w 356"/>
                <a:gd name="T3" fmla="*/ 1 h 323"/>
                <a:gd name="T4" fmla="*/ 2 w 356"/>
                <a:gd name="T5" fmla="*/ 0 h 323"/>
                <a:gd name="T6" fmla="*/ 4 w 356"/>
                <a:gd name="T7" fmla="*/ 1 h 323"/>
                <a:gd name="T8" fmla="*/ 6 w 356"/>
                <a:gd name="T9" fmla="*/ 1 h 323"/>
                <a:gd name="T10" fmla="*/ 8 w 356"/>
                <a:gd name="T11" fmla="*/ 3 h 323"/>
                <a:gd name="T12" fmla="*/ 8 w 356"/>
                <a:gd name="T13" fmla="*/ 6 h 323"/>
                <a:gd name="T14" fmla="*/ 8 w 356"/>
                <a:gd name="T15" fmla="*/ 7 h 323"/>
                <a:gd name="T16" fmla="*/ 7 w 356"/>
                <a:gd name="T17" fmla="*/ 7 h 323"/>
                <a:gd name="T18" fmla="*/ 6 w 356"/>
                <a:gd name="T19" fmla="*/ 5 h 323"/>
                <a:gd name="T20" fmla="*/ 5 w 356"/>
                <a:gd name="T21" fmla="*/ 6 h 323"/>
                <a:gd name="T22" fmla="*/ 2 w 356"/>
                <a:gd name="T23" fmla="*/ 4 h 323"/>
                <a:gd name="T24" fmla="*/ 1 w 356"/>
                <a:gd name="T25" fmla="*/ 2 h 323"/>
                <a:gd name="T26" fmla="*/ 0 w 356"/>
                <a:gd name="T27" fmla="*/ 3 h 323"/>
                <a:gd name="T28" fmla="*/ 0 w 356"/>
                <a:gd name="T29" fmla="*/ 2 h 3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6"/>
                <a:gd name="T46" fmla="*/ 0 h 323"/>
                <a:gd name="T47" fmla="*/ 356 w 356"/>
                <a:gd name="T48" fmla="*/ 323 h 3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6" h="323">
                  <a:moveTo>
                    <a:pt x="0" y="76"/>
                  </a:moveTo>
                  <a:lnTo>
                    <a:pt x="0" y="23"/>
                  </a:lnTo>
                  <a:lnTo>
                    <a:pt x="91" y="0"/>
                  </a:lnTo>
                  <a:lnTo>
                    <a:pt x="164" y="64"/>
                  </a:lnTo>
                  <a:lnTo>
                    <a:pt x="245" y="46"/>
                  </a:lnTo>
                  <a:lnTo>
                    <a:pt x="345" y="146"/>
                  </a:lnTo>
                  <a:lnTo>
                    <a:pt x="332" y="253"/>
                  </a:lnTo>
                  <a:lnTo>
                    <a:pt x="356" y="299"/>
                  </a:lnTo>
                  <a:lnTo>
                    <a:pt x="281" y="323"/>
                  </a:lnTo>
                  <a:lnTo>
                    <a:pt x="243" y="235"/>
                  </a:lnTo>
                  <a:lnTo>
                    <a:pt x="211" y="272"/>
                  </a:lnTo>
                  <a:lnTo>
                    <a:pt x="91" y="183"/>
                  </a:lnTo>
                  <a:lnTo>
                    <a:pt x="33" y="89"/>
                  </a:lnTo>
                  <a:lnTo>
                    <a:pt x="2" y="110"/>
                  </a:lnTo>
                  <a:lnTo>
                    <a:pt x="0" y="7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5" name="Freeform 431">
              <a:extLst>
                <a:ext uri="{FF2B5EF4-FFF2-40B4-BE49-F238E27FC236}">
                  <a16:creationId xmlns:a16="http://schemas.microsoft.com/office/drawing/2014/main" id="{DEC3224B-F1EA-440B-8893-537E5725E4D9}"/>
                </a:ext>
              </a:extLst>
            </p:cNvPr>
            <p:cNvSpPr>
              <a:spLocks/>
            </p:cNvSpPr>
            <p:nvPr/>
          </p:nvSpPr>
          <p:spPr bwMode="auto">
            <a:xfrm>
              <a:off x="1472969" y="4079039"/>
              <a:ext cx="234177" cy="249815"/>
            </a:xfrm>
            <a:custGeom>
              <a:avLst/>
              <a:gdLst>
                <a:gd name="T0" fmla="*/ 0 w 485"/>
                <a:gd name="T1" fmla="*/ 12 h 550"/>
                <a:gd name="T2" fmla="*/ 1 w 485"/>
                <a:gd name="T3" fmla="*/ 12 h 550"/>
                <a:gd name="T4" fmla="*/ 9 w 485"/>
                <a:gd name="T5" fmla="*/ 13 h 550"/>
                <a:gd name="T6" fmla="*/ 11 w 485"/>
                <a:gd name="T7" fmla="*/ 12 h 550"/>
                <a:gd name="T8" fmla="*/ 9 w 485"/>
                <a:gd name="T9" fmla="*/ 11 h 550"/>
                <a:gd name="T10" fmla="*/ 9 w 485"/>
                <a:gd name="T11" fmla="*/ 7 h 550"/>
                <a:gd name="T12" fmla="*/ 11 w 485"/>
                <a:gd name="T13" fmla="*/ 7 h 550"/>
                <a:gd name="T14" fmla="*/ 11 w 485"/>
                <a:gd name="T15" fmla="*/ 5 h 550"/>
                <a:gd name="T16" fmla="*/ 9 w 485"/>
                <a:gd name="T17" fmla="*/ 5 h 550"/>
                <a:gd name="T18" fmla="*/ 9 w 485"/>
                <a:gd name="T19" fmla="*/ 2 h 550"/>
                <a:gd name="T20" fmla="*/ 8 w 485"/>
                <a:gd name="T21" fmla="*/ 1 h 550"/>
                <a:gd name="T22" fmla="*/ 7 w 485"/>
                <a:gd name="T23" fmla="*/ 1 h 550"/>
                <a:gd name="T24" fmla="*/ 7 w 485"/>
                <a:gd name="T25" fmla="*/ 2 h 550"/>
                <a:gd name="T26" fmla="*/ 5 w 485"/>
                <a:gd name="T27" fmla="*/ 2 h 550"/>
                <a:gd name="T28" fmla="*/ 4 w 485"/>
                <a:gd name="T29" fmla="*/ 0 h 550"/>
                <a:gd name="T30" fmla="*/ 1 w 485"/>
                <a:gd name="T31" fmla="*/ 1 h 550"/>
                <a:gd name="T32" fmla="*/ 2 w 485"/>
                <a:gd name="T33" fmla="*/ 5 h 550"/>
                <a:gd name="T34" fmla="*/ 0 w 485"/>
                <a:gd name="T35" fmla="*/ 12 h 5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5"/>
                <a:gd name="T55" fmla="*/ 0 h 550"/>
                <a:gd name="T56" fmla="*/ 485 w 485"/>
                <a:gd name="T57" fmla="*/ 550 h 5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5" h="550">
                  <a:moveTo>
                    <a:pt x="0" y="515"/>
                  </a:moveTo>
                  <a:lnTo>
                    <a:pt x="63" y="496"/>
                  </a:lnTo>
                  <a:lnTo>
                    <a:pt x="376" y="550"/>
                  </a:lnTo>
                  <a:lnTo>
                    <a:pt x="446" y="524"/>
                  </a:lnTo>
                  <a:lnTo>
                    <a:pt x="399" y="484"/>
                  </a:lnTo>
                  <a:lnTo>
                    <a:pt x="399" y="317"/>
                  </a:lnTo>
                  <a:lnTo>
                    <a:pt x="485" y="317"/>
                  </a:lnTo>
                  <a:lnTo>
                    <a:pt x="480" y="227"/>
                  </a:lnTo>
                  <a:lnTo>
                    <a:pt x="399" y="236"/>
                  </a:lnTo>
                  <a:lnTo>
                    <a:pt x="391" y="77"/>
                  </a:lnTo>
                  <a:lnTo>
                    <a:pt x="356" y="48"/>
                  </a:lnTo>
                  <a:lnTo>
                    <a:pt x="305" y="52"/>
                  </a:lnTo>
                  <a:lnTo>
                    <a:pt x="294" y="96"/>
                  </a:lnTo>
                  <a:lnTo>
                    <a:pt x="239" y="102"/>
                  </a:lnTo>
                  <a:lnTo>
                    <a:pt x="179" y="0"/>
                  </a:lnTo>
                  <a:lnTo>
                    <a:pt x="34" y="23"/>
                  </a:lnTo>
                  <a:lnTo>
                    <a:pt x="86" y="231"/>
                  </a:lnTo>
                  <a:lnTo>
                    <a:pt x="0" y="51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6" name="Freeform 432">
              <a:extLst>
                <a:ext uri="{FF2B5EF4-FFF2-40B4-BE49-F238E27FC236}">
                  <a16:creationId xmlns:a16="http://schemas.microsoft.com/office/drawing/2014/main" id="{14E0995E-57DC-4D38-8CCE-4E5C08FD5630}"/>
                </a:ext>
              </a:extLst>
            </p:cNvPr>
            <p:cNvSpPr>
              <a:spLocks/>
            </p:cNvSpPr>
            <p:nvPr/>
          </p:nvSpPr>
          <p:spPr bwMode="auto">
            <a:xfrm>
              <a:off x="1479707" y="4058354"/>
              <a:ext cx="18532" cy="20685"/>
            </a:xfrm>
            <a:custGeom>
              <a:avLst/>
              <a:gdLst>
                <a:gd name="T0" fmla="*/ 0 w 40"/>
                <a:gd name="T1" fmla="*/ 0 h 48"/>
                <a:gd name="T2" fmla="*/ 0 w 40"/>
                <a:gd name="T3" fmla="*/ 1 h 48"/>
                <a:gd name="T4" fmla="*/ 1 w 40"/>
                <a:gd name="T5" fmla="*/ 0 h 48"/>
                <a:gd name="T6" fmla="*/ 0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0" y="16"/>
                  </a:moveTo>
                  <a:lnTo>
                    <a:pt x="18" y="48"/>
                  </a:lnTo>
                  <a:lnTo>
                    <a:pt x="40" y="0"/>
                  </a:lnTo>
                  <a:lnTo>
                    <a:pt x="0" y="1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7" name="Freeform 433">
              <a:extLst>
                <a:ext uri="{FF2B5EF4-FFF2-40B4-BE49-F238E27FC236}">
                  <a16:creationId xmlns:a16="http://schemas.microsoft.com/office/drawing/2014/main" id="{4DD58240-8641-4DD8-A441-34299B5FF28E}"/>
                </a:ext>
              </a:extLst>
            </p:cNvPr>
            <p:cNvSpPr>
              <a:spLocks/>
            </p:cNvSpPr>
            <p:nvPr/>
          </p:nvSpPr>
          <p:spPr bwMode="auto">
            <a:xfrm>
              <a:off x="1626278" y="4322490"/>
              <a:ext cx="171842" cy="186168"/>
            </a:xfrm>
            <a:custGeom>
              <a:avLst/>
              <a:gdLst>
                <a:gd name="T0" fmla="*/ 0 w 358"/>
                <a:gd name="T1" fmla="*/ 7 h 410"/>
                <a:gd name="T2" fmla="*/ 0 w 358"/>
                <a:gd name="T3" fmla="*/ 5 h 410"/>
                <a:gd name="T4" fmla="*/ 1 w 358"/>
                <a:gd name="T5" fmla="*/ 4 h 410"/>
                <a:gd name="T6" fmla="*/ 1 w 358"/>
                <a:gd name="T7" fmla="*/ 1 h 410"/>
                <a:gd name="T8" fmla="*/ 3 w 358"/>
                <a:gd name="T9" fmla="*/ 0 h 410"/>
                <a:gd name="T10" fmla="*/ 3 w 358"/>
                <a:gd name="T11" fmla="*/ 1 h 410"/>
                <a:gd name="T12" fmla="*/ 5 w 358"/>
                <a:gd name="T13" fmla="*/ 0 h 410"/>
                <a:gd name="T14" fmla="*/ 7 w 358"/>
                <a:gd name="T15" fmla="*/ 4 h 410"/>
                <a:gd name="T16" fmla="*/ 8 w 358"/>
                <a:gd name="T17" fmla="*/ 5 h 410"/>
                <a:gd name="T18" fmla="*/ 5 w 358"/>
                <a:gd name="T19" fmla="*/ 8 h 410"/>
                <a:gd name="T20" fmla="*/ 3 w 358"/>
                <a:gd name="T21" fmla="*/ 8 h 410"/>
                <a:gd name="T22" fmla="*/ 2 w 358"/>
                <a:gd name="T23" fmla="*/ 9 h 410"/>
                <a:gd name="T24" fmla="*/ 1 w 358"/>
                <a:gd name="T25" fmla="*/ 9 h 410"/>
                <a:gd name="T26" fmla="*/ 1 w 358"/>
                <a:gd name="T27" fmla="*/ 8 h 410"/>
                <a:gd name="T28" fmla="*/ 0 w 358"/>
                <a:gd name="T29" fmla="*/ 7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8"/>
                <a:gd name="T46" fmla="*/ 0 h 410"/>
                <a:gd name="T47" fmla="*/ 358 w 358"/>
                <a:gd name="T48" fmla="*/ 410 h 4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8" h="410">
                  <a:moveTo>
                    <a:pt x="0" y="314"/>
                  </a:moveTo>
                  <a:lnTo>
                    <a:pt x="0" y="191"/>
                  </a:lnTo>
                  <a:lnTo>
                    <a:pt x="40" y="188"/>
                  </a:lnTo>
                  <a:lnTo>
                    <a:pt x="40" y="30"/>
                  </a:lnTo>
                  <a:lnTo>
                    <a:pt x="115" y="12"/>
                  </a:lnTo>
                  <a:lnTo>
                    <a:pt x="138" y="39"/>
                  </a:lnTo>
                  <a:lnTo>
                    <a:pt x="201" y="0"/>
                  </a:lnTo>
                  <a:lnTo>
                    <a:pt x="306" y="169"/>
                  </a:lnTo>
                  <a:lnTo>
                    <a:pt x="358" y="197"/>
                  </a:lnTo>
                  <a:lnTo>
                    <a:pt x="216" y="353"/>
                  </a:lnTo>
                  <a:lnTo>
                    <a:pt x="131" y="353"/>
                  </a:lnTo>
                  <a:lnTo>
                    <a:pt x="86" y="408"/>
                  </a:lnTo>
                  <a:lnTo>
                    <a:pt x="32" y="410"/>
                  </a:lnTo>
                  <a:lnTo>
                    <a:pt x="34" y="360"/>
                  </a:lnTo>
                  <a:lnTo>
                    <a:pt x="0" y="31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8" name="Freeform 434">
              <a:extLst>
                <a:ext uri="{FF2B5EF4-FFF2-40B4-BE49-F238E27FC236}">
                  <a16:creationId xmlns:a16="http://schemas.microsoft.com/office/drawing/2014/main" id="{F2034BBE-9EBB-45FB-9FB4-AD652B8F900A}"/>
                </a:ext>
              </a:extLst>
            </p:cNvPr>
            <p:cNvSpPr>
              <a:spLocks/>
            </p:cNvSpPr>
            <p:nvPr/>
          </p:nvSpPr>
          <p:spPr bwMode="auto">
            <a:xfrm>
              <a:off x="1794751" y="4010619"/>
              <a:ext cx="32010" cy="38188"/>
            </a:xfrm>
            <a:custGeom>
              <a:avLst/>
              <a:gdLst>
                <a:gd name="T0" fmla="*/ 0 w 69"/>
                <a:gd name="T1" fmla="*/ 0 h 88"/>
                <a:gd name="T2" fmla="*/ 0 w 69"/>
                <a:gd name="T3" fmla="*/ 1 h 88"/>
                <a:gd name="T4" fmla="*/ 1 w 69"/>
                <a:gd name="T5" fmla="*/ 2 h 88"/>
                <a:gd name="T6" fmla="*/ 1 w 69"/>
                <a:gd name="T7" fmla="*/ 1 h 88"/>
                <a:gd name="T8" fmla="*/ 1 w 69"/>
                <a:gd name="T9" fmla="*/ 0 h 88"/>
                <a:gd name="T10" fmla="*/ 0 w 69"/>
                <a:gd name="T11" fmla="*/ 0 h 88"/>
                <a:gd name="T12" fmla="*/ 0 60000 65536"/>
                <a:gd name="T13" fmla="*/ 0 60000 65536"/>
                <a:gd name="T14" fmla="*/ 0 60000 65536"/>
                <a:gd name="T15" fmla="*/ 0 60000 65536"/>
                <a:gd name="T16" fmla="*/ 0 60000 65536"/>
                <a:gd name="T17" fmla="*/ 0 60000 65536"/>
                <a:gd name="T18" fmla="*/ 0 w 69"/>
                <a:gd name="T19" fmla="*/ 0 h 88"/>
                <a:gd name="T20" fmla="*/ 69 w 69"/>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69" h="88">
                  <a:moveTo>
                    <a:pt x="0" y="15"/>
                  </a:moveTo>
                  <a:lnTo>
                    <a:pt x="8" y="45"/>
                  </a:lnTo>
                  <a:lnTo>
                    <a:pt x="27" y="88"/>
                  </a:lnTo>
                  <a:lnTo>
                    <a:pt x="69" y="35"/>
                  </a:lnTo>
                  <a:lnTo>
                    <a:pt x="66" y="0"/>
                  </a:lnTo>
                  <a:lnTo>
                    <a:pt x="0" y="1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19" name="Freeform 435">
              <a:extLst>
                <a:ext uri="{FF2B5EF4-FFF2-40B4-BE49-F238E27FC236}">
                  <a16:creationId xmlns:a16="http://schemas.microsoft.com/office/drawing/2014/main" id="{CD94F2E9-EBD6-40B7-9122-9C9B401C276A}"/>
                </a:ext>
              </a:extLst>
            </p:cNvPr>
            <p:cNvSpPr>
              <a:spLocks/>
            </p:cNvSpPr>
            <p:nvPr/>
          </p:nvSpPr>
          <p:spPr bwMode="auto">
            <a:xfrm>
              <a:off x="1417373" y="3708295"/>
              <a:ext cx="139832" cy="225947"/>
            </a:xfrm>
            <a:custGeom>
              <a:avLst/>
              <a:gdLst>
                <a:gd name="T0" fmla="*/ 0 w 294"/>
                <a:gd name="T1" fmla="*/ 8 h 498"/>
                <a:gd name="T2" fmla="*/ 1 w 294"/>
                <a:gd name="T3" fmla="*/ 6 h 498"/>
                <a:gd name="T4" fmla="*/ 3 w 294"/>
                <a:gd name="T5" fmla="*/ 6 h 498"/>
                <a:gd name="T6" fmla="*/ 4 w 294"/>
                <a:gd name="T7" fmla="*/ 2 h 498"/>
                <a:gd name="T8" fmla="*/ 5 w 294"/>
                <a:gd name="T9" fmla="*/ 1 h 498"/>
                <a:gd name="T10" fmla="*/ 5 w 294"/>
                <a:gd name="T11" fmla="*/ 0 h 498"/>
                <a:gd name="T12" fmla="*/ 5 w 294"/>
                <a:gd name="T13" fmla="*/ 0 h 498"/>
                <a:gd name="T14" fmla="*/ 6 w 294"/>
                <a:gd name="T15" fmla="*/ 3 h 498"/>
                <a:gd name="T16" fmla="*/ 5 w 294"/>
                <a:gd name="T17" fmla="*/ 3 h 498"/>
                <a:gd name="T18" fmla="*/ 6 w 294"/>
                <a:gd name="T19" fmla="*/ 5 h 498"/>
                <a:gd name="T20" fmla="*/ 5 w 294"/>
                <a:gd name="T21" fmla="*/ 8 h 498"/>
                <a:gd name="T22" fmla="*/ 6 w 294"/>
                <a:gd name="T23" fmla="*/ 10 h 498"/>
                <a:gd name="T24" fmla="*/ 6 w 294"/>
                <a:gd name="T25" fmla="*/ 11 h 498"/>
                <a:gd name="T26" fmla="*/ 4 w 294"/>
                <a:gd name="T27" fmla="*/ 11 h 498"/>
                <a:gd name="T28" fmla="*/ 2 w 294"/>
                <a:gd name="T29" fmla="*/ 11 h 498"/>
                <a:gd name="T30" fmla="*/ 1 w 294"/>
                <a:gd name="T31" fmla="*/ 11 h 498"/>
                <a:gd name="T32" fmla="*/ 1 w 294"/>
                <a:gd name="T33" fmla="*/ 9 h 498"/>
                <a:gd name="T34" fmla="*/ 0 w 294"/>
                <a:gd name="T35" fmla="*/ 8 h 4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4"/>
                <a:gd name="T55" fmla="*/ 0 h 498"/>
                <a:gd name="T56" fmla="*/ 294 w 294"/>
                <a:gd name="T57" fmla="*/ 498 h 49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4" h="498">
                  <a:moveTo>
                    <a:pt x="0" y="355"/>
                  </a:moveTo>
                  <a:lnTo>
                    <a:pt x="38" y="263"/>
                  </a:lnTo>
                  <a:lnTo>
                    <a:pt x="109" y="275"/>
                  </a:lnTo>
                  <a:lnTo>
                    <a:pt x="192" y="81"/>
                  </a:lnTo>
                  <a:lnTo>
                    <a:pt x="231" y="46"/>
                  </a:lnTo>
                  <a:lnTo>
                    <a:pt x="214" y="8"/>
                  </a:lnTo>
                  <a:lnTo>
                    <a:pt x="235" y="0"/>
                  </a:lnTo>
                  <a:lnTo>
                    <a:pt x="260" y="123"/>
                  </a:lnTo>
                  <a:lnTo>
                    <a:pt x="214" y="142"/>
                  </a:lnTo>
                  <a:lnTo>
                    <a:pt x="265" y="238"/>
                  </a:lnTo>
                  <a:lnTo>
                    <a:pt x="235" y="352"/>
                  </a:lnTo>
                  <a:lnTo>
                    <a:pt x="294" y="437"/>
                  </a:lnTo>
                  <a:lnTo>
                    <a:pt x="287" y="498"/>
                  </a:lnTo>
                  <a:lnTo>
                    <a:pt x="185" y="471"/>
                  </a:lnTo>
                  <a:lnTo>
                    <a:pt x="107" y="470"/>
                  </a:lnTo>
                  <a:lnTo>
                    <a:pt x="45" y="471"/>
                  </a:lnTo>
                  <a:lnTo>
                    <a:pt x="44" y="388"/>
                  </a:lnTo>
                  <a:lnTo>
                    <a:pt x="0" y="35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0" name="Freeform 436">
              <a:extLst>
                <a:ext uri="{FF2B5EF4-FFF2-40B4-BE49-F238E27FC236}">
                  <a16:creationId xmlns:a16="http://schemas.microsoft.com/office/drawing/2014/main" id="{57B23E6D-C3C1-439C-A09E-C69E6131837B}"/>
                </a:ext>
              </a:extLst>
            </p:cNvPr>
            <p:cNvSpPr>
              <a:spLocks/>
            </p:cNvSpPr>
            <p:nvPr/>
          </p:nvSpPr>
          <p:spPr bwMode="auto">
            <a:xfrm>
              <a:off x="1528564" y="3743301"/>
              <a:ext cx="239231" cy="162300"/>
            </a:xfrm>
            <a:custGeom>
              <a:avLst/>
              <a:gdLst>
                <a:gd name="T0" fmla="*/ 0 w 497"/>
                <a:gd name="T1" fmla="*/ 6 h 357"/>
                <a:gd name="T2" fmla="*/ 1 w 497"/>
                <a:gd name="T3" fmla="*/ 4 h 357"/>
                <a:gd name="T4" fmla="*/ 4 w 497"/>
                <a:gd name="T5" fmla="*/ 3 h 357"/>
                <a:gd name="T6" fmla="*/ 4 w 497"/>
                <a:gd name="T7" fmla="*/ 2 h 357"/>
                <a:gd name="T8" fmla="*/ 5 w 497"/>
                <a:gd name="T9" fmla="*/ 2 h 357"/>
                <a:gd name="T10" fmla="*/ 7 w 497"/>
                <a:gd name="T11" fmla="*/ 0 h 357"/>
                <a:gd name="T12" fmla="*/ 8 w 497"/>
                <a:gd name="T13" fmla="*/ 2 h 357"/>
                <a:gd name="T14" fmla="*/ 9 w 497"/>
                <a:gd name="T15" fmla="*/ 3 h 357"/>
                <a:gd name="T16" fmla="*/ 12 w 497"/>
                <a:gd name="T17" fmla="*/ 6 h 357"/>
                <a:gd name="T18" fmla="*/ 6 w 497"/>
                <a:gd name="T19" fmla="*/ 7 h 357"/>
                <a:gd name="T20" fmla="*/ 4 w 497"/>
                <a:gd name="T21" fmla="*/ 6 h 357"/>
                <a:gd name="T22" fmla="*/ 4 w 497"/>
                <a:gd name="T23" fmla="*/ 7 h 357"/>
                <a:gd name="T24" fmla="*/ 2 w 497"/>
                <a:gd name="T25" fmla="*/ 7 h 357"/>
                <a:gd name="T26" fmla="*/ 1 w 497"/>
                <a:gd name="T27" fmla="*/ 8 h 357"/>
                <a:gd name="T28" fmla="*/ 0 w 497"/>
                <a:gd name="T29" fmla="*/ 6 h 3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7"/>
                <a:gd name="T46" fmla="*/ 0 h 357"/>
                <a:gd name="T47" fmla="*/ 497 w 497"/>
                <a:gd name="T48" fmla="*/ 357 h 3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7" h="357">
                  <a:moveTo>
                    <a:pt x="0" y="272"/>
                  </a:moveTo>
                  <a:lnTo>
                    <a:pt x="30" y="158"/>
                  </a:lnTo>
                  <a:lnTo>
                    <a:pt x="157" y="130"/>
                  </a:lnTo>
                  <a:lnTo>
                    <a:pt x="169" y="93"/>
                  </a:lnTo>
                  <a:lnTo>
                    <a:pt x="226" y="80"/>
                  </a:lnTo>
                  <a:lnTo>
                    <a:pt x="311" y="0"/>
                  </a:lnTo>
                  <a:lnTo>
                    <a:pt x="340" y="95"/>
                  </a:lnTo>
                  <a:lnTo>
                    <a:pt x="405" y="130"/>
                  </a:lnTo>
                  <a:lnTo>
                    <a:pt x="497" y="258"/>
                  </a:lnTo>
                  <a:lnTo>
                    <a:pt x="266" y="295"/>
                  </a:lnTo>
                  <a:lnTo>
                    <a:pt x="188" y="258"/>
                  </a:lnTo>
                  <a:lnTo>
                    <a:pt x="157" y="322"/>
                  </a:lnTo>
                  <a:lnTo>
                    <a:pt x="91" y="322"/>
                  </a:lnTo>
                  <a:lnTo>
                    <a:pt x="59" y="357"/>
                  </a:lnTo>
                  <a:lnTo>
                    <a:pt x="0" y="27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1" name="Freeform 437">
              <a:extLst>
                <a:ext uri="{FF2B5EF4-FFF2-40B4-BE49-F238E27FC236}">
                  <a16:creationId xmlns:a16="http://schemas.microsoft.com/office/drawing/2014/main" id="{3D330D7F-9648-4FD2-8850-4A1EEEDB1A2B}"/>
                </a:ext>
              </a:extLst>
            </p:cNvPr>
            <p:cNvSpPr>
              <a:spLocks/>
            </p:cNvSpPr>
            <p:nvPr/>
          </p:nvSpPr>
          <p:spPr bwMode="auto">
            <a:xfrm>
              <a:off x="1508348" y="3487121"/>
              <a:ext cx="195428" cy="327783"/>
            </a:xfrm>
            <a:custGeom>
              <a:avLst/>
              <a:gdLst>
                <a:gd name="T0" fmla="*/ 0 w 409"/>
                <a:gd name="T1" fmla="*/ 10 h 725"/>
                <a:gd name="T2" fmla="*/ 1 w 409"/>
                <a:gd name="T3" fmla="*/ 10 h 725"/>
                <a:gd name="T4" fmla="*/ 1 w 409"/>
                <a:gd name="T5" fmla="*/ 11 h 725"/>
                <a:gd name="T6" fmla="*/ 2 w 409"/>
                <a:gd name="T7" fmla="*/ 14 h 725"/>
                <a:gd name="T8" fmla="*/ 1 w 409"/>
                <a:gd name="T9" fmla="*/ 14 h 725"/>
                <a:gd name="T10" fmla="*/ 2 w 409"/>
                <a:gd name="T11" fmla="*/ 17 h 725"/>
                <a:gd name="T12" fmla="*/ 5 w 409"/>
                <a:gd name="T13" fmla="*/ 16 h 725"/>
                <a:gd name="T14" fmla="*/ 5 w 409"/>
                <a:gd name="T15" fmla="*/ 15 h 725"/>
                <a:gd name="T16" fmla="*/ 6 w 409"/>
                <a:gd name="T17" fmla="*/ 15 h 725"/>
                <a:gd name="T18" fmla="*/ 8 w 409"/>
                <a:gd name="T19" fmla="*/ 13 h 725"/>
                <a:gd name="T20" fmla="*/ 7 w 409"/>
                <a:gd name="T21" fmla="*/ 11 h 725"/>
                <a:gd name="T22" fmla="*/ 8 w 409"/>
                <a:gd name="T23" fmla="*/ 8 h 725"/>
                <a:gd name="T24" fmla="*/ 9 w 409"/>
                <a:gd name="T25" fmla="*/ 8 h 725"/>
                <a:gd name="T26" fmla="*/ 9 w 409"/>
                <a:gd name="T27" fmla="*/ 4 h 725"/>
                <a:gd name="T28" fmla="*/ 2 w 409"/>
                <a:gd name="T29" fmla="*/ 0 h 725"/>
                <a:gd name="T30" fmla="*/ 1 w 409"/>
                <a:gd name="T31" fmla="*/ 1 h 725"/>
                <a:gd name="T32" fmla="*/ 1 w 409"/>
                <a:gd name="T33" fmla="*/ 2 h 725"/>
                <a:gd name="T34" fmla="*/ 2 w 409"/>
                <a:gd name="T35" fmla="*/ 3 h 725"/>
                <a:gd name="T36" fmla="*/ 2 w 409"/>
                <a:gd name="T37" fmla="*/ 7 h 725"/>
                <a:gd name="T38" fmla="*/ 0 w 409"/>
                <a:gd name="T39" fmla="*/ 10 h 7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9"/>
                <a:gd name="T61" fmla="*/ 0 h 725"/>
                <a:gd name="T62" fmla="*/ 409 w 409"/>
                <a:gd name="T63" fmla="*/ 725 h 7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9" h="725">
                  <a:moveTo>
                    <a:pt x="0" y="416"/>
                  </a:moveTo>
                  <a:lnTo>
                    <a:pt x="60" y="451"/>
                  </a:lnTo>
                  <a:lnTo>
                    <a:pt x="45" y="487"/>
                  </a:lnTo>
                  <a:lnTo>
                    <a:pt x="70" y="610"/>
                  </a:lnTo>
                  <a:lnTo>
                    <a:pt x="24" y="629"/>
                  </a:lnTo>
                  <a:lnTo>
                    <a:pt x="75" y="725"/>
                  </a:lnTo>
                  <a:lnTo>
                    <a:pt x="202" y="697"/>
                  </a:lnTo>
                  <a:lnTo>
                    <a:pt x="214" y="660"/>
                  </a:lnTo>
                  <a:lnTo>
                    <a:pt x="271" y="647"/>
                  </a:lnTo>
                  <a:lnTo>
                    <a:pt x="356" y="567"/>
                  </a:lnTo>
                  <a:lnTo>
                    <a:pt x="326" y="478"/>
                  </a:lnTo>
                  <a:lnTo>
                    <a:pt x="368" y="361"/>
                  </a:lnTo>
                  <a:lnTo>
                    <a:pt x="408" y="352"/>
                  </a:lnTo>
                  <a:lnTo>
                    <a:pt x="409" y="184"/>
                  </a:lnTo>
                  <a:lnTo>
                    <a:pt x="103" y="0"/>
                  </a:lnTo>
                  <a:lnTo>
                    <a:pt x="64" y="21"/>
                  </a:lnTo>
                  <a:lnTo>
                    <a:pt x="64" y="90"/>
                  </a:lnTo>
                  <a:lnTo>
                    <a:pt x="103" y="140"/>
                  </a:lnTo>
                  <a:lnTo>
                    <a:pt x="75" y="298"/>
                  </a:lnTo>
                  <a:lnTo>
                    <a:pt x="0" y="41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2" name="Freeform 438">
              <a:extLst>
                <a:ext uri="{FF2B5EF4-FFF2-40B4-BE49-F238E27FC236}">
                  <a16:creationId xmlns:a16="http://schemas.microsoft.com/office/drawing/2014/main" id="{09B2862C-9A47-4E51-B764-2ABA2A5A0619}"/>
                </a:ext>
              </a:extLst>
            </p:cNvPr>
            <p:cNvSpPr>
              <a:spLocks/>
            </p:cNvSpPr>
            <p:nvPr/>
          </p:nvSpPr>
          <p:spPr bwMode="auto">
            <a:xfrm>
              <a:off x="1466230" y="3889689"/>
              <a:ext cx="138147" cy="175030"/>
            </a:xfrm>
            <a:custGeom>
              <a:avLst/>
              <a:gdLst>
                <a:gd name="T0" fmla="*/ 0 w 289"/>
                <a:gd name="T1" fmla="*/ 8 h 385"/>
                <a:gd name="T2" fmla="*/ 1 w 289"/>
                <a:gd name="T3" fmla="*/ 9 h 385"/>
                <a:gd name="T4" fmla="*/ 2 w 289"/>
                <a:gd name="T5" fmla="*/ 9 h 385"/>
                <a:gd name="T6" fmla="*/ 3 w 289"/>
                <a:gd name="T7" fmla="*/ 9 h 385"/>
                <a:gd name="T8" fmla="*/ 4 w 289"/>
                <a:gd name="T9" fmla="*/ 8 h 385"/>
                <a:gd name="T10" fmla="*/ 5 w 289"/>
                <a:gd name="T11" fmla="*/ 6 h 385"/>
                <a:gd name="T12" fmla="*/ 6 w 289"/>
                <a:gd name="T13" fmla="*/ 5 h 385"/>
                <a:gd name="T14" fmla="*/ 7 w 289"/>
                <a:gd name="T15" fmla="*/ 0 h 385"/>
                <a:gd name="T16" fmla="*/ 5 w 289"/>
                <a:gd name="T17" fmla="*/ 0 h 385"/>
                <a:gd name="T18" fmla="*/ 4 w 289"/>
                <a:gd name="T19" fmla="*/ 1 h 385"/>
                <a:gd name="T20" fmla="*/ 4 w 289"/>
                <a:gd name="T21" fmla="*/ 2 h 385"/>
                <a:gd name="T22" fmla="*/ 2 w 289"/>
                <a:gd name="T23" fmla="*/ 2 h 385"/>
                <a:gd name="T24" fmla="*/ 2 w 289"/>
                <a:gd name="T25" fmla="*/ 3 h 385"/>
                <a:gd name="T26" fmla="*/ 3 w 289"/>
                <a:gd name="T27" fmla="*/ 3 h 385"/>
                <a:gd name="T28" fmla="*/ 3 w 289"/>
                <a:gd name="T29" fmla="*/ 6 h 385"/>
                <a:gd name="T30" fmla="*/ 1 w 289"/>
                <a:gd name="T31" fmla="*/ 6 h 385"/>
                <a:gd name="T32" fmla="*/ 0 w 289"/>
                <a:gd name="T33" fmla="*/ 8 h 3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9"/>
                <a:gd name="T52" fmla="*/ 0 h 385"/>
                <a:gd name="T53" fmla="*/ 289 w 289"/>
                <a:gd name="T54" fmla="*/ 385 h 3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9" h="385">
                  <a:moveTo>
                    <a:pt x="0" y="335"/>
                  </a:moveTo>
                  <a:lnTo>
                    <a:pt x="30" y="385"/>
                  </a:lnTo>
                  <a:lnTo>
                    <a:pt x="70" y="369"/>
                  </a:lnTo>
                  <a:lnTo>
                    <a:pt x="130" y="372"/>
                  </a:lnTo>
                  <a:lnTo>
                    <a:pt x="183" y="333"/>
                  </a:lnTo>
                  <a:lnTo>
                    <a:pt x="199" y="257"/>
                  </a:lnTo>
                  <a:lnTo>
                    <a:pt x="251" y="192"/>
                  </a:lnTo>
                  <a:lnTo>
                    <a:pt x="289" y="0"/>
                  </a:lnTo>
                  <a:lnTo>
                    <a:pt x="223" y="0"/>
                  </a:lnTo>
                  <a:lnTo>
                    <a:pt x="191" y="35"/>
                  </a:lnTo>
                  <a:lnTo>
                    <a:pt x="184" y="96"/>
                  </a:lnTo>
                  <a:lnTo>
                    <a:pt x="82" y="69"/>
                  </a:lnTo>
                  <a:lnTo>
                    <a:pt x="78" y="110"/>
                  </a:lnTo>
                  <a:lnTo>
                    <a:pt x="121" y="111"/>
                  </a:lnTo>
                  <a:lnTo>
                    <a:pt x="107" y="264"/>
                  </a:lnTo>
                  <a:lnTo>
                    <a:pt x="59" y="246"/>
                  </a:lnTo>
                  <a:lnTo>
                    <a:pt x="0" y="33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3" name="Freeform 439">
              <a:extLst>
                <a:ext uri="{FF2B5EF4-FFF2-40B4-BE49-F238E27FC236}">
                  <a16:creationId xmlns:a16="http://schemas.microsoft.com/office/drawing/2014/main" id="{C33A76A3-A570-4F60-B417-ED928335B052}"/>
                </a:ext>
              </a:extLst>
            </p:cNvPr>
            <p:cNvSpPr>
              <a:spLocks/>
            </p:cNvSpPr>
            <p:nvPr/>
          </p:nvSpPr>
          <p:spPr bwMode="auto">
            <a:xfrm>
              <a:off x="1488131" y="3861048"/>
              <a:ext cx="347053" cy="367562"/>
            </a:xfrm>
            <a:custGeom>
              <a:avLst/>
              <a:gdLst>
                <a:gd name="T0" fmla="*/ 0 w 722"/>
                <a:gd name="T1" fmla="*/ 11 h 811"/>
                <a:gd name="T2" fmla="*/ 0 w 722"/>
                <a:gd name="T3" fmla="*/ 12 h 811"/>
                <a:gd name="T4" fmla="*/ 3 w 722"/>
                <a:gd name="T5" fmla="*/ 11 h 811"/>
                <a:gd name="T6" fmla="*/ 5 w 722"/>
                <a:gd name="T7" fmla="*/ 13 h 811"/>
                <a:gd name="T8" fmla="*/ 6 w 722"/>
                <a:gd name="T9" fmla="*/ 13 h 811"/>
                <a:gd name="T10" fmla="*/ 6 w 722"/>
                <a:gd name="T11" fmla="*/ 12 h 811"/>
                <a:gd name="T12" fmla="*/ 7 w 722"/>
                <a:gd name="T13" fmla="*/ 12 h 811"/>
                <a:gd name="T14" fmla="*/ 8 w 722"/>
                <a:gd name="T15" fmla="*/ 13 h 811"/>
                <a:gd name="T16" fmla="*/ 9 w 722"/>
                <a:gd name="T17" fmla="*/ 17 h 811"/>
                <a:gd name="T18" fmla="*/ 11 w 722"/>
                <a:gd name="T19" fmla="*/ 17 h 811"/>
                <a:gd name="T20" fmla="*/ 15 w 722"/>
                <a:gd name="T21" fmla="*/ 19 h 811"/>
                <a:gd name="T22" fmla="*/ 15 w 722"/>
                <a:gd name="T23" fmla="*/ 18 h 811"/>
                <a:gd name="T24" fmla="*/ 15 w 722"/>
                <a:gd name="T25" fmla="*/ 17 h 811"/>
                <a:gd name="T26" fmla="*/ 15 w 722"/>
                <a:gd name="T27" fmla="*/ 15 h 811"/>
                <a:gd name="T28" fmla="*/ 16 w 722"/>
                <a:gd name="T29" fmla="*/ 14 h 811"/>
                <a:gd name="T30" fmla="*/ 15 w 722"/>
                <a:gd name="T31" fmla="*/ 12 h 811"/>
                <a:gd name="T32" fmla="*/ 15 w 722"/>
                <a:gd name="T33" fmla="*/ 9 h 811"/>
                <a:gd name="T34" fmla="*/ 15 w 722"/>
                <a:gd name="T35" fmla="*/ 8 h 811"/>
                <a:gd name="T36" fmla="*/ 15 w 722"/>
                <a:gd name="T37" fmla="*/ 7 h 811"/>
                <a:gd name="T38" fmla="*/ 16 w 722"/>
                <a:gd name="T39" fmla="*/ 4 h 811"/>
                <a:gd name="T40" fmla="*/ 17 w 722"/>
                <a:gd name="T41" fmla="*/ 3 h 811"/>
                <a:gd name="T42" fmla="*/ 17 w 722"/>
                <a:gd name="T43" fmla="*/ 1 h 811"/>
                <a:gd name="T44" fmla="*/ 13 w 722"/>
                <a:gd name="T45" fmla="*/ 0 h 811"/>
                <a:gd name="T46" fmla="*/ 8 w 722"/>
                <a:gd name="T47" fmla="*/ 1 h 811"/>
                <a:gd name="T48" fmla="*/ 6 w 722"/>
                <a:gd name="T49" fmla="*/ 0 h 811"/>
                <a:gd name="T50" fmla="*/ 6 w 722"/>
                <a:gd name="T51" fmla="*/ 1 h 811"/>
                <a:gd name="T52" fmla="*/ 5 w 722"/>
                <a:gd name="T53" fmla="*/ 6 h 811"/>
                <a:gd name="T54" fmla="*/ 3 w 722"/>
                <a:gd name="T55" fmla="*/ 7 h 811"/>
                <a:gd name="T56" fmla="*/ 3 w 722"/>
                <a:gd name="T57" fmla="*/ 9 h 811"/>
                <a:gd name="T58" fmla="*/ 2 w 722"/>
                <a:gd name="T59" fmla="*/ 10 h 811"/>
                <a:gd name="T60" fmla="*/ 1 w 722"/>
                <a:gd name="T61" fmla="*/ 10 h 811"/>
                <a:gd name="T62" fmla="*/ 0 w 722"/>
                <a:gd name="T63" fmla="*/ 11 h 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2"/>
                <a:gd name="T97" fmla="*/ 0 h 811"/>
                <a:gd name="T98" fmla="*/ 722 w 722"/>
                <a:gd name="T99" fmla="*/ 811 h 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2" h="811">
                  <a:moveTo>
                    <a:pt x="0" y="481"/>
                  </a:moveTo>
                  <a:lnTo>
                    <a:pt x="1" y="504"/>
                  </a:lnTo>
                  <a:lnTo>
                    <a:pt x="146" y="481"/>
                  </a:lnTo>
                  <a:lnTo>
                    <a:pt x="206" y="583"/>
                  </a:lnTo>
                  <a:lnTo>
                    <a:pt x="261" y="577"/>
                  </a:lnTo>
                  <a:lnTo>
                    <a:pt x="272" y="533"/>
                  </a:lnTo>
                  <a:lnTo>
                    <a:pt x="323" y="529"/>
                  </a:lnTo>
                  <a:lnTo>
                    <a:pt x="358" y="558"/>
                  </a:lnTo>
                  <a:lnTo>
                    <a:pt x="366" y="717"/>
                  </a:lnTo>
                  <a:lnTo>
                    <a:pt x="447" y="708"/>
                  </a:lnTo>
                  <a:lnTo>
                    <a:pt x="666" y="811"/>
                  </a:lnTo>
                  <a:lnTo>
                    <a:pt x="664" y="763"/>
                  </a:lnTo>
                  <a:lnTo>
                    <a:pt x="620" y="742"/>
                  </a:lnTo>
                  <a:lnTo>
                    <a:pt x="626" y="628"/>
                  </a:lnTo>
                  <a:lnTo>
                    <a:pt x="695" y="586"/>
                  </a:lnTo>
                  <a:lnTo>
                    <a:pt x="655" y="509"/>
                  </a:lnTo>
                  <a:lnTo>
                    <a:pt x="645" y="374"/>
                  </a:lnTo>
                  <a:lnTo>
                    <a:pt x="637" y="344"/>
                  </a:lnTo>
                  <a:lnTo>
                    <a:pt x="666" y="284"/>
                  </a:lnTo>
                  <a:lnTo>
                    <a:pt x="695" y="174"/>
                  </a:lnTo>
                  <a:lnTo>
                    <a:pt x="722" y="132"/>
                  </a:lnTo>
                  <a:lnTo>
                    <a:pt x="709" y="67"/>
                  </a:lnTo>
                  <a:lnTo>
                    <a:pt x="581" y="0"/>
                  </a:lnTo>
                  <a:lnTo>
                    <a:pt x="350" y="37"/>
                  </a:lnTo>
                  <a:lnTo>
                    <a:pt x="272" y="0"/>
                  </a:lnTo>
                  <a:lnTo>
                    <a:pt x="241" y="64"/>
                  </a:lnTo>
                  <a:lnTo>
                    <a:pt x="203" y="256"/>
                  </a:lnTo>
                  <a:lnTo>
                    <a:pt x="151" y="321"/>
                  </a:lnTo>
                  <a:lnTo>
                    <a:pt x="135" y="397"/>
                  </a:lnTo>
                  <a:lnTo>
                    <a:pt x="82" y="436"/>
                  </a:lnTo>
                  <a:lnTo>
                    <a:pt x="22" y="433"/>
                  </a:lnTo>
                  <a:lnTo>
                    <a:pt x="0" y="48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4" name="Freeform 440">
              <a:extLst>
                <a:ext uri="{FF2B5EF4-FFF2-40B4-BE49-F238E27FC236}">
                  <a16:creationId xmlns:a16="http://schemas.microsoft.com/office/drawing/2014/main" id="{27F9EF6B-072F-40D4-9D2D-9E61C666472D}"/>
                </a:ext>
              </a:extLst>
            </p:cNvPr>
            <p:cNvSpPr>
              <a:spLocks/>
            </p:cNvSpPr>
            <p:nvPr/>
          </p:nvSpPr>
          <p:spPr bwMode="auto">
            <a:xfrm>
              <a:off x="1855401" y="3221394"/>
              <a:ext cx="42118" cy="23868"/>
            </a:xfrm>
            <a:custGeom>
              <a:avLst/>
              <a:gdLst>
                <a:gd name="T0" fmla="*/ 0 w 89"/>
                <a:gd name="T1" fmla="*/ 1 h 54"/>
                <a:gd name="T2" fmla="*/ 1 w 89"/>
                <a:gd name="T3" fmla="*/ 1 h 54"/>
                <a:gd name="T4" fmla="*/ 2 w 89"/>
                <a:gd name="T5" fmla="*/ 0 h 54"/>
                <a:gd name="T6" fmla="*/ 0 w 89"/>
                <a:gd name="T7" fmla="*/ 1 h 54"/>
                <a:gd name="T8" fmla="*/ 0 60000 65536"/>
                <a:gd name="T9" fmla="*/ 0 60000 65536"/>
                <a:gd name="T10" fmla="*/ 0 60000 65536"/>
                <a:gd name="T11" fmla="*/ 0 60000 65536"/>
                <a:gd name="T12" fmla="*/ 0 w 89"/>
                <a:gd name="T13" fmla="*/ 0 h 54"/>
                <a:gd name="T14" fmla="*/ 89 w 89"/>
                <a:gd name="T15" fmla="*/ 54 h 54"/>
              </a:gdLst>
              <a:ahLst/>
              <a:cxnLst>
                <a:cxn ang="T8">
                  <a:pos x="T0" y="T1"/>
                </a:cxn>
                <a:cxn ang="T9">
                  <a:pos x="T2" y="T3"/>
                </a:cxn>
                <a:cxn ang="T10">
                  <a:pos x="T4" y="T5"/>
                </a:cxn>
                <a:cxn ang="T11">
                  <a:pos x="T6" y="T7"/>
                </a:cxn>
              </a:cxnLst>
              <a:rect l="T12" t="T13" r="T14" b="T15"/>
              <a:pathLst>
                <a:path w="89" h="54">
                  <a:moveTo>
                    <a:pt x="0" y="30"/>
                  </a:moveTo>
                  <a:lnTo>
                    <a:pt x="32" y="54"/>
                  </a:lnTo>
                  <a:lnTo>
                    <a:pt x="89" y="0"/>
                  </a:lnTo>
                  <a:lnTo>
                    <a:pt x="0" y="3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5" name="Freeform 441">
              <a:extLst>
                <a:ext uri="{FF2B5EF4-FFF2-40B4-BE49-F238E27FC236}">
                  <a16:creationId xmlns:a16="http://schemas.microsoft.com/office/drawing/2014/main" id="{89278531-781C-4190-A0C4-6562387136F0}"/>
                </a:ext>
              </a:extLst>
            </p:cNvPr>
            <p:cNvSpPr>
              <a:spLocks/>
            </p:cNvSpPr>
            <p:nvPr/>
          </p:nvSpPr>
          <p:spPr bwMode="auto">
            <a:xfrm>
              <a:off x="1279225" y="3714660"/>
              <a:ext cx="48857" cy="124112"/>
            </a:xfrm>
            <a:custGeom>
              <a:avLst/>
              <a:gdLst>
                <a:gd name="T0" fmla="*/ 0 w 102"/>
                <a:gd name="T1" fmla="*/ 1 h 274"/>
                <a:gd name="T2" fmla="*/ 1 w 102"/>
                <a:gd name="T3" fmla="*/ 6 h 274"/>
                <a:gd name="T4" fmla="*/ 2 w 102"/>
                <a:gd name="T5" fmla="*/ 6 h 274"/>
                <a:gd name="T6" fmla="*/ 2 w 102"/>
                <a:gd name="T7" fmla="*/ 1 h 274"/>
                <a:gd name="T8" fmla="*/ 2 w 102"/>
                <a:gd name="T9" fmla="*/ 0 h 274"/>
                <a:gd name="T10" fmla="*/ 1 w 102"/>
                <a:gd name="T11" fmla="*/ 0 h 274"/>
                <a:gd name="T12" fmla="*/ 0 w 102"/>
                <a:gd name="T13" fmla="*/ 1 h 274"/>
                <a:gd name="T14" fmla="*/ 0 60000 65536"/>
                <a:gd name="T15" fmla="*/ 0 60000 65536"/>
                <a:gd name="T16" fmla="*/ 0 60000 65536"/>
                <a:gd name="T17" fmla="*/ 0 60000 65536"/>
                <a:gd name="T18" fmla="*/ 0 60000 65536"/>
                <a:gd name="T19" fmla="*/ 0 60000 65536"/>
                <a:gd name="T20" fmla="*/ 0 60000 65536"/>
                <a:gd name="T21" fmla="*/ 0 w 102"/>
                <a:gd name="T22" fmla="*/ 0 h 274"/>
                <a:gd name="T23" fmla="*/ 102 w 102"/>
                <a:gd name="T24" fmla="*/ 274 h 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274">
                  <a:moveTo>
                    <a:pt x="0" y="65"/>
                  </a:moveTo>
                  <a:lnTo>
                    <a:pt x="41" y="274"/>
                  </a:lnTo>
                  <a:lnTo>
                    <a:pt x="73" y="270"/>
                  </a:lnTo>
                  <a:lnTo>
                    <a:pt x="102" y="30"/>
                  </a:lnTo>
                  <a:lnTo>
                    <a:pt x="73" y="0"/>
                  </a:lnTo>
                  <a:lnTo>
                    <a:pt x="52" y="19"/>
                  </a:lnTo>
                  <a:lnTo>
                    <a:pt x="0" y="6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6" name="Freeform 442">
              <a:extLst>
                <a:ext uri="{FF2B5EF4-FFF2-40B4-BE49-F238E27FC236}">
                  <a16:creationId xmlns:a16="http://schemas.microsoft.com/office/drawing/2014/main" id="{EBDEE972-591B-47F3-B62A-72AC9F07107B}"/>
                </a:ext>
              </a:extLst>
            </p:cNvPr>
            <p:cNvSpPr>
              <a:spLocks/>
            </p:cNvSpPr>
            <p:nvPr/>
          </p:nvSpPr>
          <p:spPr bwMode="auto">
            <a:xfrm>
              <a:off x="1434220" y="3919922"/>
              <a:ext cx="33694" cy="25459"/>
            </a:xfrm>
            <a:custGeom>
              <a:avLst/>
              <a:gdLst>
                <a:gd name="T0" fmla="*/ 0 w 69"/>
                <a:gd name="T1" fmla="*/ 2 h 52"/>
                <a:gd name="T2" fmla="*/ 0 w 69"/>
                <a:gd name="T3" fmla="*/ 0 h 52"/>
                <a:gd name="T4" fmla="*/ 2 w 69"/>
                <a:gd name="T5" fmla="*/ 0 h 52"/>
                <a:gd name="T6" fmla="*/ 2 w 69"/>
                <a:gd name="T7" fmla="*/ 1 h 52"/>
                <a:gd name="T8" fmla="*/ 0 w 69"/>
                <a:gd name="T9" fmla="*/ 2 h 52"/>
                <a:gd name="T10" fmla="*/ 0 60000 65536"/>
                <a:gd name="T11" fmla="*/ 0 60000 65536"/>
                <a:gd name="T12" fmla="*/ 0 60000 65536"/>
                <a:gd name="T13" fmla="*/ 0 60000 65536"/>
                <a:gd name="T14" fmla="*/ 0 60000 65536"/>
                <a:gd name="T15" fmla="*/ 0 w 69"/>
                <a:gd name="T16" fmla="*/ 0 h 52"/>
                <a:gd name="T17" fmla="*/ 69 w 69"/>
                <a:gd name="T18" fmla="*/ 52 h 52"/>
              </a:gdLst>
              <a:ahLst/>
              <a:cxnLst>
                <a:cxn ang="T10">
                  <a:pos x="T0" y="T1"/>
                </a:cxn>
                <a:cxn ang="T11">
                  <a:pos x="T2" y="T3"/>
                </a:cxn>
                <a:cxn ang="T12">
                  <a:pos x="T4" y="T5"/>
                </a:cxn>
                <a:cxn ang="T13">
                  <a:pos x="T6" y="T7"/>
                </a:cxn>
                <a:cxn ang="T14">
                  <a:pos x="T8" y="T9"/>
                </a:cxn>
              </a:cxnLst>
              <a:rect l="T15" t="T16" r="T17" b="T18"/>
              <a:pathLst>
                <a:path w="69" h="52">
                  <a:moveTo>
                    <a:pt x="0" y="52"/>
                  </a:moveTo>
                  <a:lnTo>
                    <a:pt x="7" y="1"/>
                  </a:lnTo>
                  <a:lnTo>
                    <a:pt x="69" y="0"/>
                  </a:lnTo>
                  <a:lnTo>
                    <a:pt x="69" y="46"/>
                  </a:lnTo>
                  <a:lnTo>
                    <a:pt x="0" y="5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7" name="Freeform 443">
              <a:extLst>
                <a:ext uri="{FF2B5EF4-FFF2-40B4-BE49-F238E27FC236}">
                  <a16:creationId xmlns:a16="http://schemas.microsoft.com/office/drawing/2014/main" id="{2882FF68-378F-4837-8C71-6D67925CAD7B}"/>
                </a:ext>
              </a:extLst>
            </p:cNvPr>
            <p:cNvSpPr>
              <a:spLocks/>
            </p:cNvSpPr>
            <p:nvPr/>
          </p:nvSpPr>
          <p:spPr bwMode="auto">
            <a:xfrm>
              <a:off x="1867194" y="3598504"/>
              <a:ext cx="276295" cy="295959"/>
            </a:xfrm>
            <a:custGeom>
              <a:avLst/>
              <a:gdLst>
                <a:gd name="T0" fmla="*/ 0 w 576"/>
                <a:gd name="T1" fmla="*/ 11 h 650"/>
                <a:gd name="T2" fmla="*/ 1 w 576"/>
                <a:gd name="T3" fmla="*/ 10 h 650"/>
                <a:gd name="T4" fmla="*/ 1 w 576"/>
                <a:gd name="T5" fmla="*/ 8 h 650"/>
                <a:gd name="T6" fmla="*/ 3 w 576"/>
                <a:gd name="T7" fmla="*/ 5 h 650"/>
                <a:gd name="T8" fmla="*/ 3 w 576"/>
                <a:gd name="T9" fmla="*/ 1 h 650"/>
                <a:gd name="T10" fmla="*/ 5 w 576"/>
                <a:gd name="T11" fmla="*/ 0 h 650"/>
                <a:gd name="T12" fmla="*/ 6 w 576"/>
                <a:gd name="T13" fmla="*/ 3 h 650"/>
                <a:gd name="T14" fmla="*/ 9 w 576"/>
                <a:gd name="T15" fmla="*/ 6 h 650"/>
                <a:gd name="T16" fmla="*/ 8 w 576"/>
                <a:gd name="T17" fmla="*/ 7 h 650"/>
                <a:gd name="T18" fmla="*/ 9 w 576"/>
                <a:gd name="T19" fmla="*/ 8 h 650"/>
                <a:gd name="T20" fmla="*/ 10 w 576"/>
                <a:gd name="T21" fmla="*/ 9 h 650"/>
                <a:gd name="T22" fmla="*/ 13 w 576"/>
                <a:gd name="T23" fmla="*/ 11 h 650"/>
                <a:gd name="T24" fmla="*/ 11 w 576"/>
                <a:gd name="T25" fmla="*/ 14 h 650"/>
                <a:gd name="T26" fmla="*/ 8 w 576"/>
                <a:gd name="T27" fmla="*/ 15 h 650"/>
                <a:gd name="T28" fmla="*/ 5 w 576"/>
                <a:gd name="T29" fmla="*/ 15 h 650"/>
                <a:gd name="T30" fmla="*/ 3 w 576"/>
                <a:gd name="T31" fmla="*/ 14 h 650"/>
                <a:gd name="T32" fmla="*/ 1 w 576"/>
                <a:gd name="T33" fmla="*/ 12 h 650"/>
                <a:gd name="T34" fmla="*/ 0 w 576"/>
                <a:gd name="T35" fmla="*/ 11 h 6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6"/>
                <a:gd name="T55" fmla="*/ 0 h 650"/>
                <a:gd name="T56" fmla="*/ 576 w 576"/>
                <a:gd name="T57" fmla="*/ 650 h 6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6" h="650">
                  <a:moveTo>
                    <a:pt x="0" y="454"/>
                  </a:moveTo>
                  <a:lnTo>
                    <a:pt x="43" y="422"/>
                  </a:lnTo>
                  <a:lnTo>
                    <a:pt x="51" y="342"/>
                  </a:lnTo>
                  <a:lnTo>
                    <a:pt x="121" y="232"/>
                  </a:lnTo>
                  <a:lnTo>
                    <a:pt x="152" y="43"/>
                  </a:lnTo>
                  <a:lnTo>
                    <a:pt x="211" y="0"/>
                  </a:lnTo>
                  <a:lnTo>
                    <a:pt x="255" y="131"/>
                  </a:lnTo>
                  <a:lnTo>
                    <a:pt x="380" y="241"/>
                  </a:lnTo>
                  <a:lnTo>
                    <a:pt x="336" y="308"/>
                  </a:lnTo>
                  <a:lnTo>
                    <a:pt x="379" y="324"/>
                  </a:lnTo>
                  <a:lnTo>
                    <a:pt x="423" y="404"/>
                  </a:lnTo>
                  <a:lnTo>
                    <a:pt x="576" y="449"/>
                  </a:lnTo>
                  <a:lnTo>
                    <a:pt x="459" y="581"/>
                  </a:lnTo>
                  <a:lnTo>
                    <a:pt x="340" y="630"/>
                  </a:lnTo>
                  <a:lnTo>
                    <a:pt x="229" y="650"/>
                  </a:lnTo>
                  <a:lnTo>
                    <a:pt x="109" y="602"/>
                  </a:lnTo>
                  <a:lnTo>
                    <a:pt x="65" y="510"/>
                  </a:lnTo>
                  <a:lnTo>
                    <a:pt x="0" y="45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8" name="Freeform 444">
              <a:extLst>
                <a:ext uri="{FF2B5EF4-FFF2-40B4-BE49-F238E27FC236}">
                  <a16:creationId xmlns:a16="http://schemas.microsoft.com/office/drawing/2014/main" id="{91BB1DE7-9A48-4AB9-915B-221733CE49D0}"/>
                </a:ext>
              </a:extLst>
            </p:cNvPr>
            <p:cNvSpPr>
              <a:spLocks/>
            </p:cNvSpPr>
            <p:nvPr/>
          </p:nvSpPr>
          <p:spPr bwMode="auto">
            <a:xfrm>
              <a:off x="2028927" y="3708295"/>
              <a:ext cx="28640" cy="38188"/>
            </a:xfrm>
            <a:custGeom>
              <a:avLst/>
              <a:gdLst>
                <a:gd name="T0" fmla="*/ 0 w 60"/>
                <a:gd name="T1" fmla="*/ 1 h 83"/>
                <a:gd name="T2" fmla="*/ 1 w 60"/>
                <a:gd name="T3" fmla="*/ 2 h 83"/>
                <a:gd name="T4" fmla="*/ 1 w 60"/>
                <a:gd name="T5" fmla="*/ 1 h 83"/>
                <a:gd name="T6" fmla="*/ 1 w 60"/>
                <a:gd name="T7" fmla="*/ 1 h 83"/>
                <a:gd name="T8" fmla="*/ 1 w 60"/>
                <a:gd name="T9" fmla="*/ 1 h 83"/>
                <a:gd name="T10" fmla="*/ 1 w 60"/>
                <a:gd name="T11" fmla="*/ 0 h 83"/>
                <a:gd name="T12" fmla="*/ 0 w 60"/>
                <a:gd name="T13" fmla="*/ 1 h 83"/>
                <a:gd name="T14" fmla="*/ 0 60000 65536"/>
                <a:gd name="T15" fmla="*/ 0 60000 65536"/>
                <a:gd name="T16" fmla="*/ 0 60000 65536"/>
                <a:gd name="T17" fmla="*/ 0 60000 65536"/>
                <a:gd name="T18" fmla="*/ 0 60000 65536"/>
                <a:gd name="T19" fmla="*/ 0 60000 65536"/>
                <a:gd name="T20" fmla="*/ 0 60000 65536"/>
                <a:gd name="T21" fmla="*/ 0 w 60"/>
                <a:gd name="T22" fmla="*/ 0 h 83"/>
                <a:gd name="T23" fmla="*/ 60 w 60"/>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83">
                  <a:moveTo>
                    <a:pt x="0" y="67"/>
                  </a:moveTo>
                  <a:lnTo>
                    <a:pt x="43" y="83"/>
                  </a:lnTo>
                  <a:lnTo>
                    <a:pt x="56" y="58"/>
                  </a:lnTo>
                  <a:lnTo>
                    <a:pt x="30" y="52"/>
                  </a:lnTo>
                  <a:lnTo>
                    <a:pt x="60" y="32"/>
                  </a:lnTo>
                  <a:lnTo>
                    <a:pt x="44" y="0"/>
                  </a:lnTo>
                  <a:lnTo>
                    <a:pt x="0" y="6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29" name="Freeform 445">
              <a:extLst>
                <a:ext uri="{FF2B5EF4-FFF2-40B4-BE49-F238E27FC236}">
                  <a16:creationId xmlns:a16="http://schemas.microsoft.com/office/drawing/2014/main" id="{43E62B32-EED6-4562-BB2D-4D8B1895986C}"/>
                </a:ext>
              </a:extLst>
            </p:cNvPr>
            <p:cNvSpPr>
              <a:spLocks/>
            </p:cNvSpPr>
            <p:nvPr/>
          </p:nvSpPr>
          <p:spPr bwMode="auto">
            <a:xfrm>
              <a:off x="1420742" y="3919922"/>
              <a:ext cx="102768" cy="120930"/>
            </a:xfrm>
            <a:custGeom>
              <a:avLst/>
              <a:gdLst>
                <a:gd name="T0" fmla="*/ 0 w 214"/>
                <a:gd name="T1" fmla="*/ 3 h 267"/>
                <a:gd name="T2" fmla="*/ 1 w 214"/>
                <a:gd name="T3" fmla="*/ 2 h 267"/>
                <a:gd name="T4" fmla="*/ 1 w 214"/>
                <a:gd name="T5" fmla="*/ 2 h 267"/>
                <a:gd name="T6" fmla="*/ 1 w 214"/>
                <a:gd name="T7" fmla="*/ 1 h 267"/>
                <a:gd name="T8" fmla="*/ 2 w 214"/>
                <a:gd name="T9" fmla="*/ 1 h 267"/>
                <a:gd name="T10" fmla="*/ 2 w 214"/>
                <a:gd name="T11" fmla="*/ 0 h 267"/>
                <a:gd name="T12" fmla="*/ 4 w 214"/>
                <a:gd name="T13" fmla="*/ 0 h 267"/>
                <a:gd name="T14" fmla="*/ 4 w 214"/>
                <a:gd name="T15" fmla="*/ 1 h 267"/>
                <a:gd name="T16" fmla="*/ 5 w 214"/>
                <a:gd name="T17" fmla="*/ 1 h 267"/>
                <a:gd name="T18" fmla="*/ 5 w 214"/>
                <a:gd name="T19" fmla="*/ 5 h 267"/>
                <a:gd name="T20" fmla="*/ 3 w 214"/>
                <a:gd name="T21" fmla="*/ 4 h 267"/>
                <a:gd name="T22" fmla="*/ 2 w 214"/>
                <a:gd name="T23" fmla="*/ 6 h 267"/>
                <a:gd name="T24" fmla="*/ 0 w 214"/>
                <a:gd name="T25" fmla="*/ 3 h 2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67"/>
                <a:gd name="T41" fmla="*/ 214 w 214"/>
                <a:gd name="T42" fmla="*/ 267 h 2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67">
                  <a:moveTo>
                    <a:pt x="0" y="125"/>
                  </a:moveTo>
                  <a:lnTo>
                    <a:pt x="25" y="83"/>
                  </a:lnTo>
                  <a:lnTo>
                    <a:pt x="41" y="88"/>
                  </a:lnTo>
                  <a:lnTo>
                    <a:pt x="28" y="52"/>
                  </a:lnTo>
                  <a:lnTo>
                    <a:pt x="97" y="46"/>
                  </a:lnTo>
                  <a:lnTo>
                    <a:pt x="97" y="0"/>
                  </a:lnTo>
                  <a:lnTo>
                    <a:pt x="175" y="1"/>
                  </a:lnTo>
                  <a:lnTo>
                    <a:pt x="171" y="42"/>
                  </a:lnTo>
                  <a:lnTo>
                    <a:pt x="214" y="43"/>
                  </a:lnTo>
                  <a:lnTo>
                    <a:pt x="200" y="196"/>
                  </a:lnTo>
                  <a:lnTo>
                    <a:pt x="152" y="178"/>
                  </a:lnTo>
                  <a:lnTo>
                    <a:pt x="93" y="267"/>
                  </a:lnTo>
                  <a:lnTo>
                    <a:pt x="0" y="12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0" name="Freeform 446">
              <a:extLst>
                <a:ext uri="{FF2B5EF4-FFF2-40B4-BE49-F238E27FC236}">
                  <a16:creationId xmlns:a16="http://schemas.microsoft.com/office/drawing/2014/main" id="{01772FD3-16A4-42F7-B7E7-E55625AF620F}"/>
                </a:ext>
              </a:extLst>
            </p:cNvPr>
            <p:cNvSpPr>
              <a:spLocks/>
            </p:cNvSpPr>
            <p:nvPr/>
          </p:nvSpPr>
          <p:spPr bwMode="auto">
            <a:xfrm>
              <a:off x="954074" y="3690792"/>
              <a:ext cx="55596" cy="11138"/>
            </a:xfrm>
            <a:custGeom>
              <a:avLst/>
              <a:gdLst>
                <a:gd name="T0" fmla="*/ 0 w 114"/>
                <a:gd name="T1" fmla="*/ 1 h 26"/>
                <a:gd name="T2" fmla="*/ 0 w 114"/>
                <a:gd name="T3" fmla="*/ 0 h 26"/>
                <a:gd name="T4" fmla="*/ 3 w 114"/>
                <a:gd name="T5" fmla="*/ 0 h 26"/>
                <a:gd name="T6" fmla="*/ 0 w 114"/>
                <a:gd name="T7" fmla="*/ 1 h 26"/>
                <a:gd name="T8" fmla="*/ 0 60000 65536"/>
                <a:gd name="T9" fmla="*/ 0 60000 65536"/>
                <a:gd name="T10" fmla="*/ 0 60000 65536"/>
                <a:gd name="T11" fmla="*/ 0 60000 65536"/>
                <a:gd name="T12" fmla="*/ 0 w 114"/>
                <a:gd name="T13" fmla="*/ 0 h 26"/>
                <a:gd name="T14" fmla="*/ 114 w 114"/>
                <a:gd name="T15" fmla="*/ 26 h 26"/>
              </a:gdLst>
              <a:ahLst/>
              <a:cxnLst>
                <a:cxn ang="T8">
                  <a:pos x="T0" y="T1"/>
                </a:cxn>
                <a:cxn ang="T9">
                  <a:pos x="T2" y="T3"/>
                </a:cxn>
                <a:cxn ang="T10">
                  <a:pos x="T4" y="T5"/>
                </a:cxn>
                <a:cxn ang="T11">
                  <a:pos x="T6" y="T7"/>
                </a:cxn>
              </a:cxnLst>
              <a:rect l="T12" t="T13" r="T14" b="T15"/>
              <a:pathLst>
                <a:path w="114" h="26">
                  <a:moveTo>
                    <a:pt x="0" y="26"/>
                  </a:moveTo>
                  <a:lnTo>
                    <a:pt x="7" y="0"/>
                  </a:lnTo>
                  <a:lnTo>
                    <a:pt x="114" y="9"/>
                  </a:lnTo>
                  <a:lnTo>
                    <a:pt x="0" y="2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1" name="Freeform 447">
              <a:extLst>
                <a:ext uri="{FF2B5EF4-FFF2-40B4-BE49-F238E27FC236}">
                  <a16:creationId xmlns:a16="http://schemas.microsoft.com/office/drawing/2014/main" id="{35C8094E-782B-49F5-B9B1-1353FF788327}"/>
                </a:ext>
              </a:extLst>
            </p:cNvPr>
            <p:cNvSpPr>
              <a:spLocks/>
            </p:cNvSpPr>
            <p:nvPr/>
          </p:nvSpPr>
          <p:spPr bwMode="auto">
            <a:xfrm>
              <a:off x="1206782" y="3740119"/>
              <a:ext cx="77497" cy="128885"/>
            </a:xfrm>
            <a:custGeom>
              <a:avLst/>
              <a:gdLst>
                <a:gd name="T0" fmla="*/ 0 w 163"/>
                <a:gd name="T1" fmla="*/ 6 h 285"/>
                <a:gd name="T2" fmla="*/ 1 w 163"/>
                <a:gd name="T3" fmla="*/ 2 h 285"/>
                <a:gd name="T4" fmla="*/ 0 w 163"/>
                <a:gd name="T5" fmla="*/ 0 h 285"/>
                <a:gd name="T6" fmla="*/ 3 w 163"/>
                <a:gd name="T7" fmla="*/ 0 h 285"/>
                <a:gd name="T8" fmla="*/ 4 w 163"/>
                <a:gd name="T9" fmla="*/ 5 h 285"/>
                <a:gd name="T10" fmla="*/ 1 w 163"/>
                <a:gd name="T11" fmla="*/ 7 h 285"/>
                <a:gd name="T12" fmla="*/ 0 w 163"/>
                <a:gd name="T13" fmla="*/ 6 h 285"/>
                <a:gd name="T14" fmla="*/ 0 60000 65536"/>
                <a:gd name="T15" fmla="*/ 0 60000 65536"/>
                <a:gd name="T16" fmla="*/ 0 60000 65536"/>
                <a:gd name="T17" fmla="*/ 0 60000 65536"/>
                <a:gd name="T18" fmla="*/ 0 60000 65536"/>
                <a:gd name="T19" fmla="*/ 0 60000 65536"/>
                <a:gd name="T20" fmla="*/ 0 60000 65536"/>
                <a:gd name="T21" fmla="*/ 0 w 163"/>
                <a:gd name="T22" fmla="*/ 0 h 285"/>
                <a:gd name="T23" fmla="*/ 163 w 163"/>
                <a:gd name="T24" fmla="*/ 285 h 2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85">
                  <a:moveTo>
                    <a:pt x="0" y="269"/>
                  </a:moveTo>
                  <a:lnTo>
                    <a:pt x="20" y="71"/>
                  </a:lnTo>
                  <a:lnTo>
                    <a:pt x="10" y="10"/>
                  </a:lnTo>
                  <a:lnTo>
                    <a:pt x="110" y="0"/>
                  </a:lnTo>
                  <a:lnTo>
                    <a:pt x="163" y="227"/>
                  </a:lnTo>
                  <a:lnTo>
                    <a:pt x="40" y="285"/>
                  </a:lnTo>
                  <a:lnTo>
                    <a:pt x="0" y="26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2" name="Freeform 448">
              <a:extLst>
                <a:ext uri="{FF2B5EF4-FFF2-40B4-BE49-F238E27FC236}">
                  <a16:creationId xmlns:a16="http://schemas.microsoft.com/office/drawing/2014/main" id="{7E051B8C-D19F-4BA8-92CE-AF912981E16D}"/>
                </a:ext>
              </a:extLst>
            </p:cNvPr>
            <p:cNvSpPr>
              <a:spLocks/>
            </p:cNvSpPr>
            <p:nvPr/>
          </p:nvSpPr>
          <p:spPr bwMode="auto">
            <a:xfrm>
              <a:off x="986084" y="3708295"/>
              <a:ext cx="134778" cy="108200"/>
            </a:xfrm>
            <a:custGeom>
              <a:avLst/>
              <a:gdLst>
                <a:gd name="T0" fmla="*/ 0 w 281"/>
                <a:gd name="T1" fmla="*/ 2 h 238"/>
                <a:gd name="T2" fmla="*/ 1 w 281"/>
                <a:gd name="T3" fmla="*/ 1 h 238"/>
                <a:gd name="T4" fmla="*/ 1 w 281"/>
                <a:gd name="T5" fmla="*/ 0 h 238"/>
                <a:gd name="T6" fmla="*/ 3 w 281"/>
                <a:gd name="T7" fmla="*/ 0 h 238"/>
                <a:gd name="T8" fmla="*/ 4 w 281"/>
                <a:gd name="T9" fmla="*/ 1 h 238"/>
                <a:gd name="T10" fmla="*/ 5 w 281"/>
                <a:gd name="T11" fmla="*/ 0 h 238"/>
                <a:gd name="T12" fmla="*/ 6 w 281"/>
                <a:gd name="T13" fmla="*/ 3 h 238"/>
                <a:gd name="T14" fmla="*/ 7 w 281"/>
                <a:gd name="T15" fmla="*/ 5 h 238"/>
                <a:gd name="T16" fmla="*/ 6 w 281"/>
                <a:gd name="T17" fmla="*/ 4 h 238"/>
                <a:gd name="T18" fmla="*/ 6 w 281"/>
                <a:gd name="T19" fmla="*/ 5 h 238"/>
                <a:gd name="T20" fmla="*/ 5 w 281"/>
                <a:gd name="T21" fmla="*/ 5 h 238"/>
                <a:gd name="T22" fmla="*/ 5 w 281"/>
                <a:gd name="T23" fmla="*/ 5 h 238"/>
                <a:gd name="T24" fmla="*/ 4 w 281"/>
                <a:gd name="T25" fmla="*/ 4 h 238"/>
                <a:gd name="T26" fmla="*/ 3 w 281"/>
                <a:gd name="T27" fmla="*/ 3 h 238"/>
                <a:gd name="T28" fmla="*/ 2 w 281"/>
                <a:gd name="T29" fmla="*/ 4 h 238"/>
                <a:gd name="T30" fmla="*/ 0 w 281"/>
                <a:gd name="T31" fmla="*/ 2 h 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1"/>
                <a:gd name="T49" fmla="*/ 0 h 238"/>
                <a:gd name="T50" fmla="*/ 281 w 281"/>
                <a:gd name="T51" fmla="*/ 238 h 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1" h="238">
                  <a:moveTo>
                    <a:pt x="0" y="79"/>
                  </a:moveTo>
                  <a:lnTo>
                    <a:pt x="46" y="44"/>
                  </a:lnTo>
                  <a:lnTo>
                    <a:pt x="49" y="0"/>
                  </a:lnTo>
                  <a:lnTo>
                    <a:pt x="140" y="9"/>
                  </a:lnTo>
                  <a:lnTo>
                    <a:pt x="167" y="32"/>
                  </a:lnTo>
                  <a:lnTo>
                    <a:pt x="231" y="6"/>
                  </a:lnTo>
                  <a:lnTo>
                    <a:pt x="269" y="113"/>
                  </a:lnTo>
                  <a:lnTo>
                    <a:pt x="281" y="193"/>
                  </a:lnTo>
                  <a:lnTo>
                    <a:pt x="258" y="186"/>
                  </a:lnTo>
                  <a:lnTo>
                    <a:pt x="252" y="231"/>
                  </a:lnTo>
                  <a:lnTo>
                    <a:pt x="211" y="238"/>
                  </a:lnTo>
                  <a:lnTo>
                    <a:pt x="208" y="193"/>
                  </a:lnTo>
                  <a:lnTo>
                    <a:pt x="187" y="190"/>
                  </a:lnTo>
                  <a:lnTo>
                    <a:pt x="147" y="124"/>
                  </a:lnTo>
                  <a:lnTo>
                    <a:pt x="71" y="161"/>
                  </a:lnTo>
                  <a:lnTo>
                    <a:pt x="0" y="7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3" name="Freeform 449">
              <a:extLst>
                <a:ext uri="{FF2B5EF4-FFF2-40B4-BE49-F238E27FC236}">
                  <a16:creationId xmlns:a16="http://schemas.microsoft.com/office/drawing/2014/main" id="{27FFB10D-143B-4C9C-97BC-7C82C9F14A1F}"/>
                </a:ext>
              </a:extLst>
            </p:cNvPr>
            <p:cNvSpPr>
              <a:spLocks/>
            </p:cNvSpPr>
            <p:nvPr/>
          </p:nvSpPr>
          <p:spPr bwMode="auto">
            <a:xfrm>
              <a:off x="2084523" y="3364601"/>
              <a:ext cx="30325" cy="9547"/>
            </a:xfrm>
            <a:custGeom>
              <a:avLst/>
              <a:gdLst>
                <a:gd name="T0" fmla="*/ 0 w 66"/>
                <a:gd name="T1" fmla="*/ 0 h 22"/>
                <a:gd name="T2" fmla="*/ 1 w 66"/>
                <a:gd name="T3" fmla="*/ 1 h 22"/>
                <a:gd name="T4" fmla="*/ 1 w 66"/>
                <a:gd name="T5" fmla="*/ 0 h 22"/>
                <a:gd name="T6" fmla="*/ 0 w 66"/>
                <a:gd name="T7" fmla="*/ 0 h 22"/>
                <a:gd name="T8" fmla="*/ 0 60000 65536"/>
                <a:gd name="T9" fmla="*/ 0 60000 65536"/>
                <a:gd name="T10" fmla="*/ 0 60000 65536"/>
                <a:gd name="T11" fmla="*/ 0 60000 65536"/>
                <a:gd name="T12" fmla="*/ 0 w 66"/>
                <a:gd name="T13" fmla="*/ 0 h 22"/>
                <a:gd name="T14" fmla="*/ 66 w 66"/>
                <a:gd name="T15" fmla="*/ 22 h 22"/>
              </a:gdLst>
              <a:ahLst/>
              <a:cxnLst>
                <a:cxn ang="T8">
                  <a:pos x="T0" y="T1"/>
                </a:cxn>
                <a:cxn ang="T9">
                  <a:pos x="T2" y="T3"/>
                </a:cxn>
                <a:cxn ang="T10">
                  <a:pos x="T4" y="T5"/>
                </a:cxn>
                <a:cxn ang="T11">
                  <a:pos x="T6" y="T7"/>
                </a:cxn>
              </a:cxnLst>
              <a:rect l="T12" t="T13" r="T14" b="T15"/>
              <a:pathLst>
                <a:path w="66" h="22">
                  <a:moveTo>
                    <a:pt x="0" y="0"/>
                  </a:moveTo>
                  <a:lnTo>
                    <a:pt x="32" y="22"/>
                  </a:lnTo>
                  <a:lnTo>
                    <a:pt x="66" y="6"/>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4" name="Freeform 450">
              <a:extLst>
                <a:ext uri="{FF2B5EF4-FFF2-40B4-BE49-F238E27FC236}">
                  <a16:creationId xmlns:a16="http://schemas.microsoft.com/office/drawing/2014/main" id="{4CDB40F6-CA27-4DA9-A818-91A2303D19F0}"/>
                </a:ext>
              </a:extLst>
            </p:cNvPr>
            <p:cNvSpPr>
              <a:spLocks/>
            </p:cNvSpPr>
            <p:nvPr/>
          </p:nvSpPr>
          <p:spPr bwMode="auto">
            <a:xfrm>
              <a:off x="1885726" y="3275495"/>
              <a:ext cx="28640" cy="85924"/>
            </a:xfrm>
            <a:custGeom>
              <a:avLst/>
              <a:gdLst>
                <a:gd name="T0" fmla="*/ 0 w 61"/>
                <a:gd name="T1" fmla="*/ 2 h 188"/>
                <a:gd name="T2" fmla="*/ 1 w 61"/>
                <a:gd name="T3" fmla="*/ 5 h 188"/>
                <a:gd name="T4" fmla="*/ 1 w 61"/>
                <a:gd name="T5" fmla="*/ 4 h 188"/>
                <a:gd name="T6" fmla="*/ 1 w 61"/>
                <a:gd name="T7" fmla="*/ 2 h 188"/>
                <a:gd name="T8" fmla="*/ 1 w 61"/>
                <a:gd name="T9" fmla="*/ 2 h 188"/>
                <a:gd name="T10" fmla="*/ 1 w 61"/>
                <a:gd name="T11" fmla="*/ 1 h 188"/>
                <a:gd name="T12" fmla="*/ 1 w 61"/>
                <a:gd name="T13" fmla="*/ 1 h 188"/>
                <a:gd name="T14" fmla="*/ 1 w 61"/>
                <a:gd name="T15" fmla="*/ 0 h 188"/>
                <a:gd name="T16" fmla="*/ 1 w 61"/>
                <a:gd name="T17" fmla="*/ 0 h 188"/>
                <a:gd name="T18" fmla="*/ 0 w 61"/>
                <a:gd name="T19" fmla="*/ 2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188"/>
                <a:gd name="T32" fmla="*/ 61 w 61"/>
                <a:gd name="T33" fmla="*/ 188 h 1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188">
                  <a:moveTo>
                    <a:pt x="0" y="95"/>
                  </a:moveTo>
                  <a:lnTo>
                    <a:pt x="31" y="188"/>
                  </a:lnTo>
                  <a:lnTo>
                    <a:pt x="37" y="185"/>
                  </a:lnTo>
                  <a:lnTo>
                    <a:pt x="55" y="85"/>
                  </a:lnTo>
                  <a:lnTo>
                    <a:pt x="30" y="92"/>
                  </a:lnTo>
                  <a:lnTo>
                    <a:pt x="37" y="47"/>
                  </a:lnTo>
                  <a:lnTo>
                    <a:pt x="56" y="26"/>
                  </a:lnTo>
                  <a:lnTo>
                    <a:pt x="61" y="0"/>
                  </a:lnTo>
                  <a:lnTo>
                    <a:pt x="38" y="3"/>
                  </a:lnTo>
                  <a:lnTo>
                    <a:pt x="0" y="9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5" name="Freeform 451">
              <a:extLst>
                <a:ext uri="{FF2B5EF4-FFF2-40B4-BE49-F238E27FC236}">
                  <a16:creationId xmlns:a16="http://schemas.microsoft.com/office/drawing/2014/main" id="{2268D4CE-FA32-46A7-B028-42FCE65B73D1}"/>
                </a:ext>
              </a:extLst>
            </p:cNvPr>
            <p:cNvSpPr>
              <a:spLocks/>
            </p:cNvSpPr>
            <p:nvPr/>
          </p:nvSpPr>
          <p:spPr bwMode="auto">
            <a:xfrm>
              <a:off x="1105699" y="3749666"/>
              <a:ext cx="109507" cy="125703"/>
            </a:xfrm>
            <a:custGeom>
              <a:avLst/>
              <a:gdLst>
                <a:gd name="T0" fmla="*/ 0 w 229"/>
                <a:gd name="T1" fmla="*/ 4 h 278"/>
                <a:gd name="T2" fmla="*/ 0 w 229"/>
                <a:gd name="T3" fmla="*/ 3 h 278"/>
                <a:gd name="T4" fmla="*/ 0 w 229"/>
                <a:gd name="T5" fmla="*/ 2 h 278"/>
                <a:gd name="T6" fmla="*/ 1 w 229"/>
                <a:gd name="T7" fmla="*/ 3 h 278"/>
                <a:gd name="T8" fmla="*/ 1 w 229"/>
                <a:gd name="T9" fmla="*/ 1 h 278"/>
                <a:gd name="T10" fmla="*/ 2 w 229"/>
                <a:gd name="T11" fmla="*/ 0 h 278"/>
                <a:gd name="T12" fmla="*/ 3 w 229"/>
                <a:gd name="T13" fmla="*/ 0 h 278"/>
                <a:gd name="T14" fmla="*/ 3 w 229"/>
                <a:gd name="T15" fmla="*/ 1 h 278"/>
                <a:gd name="T16" fmla="*/ 5 w 229"/>
                <a:gd name="T17" fmla="*/ 1 h 278"/>
                <a:gd name="T18" fmla="*/ 5 w 229"/>
                <a:gd name="T19" fmla="*/ 6 h 278"/>
                <a:gd name="T20" fmla="*/ 1 w 229"/>
                <a:gd name="T21" fmla="*/ 6 h 278"/>
                <a:gd name="T22" fmla="*/ 1 w 229"/>
                <a:gd name="T23" fmla="*/ 5 h 278"/>
                <a:gd name="T24" fmla="*/ 0 w 229"/>
                <a:gd name="T25" fmla="*/ 4 h 2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9"/>
                <a:gd name="T40" fmla="*/ 0 h 278"/>
                <a:gd name="T41" fmla="*/ 229 w 229"/>
                <a:gd name="T42" fmla="*/ 278 h 2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9" h="278">
                  <a:moveTo>
                    <a:pt x="0" y="184"/>
                  </a:moveTo>
                  <a:lnTo>
                    <a:pt x="4" y="142"/>
                  </a:lnTo>
                  <a:lnTo>
                    <a:pt x="10" y="97"/>
                  </a:lnTo>
                  <a:lnTo>
                    <a:pt x="33" y="104"/>
                  </a:lnTo>
                  <a:lnTo>
                    <a:pt x="21" y="24"/>
                  </a:lnTo>
                  <a:lnTo>
                    <a:pt x="89" y="0"/>
                  </a:lnTo>
                  <a:lnTo>
                    <a:pt x="127" y="16"/>
                  </a:lnTo>
                  <a:lnTo>
                    <a:pt x="150" y="42"/>
                  </a:lnTo>
                  <a:lnTo>
                    <a:pt x="229" y="51"/>
                  </a:lnTo>
                  <a:lnTo>
                    <a:pt x="209" y="249"/>
                  </a:lnTo>
                  <a:lnTo>
                    <a:pt x="35" y="278"/>
                  </a:lnTo>
                  <a:lnTo>
                    <a:pt x="38" y="216"/>
                  </a:lnTo>
                  <a:lnTo>
                    <a:pt x="0" y="18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6" name="Freeform 452">
              <a:extLst>
                <a:ext uri="{FF2B5EF4-FFF2-40B4-BE49-F238E27FC236}">
                  <a16:creationId xmlns:a16="http://schemas.microsoft.com/office/drawing/2014/main" id="{42CDD671-3F15-4BC9-ABA1-D936394AAC5E}"/>
                </a:ext>
              </a:extLst>
            </p:cNvPr>
            <p:cNvSpPr>
              <a:spLocks/>
            </p:cNvSpPr>
            <p:nvPr/>
          </p:nvSpPr>
          <p:spPr bwMode="auto">
            <a:xfrm>
              <a:off x="1899204" y="3272312"/>
              <a:ext cx="79182" cy="93880"/>
            </a:xfrm>
            <a:custGeom>
              <a:avLst/>
              <a:gdLst>
                <a:gd name="T0" fmla="*/ 0 w 166"/>
                <a:gd name="T1" fmla="*/ 2 h 207"/>
                <a:gd name="T2" fmla="*/ 0 w 166"/>
                <a:gd name="T3" fmla="*/ 1 h 207"/>
                <a:gd name="T4" fmla="*/ 1 w 166"/>
                <a:gd name="T5" fmla="*/ 1 h 207"/>
                <a:gd name="T6" fmla="*/ 1 w 166"/>
                <a:gd name="T7" fmla="*/ 1 h 207"/>
                <a:gd name="T8" fmla="*/ 3 w 166"/>
                <a:gd name="T9" fmla="*/ 0 h 207"/>
                <a:gd name="T10" fmla="*/ 4 w 166"/>
                <a:gd name="T11" fmla="*/ 1 h 207"/>
                <a:gd name="T12" fmla="*/ 2 w 166"/>
                <a:gd name="T13" fmla="*/ 2 h 207"/>
                <a:gd name="T14" fmla="*/ 3 w 166"/>
                <a:gd name="T15" fmla="*/ 3 h 207"/>
                <a:gd name="T16" fmla="*/ 2 w 166"/>
                <a:gd name="T17" fmla="*/ 4 h 207"/>
                <a:gd name="T18" fmla="*/ 1 w 166"/>
                <a:gd name="T19" fmla="*/ 5 h 207"/>
                <a:gd name="T20" fmla="*/ 0 w 166"/>
                <a:gd name="T21" fmla="*/ 5 h 207"/>
                <a:gd name="T22" fmla="*/ 1 w 166"/>
                <a:gd name="T23" fmla="*/ 2 h 207"/>
                <a:gd name="T24" fmla="*/ 0 w 166"/>
                <a:gd name="T25" fmla="*/ 2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207"/>
                <a:gd name="T41" fmla="*/ 166 w 166"/>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207">
                  <a:moveTo>
                    <a:pt x="0" y="100"/>
                  </a:moveTo>
                  <a:lnTo>
                    <a:pt x="7" y="55"/>
                  </a:lnTo>
                  <a:lnTo>
                    <a:pt x="26" y="34"/>
                  </a:lnTo>
                  <a:lnTo>
                    <a:pt x="64" y="53"/>
                  </a:lnTo>
                  <a:lnTo>
                    <a:pt x="148" y="0"/>
                  </a:lnTo>
                  <a:lnTo>
                    <a:pt x="166" y="58"/>
                  </a:lnTo>
                  <a:lnTo>
                    <a:pt x="80" y="90"/>
                  </a:lnTo>
                  <a:lnTo>
                    <a:pt x="125" y="136"/>
                  </a:lnTo>
                  <a:lnTo>
                    <a:pt x="102" y="165"/>
                  </a:lnTo>
                  <a:lnTo>
                    <a:pt x="49" y="207"/>
                  </a:lnTo>
                  <a:lnTo>
                    <a:pt x="7" y="193"/>
                  </a:lnTo>
                  <a:lnTo>
                    <a:pt x="25" y="93"/>
                  </a:lnTo>
                  <a:lnTo>
                    <a:pt x="0" y="10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7" name="Freeform 453">
              <a:extLst>
                <a:ext uri="{FF2B5EF4-FFF2-40B4-BE49-F238E27FC236}">
                  <a16:creationId xmlns:a16="http://schemas.microsoft.com/office/drawing/2014/main" id="{A3E2DECA-4C30-470D-BADF-8B3AB3A7CCBF}"/>
                </a:ext>
              </a:extLst>
            </p:cNvPr>
            <p:cNvSpPr>
              <a:spLocks/>
            </p:cNvSpPr>
            <p:nvPr/>
          </p:nvSpPr>
          <p:spPr bwMode="auto">
            <a:xfrm>
              <a:off x="1885726" y="3872186"/>
              <a:ext cx="144886" cy="184577"/>
            </a:xfrm>
            <a:custGeom>
              <a:avLst/>
              <a:gdLst>
                <a:gd name="T0" fmla="*/ 0 w 303"/>
                <a:gd name="T1" fmla="*/ 1 h 407"/>
                <a:gd name="T2" fmla="*/ 1 w 303"/>
                <a:gd name="T3" fmla="*/ 3 h 407"/>
                <a:gd name="T4" fmla="*/ 0 w 303"/>
                <a:gd name="T5" fmla="*/ 4 h 407"/>
                <a:gd name="T6" fmla="*/ 1 w 303"/>
                <a:gd name="T7" fmla="*/ 5 h 407"/>
                <a:gd name="T8" fmla="*/ 0 w 303"/>
                <a:gd name="T9" fmla="*/ 6 h 407"/>
                <a:gd name="T10" fmla="*/ 5 w 303"/>
                <a:gd name="T11" fmla="*/ 9 h 407"/>
                <a:gd name="T12" fmla="*/ 7 w 303"/>
                <a:gd name="T13" fmla="*/ 7 h 407"/>
                <a:gd name="T14" fmla="*/ 6 w 303"/>
                <a:gd name="T15" fmla="*/ 5 h 407"/>
                <a:gd name="T16" fmla="*/ 6 w 303"/>
                <a:gd name="T17" fmla="*/ 2 h 407"/>
                <a:gd name="T18" fmla="*/ 7 w 303"/>
                <a:gd name="T19" fmla="*/ 1 h 407"/>
                <a:gd name="T20" fmla="*/ 4 w 303"/>
                <a:gd name="T21" fmla="*/ 1 h 407"/>
                <a:gd name="T22" fmla="*/ 2 w 303"/>
                <a:gd name="T23" fmla="*/ 0 h 407"/>
                <a:gd name="T24" fmla="*/ 0 w 303"/>
                <a:gd name="T25" fmla="*/ 1 h 4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3"/>
                <a:gd name="T40" fmla="*/ 0 h 407"/>
                <a:gd name="T41" fmla="*/ 303 w 303"/>
                <a:gd name="T42" fmla="*/ 407 h 4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3" h="407">
                  <a:moveTo>
                    <a:pt x="0" y="25"/>
                  </a:moveTo>
                  <a:lnTo>
                    <a:pt x="39" y="112"/>
                  </a:lnTo>
                  <a:lnTo>
                    <a:pt x="0" y="190"/>
                  </a:lnTo>
                  <a:lnTo>
                    <a:pt x="31" y="213"/>
                  </a:lnTo>
                  <a:lnTo>
                    <a:pt x="14" y="242"/>
                  </a:lnTo>
                  <a:lnTo>
                    <a:pt x="206" y="407"/>
                  </a:lnTo>
                  <a:lnTo>
                    <a:pt x="291" y="276"/>
                  </a:lnTo>
                  <a:lnTo>
                    <a:pt x="271" y="239"/>
                  </a:lnTo>
                  <a:lnTo>
                    <a:pt x="271" y="77"/>
                  </a:lnTo>
                  <a:lnTo>
                    <a:pt x="303" y="28"/>
                  </a:lnTo>
                  <a:lnTo>
                    <a:pt x="192" y="48"/>
                  </a:lnTo>
                  <a:lnTo>
                    <a:pt x="72" y="0"/>
                  </a:lnTo>
                  <a:lnTo>
                    <a:pt x="0" y="2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8" name="Freeform 454">
              <a:extLst>
                <a:ext uri="{FF2B5EF4-FFF2-40B4-BE49-F238E27FC236}">
                  <a16:creationId xmlns:a16="http://schemas.microsoft.com/office/drawing/2014/main" id="{EEA0AE1D-9164-4F14-830F-A21504E52D4F}"/>
                </a:ext>
              </a:extLst>
            </p:cNvPr>
            <p:cNvSpPr>
              <a:spLocks/>
            </p:cNvSpPr>
            <p:nvPr/>
          </p:nvSpPr>
          <p:spPr bwMode="auto">
            <a:xfrm>
              <a:off x="2114848" y="3347098"/>
              <a:ext cx="33694" cy="30232"/>
            </a:xfrm>
            <a:custGeom>
              <a:avLst/>
              <a:gdLst>
                <a:gd name="T0" fmla="*/ 0 w 70"/>
                <a:gd name="T1" fmla="*/ 1 h 67"/>
                <a:gd name="T2" fmla="*/ 1 w 70"/>
                <a:gd name="T3" fmla="*/ 0 h 67"/>
                <a:gd name="T4" fmla="*/ 2 w 70"/>
                <a:gd name="T5" fmla="*/ 1 h 67"/>
                <a:gd name="T6" fmla="*/ 0 w 70"/>
                <a:gd name="T7" fmla="*/ 1 h 67"/>
                <a:gd name="T8" fmla="*/ 0 60000 65536"/>
                <a:gd name="T9" fmla="*/ 0 60000 65536"/>
                <a:gd name="T10" fmla="*/ 0 60000 65536"/>
                <a:gd name="T11" fmla="*/ 0 60000 65536"/>
                <a:gd name="T12" fmla="*/ 0 w 70"/>
                <a:gd name="T13" fmla="*/ 0 h 67"/>
                <a:gd name="T14" fmla="*/ 70 w 70"/>
                <a:gd name="T15" fmla="*/ 67 h 67"/>
              </a:gdLst>
              <a:ahLst/>
              <a:cxnLst>
                <a:cxn ang="T8">
                  <a:pos x="T0" y="T1"/>
                </a:cxn>
                <a:cxn ang="T9">
                  <a:pos x="T2" y="T3"/>
                </a:cxn>
                <a:cxn ang="T10">
                  <a:pos x="T4" y="T5"/>
                </a:cxn>
                <a:cxn ang="T11">
                  <a:pos x="T6" y="T7"/>
                </a:cxn>
              </a:cxnLst>
              <a:rect l="T12" t="T13" r="T14" b="T15"/>
              <a:pathLst>
                <a:path w="70" h="67">
                  <a:moveTo>
                    <a:pt x="0" y="42"/>
                  </a:moveTo>
                  <a:lnTo>
                    <a:pt x="59" y="0"/>
                  </a:lnTo>
                  <a:lnTo>
                    <a:pt x="70" y="67"/>
                  </a:lnTo>
                  <a:lnTo>
                    <a:pt x="0" y="4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39" name="Freeform 455">
              <a:extLst>
                <a:ext uri="{FF2B5EF4-FFF2-40B4-BE49-F238E27FC236}">
                  <a16:creationId xmlns:a16="http://schemas.microsoft.com/office/drawing/2014/main" id="{20A01575-46A8-4828-8D77-9D4838200D16}"/>
                </a:ext>
              </a:extLst>
            </p:cNvPr>
            <p:cNvSpPr>
              <a:spLocks/>
            </p:cNvSpPr>
            <p:nvPr/>
          </p:nvSpPr>
          <p:spPr bwMode="auto">
            <a:xfrm>
              <a:off x="1904258" y="3242080"/>
              <a:ext cx="28640" cy="35006"/>
            </a:xfrm>
            <a:custGeom>
              <a:avLst/>
              <a:gdLst>
                <a:gd name="T0" fmla="*/ 0 w 61"/>
                <a:gd name="T1" fmla="*/ 2 h 76"/>
                <a:gd name="T2" fmla="*/ 1 w 61"/>
                <a:gd name="T3" fmla="*/ 2 h 76"/>
                <a:gd name="T4" fmla="*/ 1 w 61"/>
                <a:gd name="T5" fmla="*/ 1 h 76"/>
                <a:gd name="T6" fmla="*/ 1 w 61"/>
                <a:gd name="T7" fmla="*/ 0 h 76"/>
                <a:gd name="T8" fmla="*/ 0 w 61"/>
                <a:gd name="T9" fmla="*/ 2 h 76"/>
                <a:gd name="T10" fmla="*/ 0 60000 65536"/>
                <a:gd name="T11" fmla="*/ 0 60000 65536"/>
                <a:gd name="T12" fmla="*/ 0 60000 65536"/>
                <a:gd name="T13" fmla="*/ 0 60000 65536"/>
                <a:gd name="T14" fmla="*/ 0 60000 65536"/>
                <a:gd name="T15" fmla="*/ 0 w 61"/>
                <a:gd name="T16" fmla="*/ 0 h 76"/>
                <a:gd name="T17" fmla="*/ 61 w 61"/>
                <a:gd name="T18" fmla="*/ 76 h 76"/>
              </a:gdLst>
              <a:ahLst/>
              <a:cxnLst>
                <a:cxn ang="T10">
                  <a:pos x="T0" y="T1"/>
                </a:cxn>
                <a:cxn ang="T11">
                  <a:pos x="T2" y="T3"/>
                </a:cxn>
                <a:cxn ang="T12">
                  <a:pos x="T4" y="T5"/>
                </a:cxn>
                <a:cxn ang="T13">
                  <a:pos x="T6" y="T7"/>
                </a:cxn>
                <a:cxn ang="T14">
                  <a:pos x="T8" y="T9"/>
                </a:cxn>
              </a:cxnLst>
              <a:rect l="T15" t="T16" r="T17" b="T18"/>
              <a:pathLst>
                <a:path w="61" h="76">
                  <a:moveTo>
                    <a:pt x="0" y="76"/>
                  </a:moveTo>
                  <a:lnTo>
                    <a:pt x="23" y="73"/>
                  </a:lnTo>
                  <a:lnTo>
                    <a:pt x="61" y="21"/>
                  </a:lnTo>
                  <a:lnTo>
                    <a:pt x="40" y="0"/>
                  </a:lnTo>
                  <a:lnTo>
                    <a:pt x="0" y="7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0" name="Freeform 456">
              <a:extLst>
                <a:ext uri="{FF2B5EF4-FFF2-40B4-BE49-F238E27FC236}">
                  <a16:creationId xmlns:a16="http://schemas.microsoft.com/office/drawing/2014/main" id="{12E877CD-7A69-4793-BF91-E497FBE9BA6E}"/>
                </a:ext>
              </a:extLst>
            </p:cNvPr>
            <p:cNvSpPr>
              <a:spLocks/>
            </p:cNvSpPr>
            <p:nvPr/>
          </p:nvSpPr>
          <p:spPr bwMode="auto">
            <a:xfrm>
              <a:off x="1051788" y="3795810"/>
              <a:ext cx="72443" cy="79559"/>
            </a:xfrm>
            <a:custGeom>
              <a:avLst/>
              <a:gdLst>
                <a:gd name="T0" fmla="*/ 0 w 148"/>
                <a:gd name="T1" fmla="*/ 1 h 177"/>
                <a:gd name="T2" fmla="*/ 1 w 148"/>
                <a:gd name="T3" fmla="*/ 0 h 177"/>
                <a:gd name="T4" fmla="*/ 2 w 148"/>
                <a:gd name="T5" fmla="*/ 0 h 177"/>
                <a:gd name="T6" fmla="*/ 2 w 148"/>
                <a:gd name="T7" fmla="*/ 1 h 177"/>
                <a:gd name="T8" fmla="*/ 3 w 148"/>
                <a:gd name="T9" fmla="*/ 1 h 177"/>
                <a:gd name="T10" fmla="*/ 3 w 148"/>
                <a:gd name="T11" fmla="*/ 2 h 177"/>
                <a:gd name="T12" fmla="*/ 3 w 148"/>
                <a:gd name="T13" fmla="*/ 3 h 177"/>
                <a:gd name="T14" fmla="*/ 3 w 148"/>
                <a:gd name="T15" fmla="*/ 4 h 177"/>
                <a:gd name="T16" fmla="*/ 0 w 148"/>
                <a:gd name="T17" fmla="*/ 1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8"/>
                <a:gd name="T28" fmla="*/ 0 h 177"/>
                <a:gd name="T29" fmla="*/ 148 w 148"/>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8" h="177">
                  <a:moveTo>
                    <a:pt x="0" y="67"/>
                  </a:moveTo>
                  <a:lnTo>
                    <a:pt x="49" y="0"/>
                  </a:lnTo>
                  <a:lnTo>
                    <a:pt x="70" y="3"/>
                  </a:lnTo>
                  <a:lnTo>
                    <a:pt x="73" y="48"/>
                  </a:lnTo>
                  <a:lnTo>
                    <a:pt x="114" y="41"/>
                  </a:lnTo>
                  <a:lnTo>
                    <a:pt x="110" y="83"/>
                  </a:lnTo>
                  <a:lnTo>
                    <a:pt x="148" y="115"/>
                  </a:lnTo>
                  <a:lnTo>
                    <a:pt x="145" y="177"/>
                  </a:lnTo>
                  <a:lnTo>
                    <a:pt x="0" y="6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1" name="Freeform 457">
              <a:extLst>
                <a:ext uri="{FF2B5EF4-FFF2-40B4-BE49-F238E27FC236}">
                  <a16:creationId xmlns:a16="http://schemas.microsoft.com/office/drawing/2014/main" id="{46DC6CB6-09DB-4BE7-A1A7-FCCA7760A5CE}"/>
                </a:ext>
              </a:extLst>
            </p:cNvPr>
            <p:cNvSpPr>
              <a:spLocks/>
            </p:cNvSpPr>
            <p:nvPr/>
          </p:nvSpPr>
          <p:spPr bwMode="auto">
            <a:xfrm>
              <a:off x="1432535" y="3277086"/>
              <a:ext cx="286403" cy="294368"/>
            </a:xfrm>
            <a:custGeom>
              <a:avLst/>
              <a:gdLst>
                <a:gd name="T0" fmla="*/ 0 w 597"/>
                <a:gd name="T1" fmla="*/ 8 h 646"/>
                <a:gd name="T2" fmla="*/ 0 w 597"/>
                <a:gd name="T3" fmla="*/ 3 h 646"/>
                <a:gd name="T4" fmla="*/ 2 w 597"/>
                <a:gd name="T5" fmla="*/ 0 h 646"/>
                <a:gd name="T6" fmla="*/ 5 w 597"/>
                <a:gd name="T7" fmla="*/ 1 h 646"/>
                <a:gd name="T8" fmla="*/ 6 w 597"/>
                <a:gd name="T9" fmla="*/ 2 h 646"/>
                <a:gd name="T10" fmla="*/ 8 w 597"/>
                <a:gd name="T11" fmla="*/ 3 h 646"/>
                <a:gd name="T12" fmla="*/ 9 w 597"/>
                <a:gd name="T13" fmla="*/ 3 h 646"/>
                <a:gd name="T14" fmla="*/ 9 w 597"/>
                <a:gd name="T15" fmla="*/ 1 h 646"/>
                <a:gd name="T16" fmla="*/ 10 w 597"/>
                <a:gd name="T17" fmla="*/ 0 h 646"/>
                <a:gd name="T18" fmla="*/ 14 w 597"/>
                <a:gd name="T19" fmla="*/ 2 h 646"/>
                <a:gd name="T20" fmla="*/ 13 w 597"/>
                <a:gd name="T21" fmla="*/ 3 h 646"/>
                <a:gd name="T22" fmla="*/ 14 w 597"/>
                <a:gd name="T23" fmla="*/ 12 h 646"/>
                <a:gd name="T24" fmla="*/ 14 w 597"/>
                <a:gd name="T25" fmla="*/ 15 h 646"/>
                <a:gd name="T26" fmla="*/ 13 w 597"/>
                <a:gd name="T27" fmla="*/ 15 h 646"/>
                <a:gd name="T28" fmla="*/ 13 w 597"/>
                <a:gd name="T29" fmla="*/ 15 h 646"/>
                <a:gd name="T30" fmla="*/ 6 w 597"/>
                <a:gd name="T31" fmla="*/ 11 h 646"/>
                <a:gd name="T32" fmla="*/ 5 w 597"/>
                <a:gd name="T33" fmla="*/ 11 h 646"/>
                <a:gd name="T34" fmla="*/ 2 w 597"/>
                <a:gd name="T35" fmla="*/ 11 h 646"/>
                <a:gd name="T36" fmla="*/ 0 w 597"/>
                <a:gd name="T37" fmla="*/ 8 h 6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7"/>
                <a:gd name="T58" fmla="*/ 0 h 646"/>
                <a:gd name="T59" fmla="*/ 597 w 597"/>
                <a:gd name="T60" fmla="*/ 646 h 6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7" h="646">
                  <a:moveTo>
                    <a:pt x="0" y="336"/>
                  </a:moveTo>
                  <a:lnTo>
                    <a:pt x="1" y="139"/>
                  </a:lnTo>
                  <a:lnTo>
                    <a:pt x="74" y="0"/>
                  </a:lnTo>
                  <a:lnTo>
                    <a:pt x="219" y="42"/>
                  </a:lnTo>
                  <a:lnTo>
                    <a:pt x="246" y="89"/>
                  </a:lnTo>
                  <a:lnTo>
                    <a:pt x="363" y="139"/>
                  </a:lnTo>
                  <a:lnTo>
                    <a:pt x="398" y="123"/>
                  </a:lnTo>
                  <a:lnTo>
                    <a:pt x="402" y="52"/>
                  </a:lnTo>
                  <a:lnTo>
                    <a:pt x="440" y="19"/>
                  </a:lnTo>
                  <a:lnTo>
                    <a:pt x="597" y="75"/>
                  </a:lnTo>
                  <a:lnTo>
                    <a:pt x="580" y="150"/>
                  </a:lnTo>
                  <a:lnTo>
                    <a:pt x="597" y="529"/>
                  </a:lnTo>
                  <a:lnTo>
                    <a:pt x="597" y="618"/>
                  </a:lnTo>
                  <a:lnTo>
                    <a:pt x="564" y="619"/>
                  </a:lnTo>
                  <a:lnTo>
                    <a:pt x="564" y="646"/>
                  </a:lnTo>
                  <a:lnTo>
                    <a:pt x="258" y="462"/>
                  </a:lnTo>
                  <a:lnTo>
                    <a:pt x="219" y="483"/>
                  </a:lnTo>
                  <a:lnTo>
                    <a:pt x="89" y="460"/>
                  </a:lnTo>
                  <a:lnTo>
                    <a:pt x="0" y="33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2" name="Freeform 458">
              <a:extLst>
                <a:ext uri="{FF2B5EF4-FFF2-40B4-BE49-F238E27FC236}">
                  <a16:creationId xmlns:a16="http://schemas.microsoft.com/office/drawing/2014/main" id="{DC0B34D0-5759-4AAA-8227-57A446C93B45}"/>
                </a:ext>
              </a:extLst>
            </p:cNvPr>
            <p:cNvSpPr>
              <a:spLocks/>
            </p:cNvSpPr>
            <p:nvPr/>
          </p:nvSpPr>
          <p:spPr bwMode="auto">
            <a:xfrm>
              <a:off x="2050829" y="4207925"/>
              <a:ext cx="129724" cy="278456"/>
            </a:xfrm>
            <a:custGeom>
              <a:avLst/>
              <a:gdLst>
                <a:gd name="T0" fmla="*/ 0 w 270"/>
                <a:gd name="T1" fmla="*/ 10 h 616"/>
                <a:gd name="T2" fmla="*/ 1 w 270"/>
                <a:gd name="T3" fmla="*/ 13 h 616"/>
                <a:gd name="T4" fmla="*/ 2 w 270"/>
                <a:gd name="T5" fmla="*/ 14 h 616"/>
                <a:gd name="T6" fmla="*/ 4 w 270"/>
                <a:gd name="T7" fmla="*/ 13 h 616"/>
                <a:gd name="T8" fmla="*/ 6 w 270"/>
                <a:gd name="T9" fmla="*/ 3 h 616"/>
                <a:gd name="T10" fmla="*/ 6 w 270"/>
                <a:gd name="T11" fmla="*/ 4 h 616"/>
                <a:gd name="T12" fmla="*/ 5 w 270"/>
                <a:gd name="T13" fmla="*/ 0 h 616"/>
                <a:gd name="T14" fmla="*/ 4 w 270"/>
                <a:gd name="T15" fmla="*/ 1 h 616"/>
                <a:gd name="T16" fmla="*/ 4 w 270"/>
                <a:gd name="T17" fmla="*/ 3 h 616"/>
                <a:gd name="T18" fmla="*/ 3 w 270"/>
                <a:gd name="T19" fmla="*/ 4 h 616"/>
                <a:gd name="T20" fmla="*/ 1 w 270"/>
                <a:gd name="T21" fmla="*/ 4 h 616"/>
                <a:gd name="T22" fmla="*/ 1 w 270"/>
                <a:gd name="T23" fmla="*/ 5 h 616"/>
                <a:gd name="T24" fmla="*/ 1 w 270"/>
                <a:gd name="T25" fmla="*/ 8 h 616"/>
                <a:gd name="T26" fmla="*/ 0 w 270"/>
                <a:gd name="T27" fmla="*/ 10 h 6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0"/>
                <a:gd name="T43" fmla="*/ 0 h 616"/>
                <a:gd name="T44" fmla="*/ 270 w 270"/>
                <a:gd name="T45" fmla="*/ 616 h 6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0" h="616">
                  <a:moveTo>
                    <a:pt x="0" y="441"/>
                  </a:moveTo>
                  <a:lnTo>
                    <a:pt x="26" y="567"/>
                  </a:lnTo>
                  <a:lnTo>
                    <a:pt x="76" y="616"/>
                  </a:lnTo>
                  <a:lnTo>
                    <a:pt x="161" y="567"/>
                  </a:lnTo>
                  <a:lnTo>
                    <a:pt x="254" y="144"/>
                  </a:lnTo>
                  <a:lnTo>
                    <a:pt x="270" y="161"/>
                  </a:lnTo>
                  <a:lnTo>
                    <a:pt x="232" y="0"/>
                  </a:lnTo>
                  <a:lnTo>
                    <a:pt x="182" y="68"/>
                  </a:lnTo>
                  <a:lnTo>
                    <a:pt x="182" y="115"/>
                  </a:lnTo>
                  <a:lnTo>
                    <a:pt x="122" y="165"/>
                  </a:lnTo>
                  <a:lnTo>
                    <a:pt x="47" y="186"/>
                  </a:lnTo>
                  <a:lnTo>
                    <a:pt x="29" y="240"/>
                  </a:lnTo>
                  <a:lnTo>
                    <a:pt x="47" y="348"/>
                  </a:lnTo>
                  <a:lnTo>
                    <a:pt x="0" y="44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3" name="Freeform 459">
              <a:extLst>
                <a:ext uri="{FF2B5EF4-FFF2-40B4-BE49-F238E27FC236}">
                  <a16:creationId xmlns:a16="http://schemas.microsoft.com/office/drawing/2014/main" id="{197A7965-32F0-4451-A620-846181D828C5}"/>
                </a:ext>
              </a:extLst>
            </p:cNvPr>
            <p:cNvSpPr>
              <a:spLocks/>
            </p:cNvSpPr>
            <p:nvPr/>
          </p:nvSpPr>
          <p:spPr bwMode="auto">
            <a:xfrm>
              <a:off x="1862140" y="4152234"/>
              <a:ext cx="60650" cy="157527"/>
            </a:xfrm>
            <a:custGeom>
              <a:avLst/>
              <a:gdLst>
                <a:gd name="T0" fmla="*/ 0 w 124"/>
                <a:gd name="T1" fmla="*/ 4 h 346"/>
                <a:gd name="T2" fmla="*/ 0 w 124"/>
                <a:gd name="T3" fmla="*/ 5 h 346"/>
                <a:gd name="T4" fmla="*/ 2 w 124"/>
                <a:gd name="T5" fmla="*/ 5 h 346"/>
                <a:gd name="T6" fmla="*/ 1 w 124"/>
                <a:gd name="T7" fmla="*/ 7 h 346"/>
                <a:gd name="T8" fmla="*/ 2 w 124"/>
                <a:gd name="T9" fmla="*/ 8 h 346"/>
                <a:gd name="T10" fmla="*/ 3 w 124"/>
                <a:gd name="T11" fmla="*/ 6 h 346"/>
                <a:gd name="T12" fmla="*/ 2 w 124"/>
                <a:gd name="T13" fmla="*/ 4 h 346"/>
                <a:gd name="T14" fmla="*/ 2 w 124"/>
                <a:gd name="T15" fmla="*/ 5 h 346"/>
                <a:gd name="T16" fmla="*/ 2 w 124"/>
                <a:gd name="T17" fmla="*/ 5 h 346"/>
                <a:gd name="T18" fmla="*/ 1 w 124"/>
                <a:gd name="T19" fmla="*/ 3 h 346"/>
                <a:gd name="T20" fmla="*/ 1 w 124"/>
                <a:gd name="T21" fmla="*/ 0 h 346"/>
                <a:gd name="T22" fmla="*/ 0 w 124"/>
                <a:gd name="T23" fmla="*/ 0 h 346"/>
                <a:gd name="T24" fmla="*/ 1 w 124"/>
                <a:gd name="T25" fmla="*/ 1 h 346"/>
                <a:gd name="T26" fmla="*/ 0 w 124"/>
                <a:gd name="T27" fmla="*/ 4 h 3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4"/>
                <a:gd name="T43" fmla="*/ 0 h 346"/>
                <a:gd name="T44" fmla="*/ 124 w 124"/>
                <a:gd name="T45" fmla="*/ 346 h 3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4" h="346">
                  <a:moveTo>
                    <a:pt x="0" y="189"/>
                  </a:moveTo>
                  <a:lnTo>
                    <a:pt x="16" y="209"/>
                  </a:lnTo>
                  <a:lnTo>
                    <a:pt x="64" y="228"/>
                  </a:lnTo>
                  <a:lnTo>
                    <a:pt x="61" y="292"/>
                  </a:lnTo>
                  <a:lnTo>
                    <a:pt x="100" y="346"/>
                  </a:lnTo>
                  <a:lnTo>
                    <a:pt x="124" y="248"/>
                  </a:lnTo>
                  <a:lnTo>
                    <a:pt x="84" y="182"/>
                  </a:lnTo>
                  <a:lnTo>
                    <a:pt x="95" y="219"/>
                  </a:lnTo>
                  <a:lnTo>
                    <a:pt x="72" y="217"/>
                  </a:lnTo>
                  <a:lnTo>
                    <a:pt x="47" y="128"/>
                  </a:lnTo>
                  <a:lnTo>
                    <a:pt x="46" y="9"/>
                  </a:lnTo>
                  <a:lnTo>
                    <a:pt x="10" y="0"/>
                  </a:lnTo>
                  <a:lnTo>
                    <a:pt x="38" y="58"/>
                  </a:lnTo>
                  <a:lnTo>
                    <a:pt x="0" y="18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4" name="Freeform 460">
              <a:extLst>
                <a:ext uri="{FF2B5EF4-FFF2-40B4-BE49-F238E27FC236}">
                  <a16:creationId xmlns:a16="http://schemas.microsoft.com/office/drawing/2014/main" id="{F852808E-96E5-4166-9DD8-E5FB90F657E5}"/>
                </a:ext>
              </a:extLst>
            </p:cNvPr>
            <p:cNvSpPr>
              <a:spLocks/>
            </p:cNvSpPr>
            <p:nvPr/>
          </p:nvSpPr>
          <p:spPr bwMode="auto">
            <a:xfrm>
              <a:off x="1039995" y="3455298"/>
              <a:ext cx="298196" cy="303915"/>
            </a:xfrm>
            <a:custGeom>
              <a:avLst/>
              <a:gdLst>
                <a:gd name="T0" fmla="*/ 0 w 618"/>
                <a:gd name="T1" fmla="*/ 11 h 673"/>
                <a:gd name="T2" fmla="*/ 1 w 618"/>
                <a:gd name="T3" fmla="*/ 10 h 673"/>
                <a:gd name="T4" fmla="*/ 1 w 618"/>
                <a:gd name="T5" fmla="*/ 10 h 673"/>
                <a:gd name="T6" fmla="*/ 6 w 618"/>
                <a:gd name="T7" fmla="*/ 10 h 673"/>
                <a:gd name="T8" fmla="*/ 5 w 618"/>
                <a:gd name="T9" fmla="*/ 0 h 673"/>
                <a:gd name="T10" fmla="*/ 7 w 618"/>
                <a:gd name="T11" fmla="*/ 0 h 673"/>
                <a:gd name="T12" fmla="*/ 14 w 618"/>
                <a:gd name="T13" fmla="*/ 5 h 673"/>
                <a:gd name="T14" fmla="*/ 14 w 618"/>
                <a:gd name="T15" fmla="*/ 6 h 673"/>
                <a:gd name="T16" fmla="*/ 15 w 618"/>
                <a:gd name="T17" fmla="*/ 6 h 673"/>
                <a:gd name="T18" fmla="*/ 15 w 618"/>
                <a:gd name="T19" fmla="*/ 9 h 673"/>
                <a:gd name="T20" fmla="*/ 14 w 618"/>
                <a:gd name="T21" fmla="*/ 10 h 673"/>
                <a:gd name="T22" fmla="*/ 11 w 618"/>
                <a:gd name="T23" fmla="*/ 11 h 673"/>
                <a:gd name="T24" fmla="*/ 7 w 618"/>
                <a:gd name="T25" fmla="*/ 12 h 673"/>
                <a:gd name="T26" fmla="*/ 6 w 618"/>
                <a:gd name="T27" fmla="*/ 15 h 673"/>
                <a:gd name="T28" fmla="*/ 5 w 618"/>
                <a:gd name="T29" fmla="*/ 15 h 673"/>
                <a:gd name="T30" fmla="*/ 4 w 618"/>
                <a:gd name="T31" fmla="*/ 15 h 673"/>
                <a:gd name="T32" fmla="*/ 3 w 618"/>
                <a:gd name="T33" fmla="*/ 13 h 673"/>
                <a:gd name="T34" fmla="*/ 1 w 618"/>
                <a:gd name="T35" fmla="*/ 14 h 673"/>
                <a:gd name="T36" fmla="*/ 1 w 618"/>
                <a:gd name="T37" fmla="*/ 13 h 673"/>
                <a:gd name="T38" fmla="*/ 0 w 618"/>
                <a:gd name="T39" fmla="*/ 11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18"/>
                <a:gd name="T61" fmla="*/ 0 h 673"/>
                <a:gd name="T62" fmla="*/ 618 w 618"/>
                <a:gd name="T63" fmla="*/ 673 h 6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18" h="673">
                  <a:moveTo>
                    <a:pt x="0" y="468"/>
                  </a:moveTo>
                  <a:lnTo>
                    <a:pt x="26" y="418"/>
                  </a:lnTo>
                  <a:lnTo>
                    <a:pt x="56" y="450"/>
                  </a:lnTo>
                  <a:lnTo>
                    <a:pt x="248" y="435"/>
                  </a:lnTo>
                  <a:lnTo>
                    <a:pt x="208" y="0"/>
                  </a:lnTo>
                  <a:lnTo>
                    <a:pt x="279" y="0"/>
                  </a:lnTo>
                  <a:lnTo>
                    <a:pt x="583" y="236"/>
                  </a:lnTo>
                  <a:lnTo>
                    <a:pt x="585" y="275"/>
                  </a:lnTo>
                  <a:lnTo>
                    <a:pt x="617" y="271"/>
                  </a:lnTo>
                  <a:lnTo>
                    <a:pt x="618" y="409"/>
                  </a:lnTo>
                  <a:lnTo>
                    <a:pt x="591" y="439"/>
                  </a:lnTo>
                  <a:lnTo>
                    <a:pt x="467" y="458"/>
                  </a:lnTo>
                  <a:lnTo>
                    <a:pt x="310" y="537"/>
                  </a:lnTo>
                  <a:lnTo>
                    <a:pt x="261" y="665"/>
                  </a:lnTo>
                  <a:lnTo>
                    <a:pt x="223" y="649"/>
                  </a:lnTo>
                  <a:lnTo>
                    <a:pt x="155" y="673"/>
                  </a:lnTo>
                  <a:lnTo>
                    <a:pt x="117" y="566"/>
                  </a:lnTo>
                  <a:lnTo>
                    <a:pt x="53" y="592"/>
                  </a:lnTo>
                  <a:lnTo>
                    <a:pt x="26" y="569"/>
                  </a:lnTo>
                  <a:lnTo>
                    <a:pt x="0" y="46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5" name="Freeform 461">
              <a:extLst>
                <a:ext uri="{FF2B5EF4-FFF2-40B4-BE49-F238E27FC236}">
                  <a16:creationId xmlns:a16="http://schemas.microsoft.com/office/drawing/2014/main" id="{7BD1BEFD-AF2D-40BF-897F-A4FACC3ACA9B}"/>
                </a:ext>
              </a:extLst>
            </p:cNvPr>
            <p:cNvSpPr>
              <a:spLocks/>
            </p:cNvSpPr>
            <p:nvPr/>
          </p:nvSpPr>
          <p:spPr bwMode="auto">
            <a:xfrm>
              <a:off x="950704" y="3405971"/>
              <a:ext cx="224068" cy="260953"/>
            </a:xfrm>
            <a:custGeom>
              <a:avLst/>
              <a:gdLst>
                <a:gd name="T0" fmla="*/ 0 w 467"/>
                <a:gd name="T1" fmla="*/ 7 h 575"/>
                <a:gd name="T2" fmla="*/ 1 w 467"/>
                <a:gd name="T3" fmla="*/ 7 h 575"/>
                <a:gd name="T4" fmla="*/ 1 w 467"/>
                <a:gd name="T5" fmla="*/ 9 h 575"/>
                <a:gd name="T6" fmla="*/ 0 w 467"/>
                <a:gd name="T7" fmla="*/ 12 h 575"/>
                <a:gd name="T8" fmla="*/ 2 w 467"/>
                <a:gd name="T9" fmla="*/ 11 h 575"/>
                <a:gd name="T10" fmla="*/ 4 w 467"/>
                <a:gd name="T11" fmla="*/ 13 h 575"/>
                <a:gd name="T12" fmla="*/ 5 w 467"/>
                <a:gd name="T13" fmla="*/ 12 h 575"/>
                <a:gd name="T14" fmla="*/ 6 w 467"/>
                <a:gd name="T15" fmla="*/ 13 h 575"/>
                <a:gd name="T16" fmla="*/ 10 w 467"/>
                <a:gd name="T17" fmla="*/ 13 h 575"/>
                <a:gd name="T18" fmla="*/ 9 w 467"/>
                <a:gd name="T19" fmla="*/ 3 h 575"/>
                <a:gd name="T20" fmla="*/ 11 w 467"/>
                <a:gd name="T21" fmla="*/ 3 h 575"/>
                <a:gd name="T22" fmla="*/ 7 w 467"/>
                <a:gd name="T23" fmla="*/ 0 h 575"/>
                <a:gd name="T24" fmla="*/ 7 w 467"/>
                <a:gd name="T25" fmla="*/ 1 h 575"/>
                <a:gd name="T26" fmla="*/ 5 w 467"/>
                <a:gd name="T27" fmla="*/ 1 h 575"/>
                <a:gd name="T28" fmla="*/ 5 w 467"/>
                <a:gd name="T29" fmla="*/ 4 h 575"/>
                <a:gd name="T30" fmla="*/ 3 w 467"/>
                <a:gd name="T31" fmla="*/ 5 h 575"/>
                <a:gd name="T32" fmla="*/ 4 w 467"/>
                <a:gd name="T33" fmla="*/ 6 h 575"/>
                <a:gd name="T34" fmla="*/ 0 w 467"/>
                <a:gd name="T35" fmla="*/ 7 h 5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7"/>
                <a:gd name="T55" fmla="*/ 0 h 575"/>
                <a:gd name="T56" fmla="*/ 467 w 467"/>
                <a:gd name="T57" fmla="*/ 575 h 5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7" h="575">
                  <a:moveTo>
                    <a:pt x="0" y="288"/>
                  </a:moveTo>
                  <a:lnTo>
                    <a:pt x="30" y="320"/>
                  </a:lnTo>
                  <a:lnTo>
                    <a:pt x="36" y="408"/>
                  </a:lnTo>
                  <a:lnTo>
                    <a:pt x="13" y="515"/>
                  </a:lnTo>
                  <a:lnTo>
                    <a:pt x="101" y="492"/>
                  </a:lnTo>
                  <a:lnTo>
                    <a:pt x="188" y="575"/>
                  </a:lnTo>
                  <a:lnTo>
                    <a:pt x="214" y="525"/>
                  </a:lnTo>
                  <a:lnTo>
                    <a:pt x="244" y="557"/>
                  </a:lnTo>
                  <a:lnTo>
                    <a:pt x="436" y="542"/>
                  </a:lnTo>
                  <a:lnTo>
                    <a:pt x="396" y="107"/>
                  </a:lnTo>
                  <a:lnTo>
                    <a:pt x="467" y="107"/>
                  </a:lnTo>
                  <a:lnTo>
                    <a:pt x="322" y="0"/>
                  </a:lnTo>
                  <a:lnTo>
                    <a:pt x="317" y="58"/>
                  </a:lnTo>
                  <a:lnTo>
                    <a:pt x="197" y="54"/>
                  </a:lnTo>
                  <a:lnTo>
                    <a:pt x="196" y="176"/>
                  </a:lnTo>
                  <a:lnTo>
                    <a:pt x="152" y="199"/>
                  </a:lnTo>
                  <a:lnTo>
                    <a:pt x="156" y="270"/>
                  </a:lnTo>
                  <a:lnTo>
                    <a:pt x="0" y="28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6" name="Freeform 462">
              <a:extLst>
                <a:ext uri="{FF2B5EF4-FFF2-40B4-BE49-F238E27FC236}">
                  <a16:creationId xmlns:a16="http://schemas.microsoft.com/office/drawing/2014/main" id="{2FA5E57D-A36B-4B05-B179-2C67FA36BDBC}"/>
                </a:ext>
              </a:extLst>
            </p:cNvPr>
            <p:cNvSpPr>
              <a:spLocks/>
            </p:cNvSpPr>
            <p:nvPr/>
          </p:nvSpPr>
          <p:spPr bwMode="auto">
            <a:xfrm>
              <a:off x="1024832" y="3221394"/>
              <a:ext cx="213960" cy="176621"/>
            </a:xfrm>
            <a:custGeom>
              <a:avLst/>
              <a:gdLst>
                <a:gd name="T0" fmla="*/ 0 w 447"/>
                <a:gd name="T1" fmla="*/ 9 h 392"/>
                <a:gd name="T2" fmla="*/ 3 w 447"/>
                <a:gd name="T3" fmla="*/ 7 h 392"/>
                <a:gd name="T4" fmla="*/ 3 w 447"/>
                <a:gd name="T5" fmla="*/ 3 h 392"/>
                <a:gd name="T6" fmla="*/ 6 w 447"/>
                <a:gd name="T7" fmla="*/ 2 h 392"/>
                <a:gd name="T8" fmla="*/ 6 w 447"/>
                <a:gd name="T9" fmla="*/ 0 h 392"/>
                <a:gd name="T10" fmla="*/ 9 w 447"/>
                <a:gd name="T11" fmla="*/ 1 h 392"/>
                <a:gd name="T12" fmla="*/ 10 w 447"/>
                <a:gd name="T13" fmla="*/ 4 h 392"/>
                <a:gd name="T14" fmla="*/ 9 w 447"/>
                <a:gd name="T15" fmla="*/ 4 h 392"/>
                <a:gd name="T16" fmla="*/ 8 w 447"/>
                <a:gd name="T17" fmla="*/ 4 h 392"/>
                <a:gd name="T18" fmla="*/ 8 w 447"/>
                <a:gd name="T19" fmla="*/ 5 h 392"/>
                <a:gd name="T20" fmla="*/ 4 w 447"/>
                <a:gd name="T21" fmla="*/ 7 h 392"/>
                <a:gd name="T22" fmla="*/ 4 w 447"/>
                <a:gd name="T23" fmla="*/ 9 h 392"/>
                <a:gd name="T24" fmla="*/ 0 w 447"/>
                <a:gd name="T25" fmla="*/ 9 h 3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7"/>
                <a:gd name="T40" fmla="*/ 0 h 392"/>
                <a:gd name="T41" fmla="*/ 447 w 447"/>
                <a:gd name="T42" fmla="*/ 392 h 3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7" h="392">
                  <a:moveTo>
                    <a:pt x="0" y="387"/>
                  </a:moveTo>
                  <a:lnTo>
                    <a:pt x="109" y="311"/>
                  </a:lnTo>
                  <a:lnTo>
                    <a:pt x="149" y="157"/>
                  </a:lnTo>
                  <a:lnTo>
                    <a:pt x="242" y="77"/>
                  </a:lnTo>
                  <a:lnTo>
                    <a:pt x="273" y="0"/>
                  </a:lnTo>
                  <a:lnTo>
                    <a:pt x="409" y="26"/>
                  </a:lnTo>
                  <a:lnTo>
                    <a:pt x="447" y="172"/>
                  </a:lnTo>
                  <a:lnTo>
                    <a:pt x="387" y="175"/>
                  </a:lnTo>
                  <a:lnTo>
                    <a:pt x="352" y="192"/>
                  </a:lnTo>
                  <a:lnTo>
                    <a:pt x="359" y="230"/>
                  </a:lnTo>
                  <a:lnTo>
                    <a:pt x="184" y="317"/>
                  </a:lnTo>
                  <a:lnTo>
                    <a:pt x="163" y="392"/>
                  </a:lnTo>
                  <a:lnTo>
                    <a:pt x="0" y="38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7" name="Freeform 463">
              <a:extLst>
                <a:ext uri="{FF2B5EF4-FFF2-40B4-BE49-F238E27FC236}">
                  <a16:creationId xmlns:a16="http://schemas.microsoft.com/office/drawing/2014/main" id="{0607B5F0-E8FD-42BA-9800-7406D6C5E449}"/>
                </a:ext>
              </a:extLst>
            </p:cNvPr>
            <p:cNvSpPr>
              <a:spLocks/>
            </p:cNvSpPr>
            <p:nvPr/>
          </p:nvSpPr>
          <p:spPr bwMode="auto">
            <a:xfrm>
              <a:off x="1813283" y="4172919"/>
              <a:ext cx="192058" cy="335739"/>
            </a:xfrm>
            <a:custGeom>
              <a:avLst/>
              <a:gdLst>
                <a:gd name="T0" fmla="*/ 0 w 398"/>
                <a:gd name="T1" fmla="*/ 5 h 739"/>
                <a:gd name="T2" fmla="*/ 0 w 398"/>
                <a:gd name="T3" fmla="*/ 5 h 739"/>
                <a:gd name="T4" fmla="*/ 2 w 398"/>
                <a:gd name="T5" fmla="*/ 6 h 739"/>
                <a:gd name="T6" fmla="*/ 3 w 398"/>
                <a:gd name="T7" fmla="*/ 7 h 739"/>
                <a:gd name="T8" fmla="*/ 3 w 398"/>
                <a:gd name="T9" fmla="*/ 10 h 739"/>
                <a:gd name="T10" fmla="*/ 1 w 398"/>
                <a:gd name="T11" fmla="*/ 13 h 739"/>
                <a:gd name="T12" fmla="*/ 2 w 398"/>
                <a:gd name="T13" fmla="*/ 16 h 739"/>
                <a:gd name="T14" fmla="*/ 2 w 398"/>
                <a:gd name="T15" fmla="*/ 17 h 739"/>
                <a:gd name="T16" fmla="*/ 3 w 398"/>
                <a:gd name="T17" fmla="*/ 17 h 739"/>
                <a:gd name="T18" fmla="*/ 3 w 398"/>
                <a:gd name="T19" fmla="*/ 16 h 739"/>
                <a:gd name="T20" fmla="*/ 5 w 398"/>
                <a:gd name="T21" fmla="*/ 15 h 739"/>
                <a:gd name="T22" fmla="*/ 4 w 398"/>
                <a:gd name="T23" fmla="*/ 10 h 739"/>
                <a:gd name="T24" fmla="*/ 9 w 398"/>
                <a:gd name="T25" fmla="*/ 5 h 739"/>
                <a:gd name="T26" fmla="*/ 9 w 398"/>
                <a:gd name="T27" fmla="*/ 0 h 739"/>
                <a:gd name="T28" fmla="*/ 8 w 398"/>
                <a:gd name="T29" fmla="*/ 1 h 739"/>
                <a:gd name="T30" fmla="*/ 4 w 398"/>
                <a:gd name="T31" fmla="*/ 1 h 739"/>
                <a:gd name="T32" fmla="*/ 4 w 398"/>
                <a:gd name="T33" fmla="*/ 3 h 739"/>
                <a:gd name="T34" fmla="*/ 5 w 398"/>
                <a:gd name="T35" fmla="*/ 5 h 739"/>
                <a:gd name="T36" fmla="*/ 5 w 398"/>
                <a:gd name="T37" fmla="*/ 7 h 739"/>
                <a:gd name="T38" fmla="*/ 4 w 398"/>
                <a:gd name="T39" fmla="*/ 6 h 739"/>
                <a:gd name="T40" fmla="*/ 4 w 398"/>
                <a:gd name="T41" fmla="*/ 4 h 739"/>
                <a:gd name="T42" fmla="*/ 3 w 398"/>
                <a:gd name="T43" fmla="*/ 4 h 739"/>
                <a:gd name="T44" fmla="*/ 0 w 398"/>
                <a:gd name="T45" fmla="*/ 5 h 7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8"/>
                <a:gd name="T70" fmla="*/ 0 h 739"/>
                <a:gd name="T71" fmla="*/ 398 w 398"/>
                <a:gd name="T72" fmla="*/ 739 h 7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8" h="739">
                  <a:moveTo>
                    <a:pt x="0" y="206"/>
                  </a:moveTo>
                  <a:lnTo>
                    <a:pt x="8" y="230"/>
                  </a:lnTo>
                  <a:lnTo>
                    <a:pt x="102" y="263"/>
                  </a:lnTo>
                  <a:lnTo>
                    <a:pt x="113" y="310"/>
                  </a:lnTo>
                  <a:lnTo>
                    <a:pt x="105" y="428"/>
                  </a:lnTo>
                  <a:lnTo>
                    <a:pt x="57" y="549"/>
                  </a:lnTo>
                  <a:lnTo>
                    <a:pt x="73" y="693"/>
                  </a:lnTo>
                  <a:lnTo>
                    <a:pt x="77" y="739"/>
                  </a:lnTo>
                  <a:lnTo>
                    <a:pt x="104" y="739"/>
                  </a:lnTo>
                  <a:lnTo>
                    <a:pt x="104" y="689"/>
                  </a:lnTo>
                  <a:lnTo>
                    <a:pt x="205" y="622"/>
                  </a:lnTo>
                  <a:lnTo>
                    <a:pt x="175" y="428"/>
                  </a:lnTo>
                  <a:lnTo>
                    <a:pt x="396" y="229"/>
                  </a:lnTo>
                  <a:lnTo>
                    <a:pt x="398" y="0"/>
                  </a:lnTo>
                  <a:lnTo>
                    <a:pt x="342" y="39"/>
                  </a:lnTo>
                  <a:lnTo>
                    <a:pt x="188" y="52"/>
                  </a:lnTo>
                  <a:lnTo>
                    <a:pt x="187" y="134"/>
                  </a:lnTo>
                  <a:lnTo>
                    <a:pt x="227" y="200"/>
                  </a:lnTo>
                  <a:lnTo>
                    <a:pt x="203" y="298"/>
                  </a:lnTo>
                  <a:lnTo>
                    <a:pt x="164" y="244"/>
                  </a:lnTo>
                  <a:lnTo>
                    <a:pt x="167" y="180"/>
                  </a:lnTo>
                  <a:lnTo>
                    <a:pt x="119" y="161"/>
                  </a:lnTo>
                  <a:lnTo>
                    <a:pt x="0" y="20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8" name="Freeform 464">
              <a:extLst>
                <a:ext uri="{FF2B5EF4-FFF2-40B4-BE49-F238E27FC236}">
                  <a16:creationId xmlns:a16="http://schemas.microsoft.com/office/drawing/2014/main" id="{5A90D621-5823-404C-91F7-B77A3071A907}"/>
                </a:ext>
              </a:extLst>
            </p:cNvPr>
            <p:cNvSpPr>
              <a:spLocks/>
            </p:cNvSpPr>
            <p:nvPr/>
          </p:nvSpPr>
          <p:spPr bwMode="auto">
            <a:xfrm>
              <a:off x="1265748" y="3487121"/>
              <a:ext cx="291457" cy="241859"/>
            </a:xfrm>
            <a:custGeom>
              <a:avLst/>
              <a:gdLst>
                <a:gd name="T0" fmla="*/ 0 w 607"/>
                <a:gd name="T1" fmla="*/ 9 h 535"/>
                <a:gd name="T2" fmla="*/ 0 w 607"/>
                <a:gd name="T3" fmla="*/ 10 h 535"/>
                <a:gd name="T4" fmla="*/ 2 w 607"/>
                <a:gd name="T5" fmla="*/ 12 h 535"/>
                <a:gd name="T6" fmla="*/ 2 w 607"/>
                <a:gd name="T7" fmla="*/ 12 h 535"/>
                <a:gd name="T8" fmla="*/ 3 w 607"/>
                <a:gd name="T9" fmla="*/ 12 h 535"/>
                <a:gd name="T10" fmla="*/ 4 w 607"/>
                <a:gd name="T11" fmla="*/ 10 h 535"/>
                <a:gd name="T12" fmla="*/ 8 w 607"/>
                <a:gd name="T13" fmla="*/ 11 h 535"/>
                <a:gd name="T14" fmla="*/ 11 w 607"/>
                <a:gd name="T15" fmla="*/ 10 h 535"/>
                <a:gd name="T16" fmla="*/ 12 w 607"/>
                <a:gd name="T17" fmla="*/ 10 h 535"/>
                <a:gd name="T18" fmla="*/ 13 w 607"/>
                <a:gd name="T19" fmla="*/ 7 h 535"/>
                <a:gd name="T20" fmla="*/ 14 w 607"/>
                <a:gd name="T21" fmla="*/ 3 h 535"/>
                <a:gd name="T22" fmla="*/ 13 w 607"/>
                <a:gd name="T23" fmla="*/ 2 h 535"/>
                <a:gd name="T24" fmla="*/ 13 w 607"/>
                <a:gd name="T25" fmla="*/ 1 h 535"/>
                <a:gd name="T26" fmla="*/ 10 w 607"/>
                <a:gd name="T27" fmla="*/ 0 h 535"/>
                <a:gd name="T28" fmla="*/ 5 w 607"/>
                <a:gd name="T29" fmla="*/ 4 h 535"/>
                <a:gd name="T30" fmla="*/ 3 w 607"/>
                <a:gd name="T31" fmla="*/ 5 h 535"/>
                <a:gd name="T32" fmla="*/ 3 w 607"/>
                <a:gd name="T33" fmla="*/ 8 h 535"/>
                <a:gd name="T34" fmla="*/ 3 w 607"/>
                <a:gd name="T35" fmla="*/ 9 h 535"/>
                <a:gd name="T36" fmla="*/ 0 w 607"/>
                <a:gd name="T37" fmla="*/ 9 h 5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535"/>
                <a:gd name="T59" fmla="*/ 607 w 607"/>
                <a:gd name="T60" fmla="*/ 535 h 5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535">
                  <a:moveTo>
                    <a:pt x="0" y="389"/>
                  </a:moveTo>
                  <a:lnTo>
                    <a:pt x="8" y="431"/>
                  </a:lnTo>
                  <a:lnTo>
                    <a:pt x="79" y="524"/>
                  </a:lnTo>
                  <a:lnTo>
                    <a:pt x="100" y="505"/>
                  </a:lnTo>
                  <a:lnTo>
                    <a:pt x="129" y="535"/>
                  </a:lnTo>
                  <a:lnTo>
                    <a:pt x="178" y="442"/>
                  </a:lnTo>
                  <a:lnTo>
                    <a:pt x="349" y="489"/>
                  </a:lnTo>
                  <a:lnTo>
                    <a:pt x="498" y="440"/>
                  </a:lnTo>
                  <a:lnTo>
                    <a:pt x="504" y="418"/>
                  </a:lnTo>
                  <a:lnTo>
                    <a:pt x="579" y="300"/>
                  </a:lnTo>
                  <a:lnTo>
                    <a:pt x="607" y="142"/>
                  </a:lnTo>
                  <a:lnTo>
                    <a:pt x="568" y="92"/>
                  </a:lnTo>
                  <a:lnTo>
                    <a:pt x="568" y="23"/>
                  </a:lnTo>
                  <a:lnTo>
                    <a:pt x="438" y="0"/>
                  </a:lnTo>
                  <a:lnTo>
                    <a:pt x="209" y="185"/>
                  </a:lnTo>
                  <a:lnTo>
                    <a:pt x="150" y="202"/>
                  </a:lnTo>
                  <a:lnTo>
                    <a:pt x="151" y="340"/>
                  </a:lnTo>
                  <a:lnTo>
                    <a:pt x="124" y="370"/>
                  </a:lnTo>
                  <a:lnTo>
                    <a:pt x="0" y="38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49" name="Freeform 465">
              <a:extLst>
                <a:ext uri="{FF2B5EF4-FFF2-40B4-BE49-F238E27FC236}">
                  <a16:creationId xmlns:a16="http://schemas.microsoft.com/office/drawing/2014/main" id="{8CD92335-26B2-48B4-B19C-E9AA6BFCFFBB}"/>
                </a:ext>
              </a:extLst>
            </p:cNvPr>
            <p:cNvSpPr>
              <a:spLocks/>
            </p:cNvSpPr>
            <p:nvPr/>
          </p:nvSpPr>
          <p:spPr bwMode="auto">
            <a:xfrm>
              <a:off x="1312920" y="3684427"/>
              <a:ext cx="213960" cy="195715"/>
            </a:xfrm>
            <a:custGeom>
              <a:avLst/>
              <a:gdLst>
                <a:gd name="T0" fmla="*/ 0 w 445"/>
                <a:gd name="T1" fmla="*/ 8 h 429"/>
                <a:gd name="T2" fmla="*/ 1 w 445"/>
                <a:gd name="T3" fmla="*/ 2 h 429"/>
                <a:gd name="T4" fmla="*/ 2 w 445"/>
                <a:gd name="T5" fmla="*/ 0 h 429"/>
                <a:gd name="T6" fmla="*/ 6 w 445"/>
                <a:gd name="T7" fmla="*/ 1 h 429"/>
                <a:gd name="T8" fmla="*/ 9 w 445"/>
                <a:gd name="T9" fmla="*/ 0 h 429"/>
                <a:gd name="T10" fmla="*/ 10 w 445"/>
                <a:gd name="T11" fmla="*/ 1 h 429"/>
                <a:gd name="T12" fmla="*/ 10 w 445"/>
                <a:gd name="T13" fmla="*/ 2 h 429"/>
                <a:gd name="T14" fmla="*/ 9 w 445"/>
                <a:gd name="T15" fmla="*/ 3 h 429"/>
                <a:gd name="T16" fmla="*/ 7 w 445"/>
                <a:gd name="T17" fmla="*/ 8 h 429"/>
                <a:gd name="T18" fmla="*/ 6 w 445"/>
                <a:gd name="T19" fmla="*/ 7 h 429"/>
                <a:gd name="T20" fmla="*/ 5 w 445"/>
                <a:gd name="T21" fmla="*/ 9 h 429"/>
                <a:gd name="T22" fmla="*/ 3 w 445"/>
                <a:gd name="T23" fmla="*/ 10 h 429"/>
                <a:gd name="T24" fmla="*/ 2 w 445"/>
                <a:gd name="T25" fmla="*/ 8 h 429"/>
                <a:gd name="T26" fmla="*/ 0 w 445"/>
                <a:gd name="T27" fmla="*/ 8 h 4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5"/>
                <a:gd name="T43" fmla="*/ 0 h 429"/>
                <a:gd name="T44" fmla="*/ 445 w 445"/>
                <a:gd name="T45" fmla="*/ 429 h 4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5" h="429">
                  <a:moveTo>
                    <a:pt x="0" y="335"/>
                  </a:moveTo>
                  <a:lnTo>
                    <a:pt x="29" y="95"/>
                  </a:lnTo>
                  <a:lnTo>
                    <a:pt x="78" y="2"/>
                  </a:lnTo>
                  <a:lnTo>
                    <a:pt x="249" y="49"/>
                  </a:lnTo>
                  <a:lnTo>
                    <a:pt x="398" y="0"/>
                  </a:lnTo>
                  <a:lnTo>
                    <a:pt x="428" y="57"/>
                  </a:lnTo>
                  <a:lnTo>
                    <a:pt x="445" y="95"/>
                  </a:lnTo>
                  <a:lnTo>
                    <a:pt x="406" y="130"/>
                  </a:lnTo>
                  <a:lnTo>
                    <a:pt x="323" y="324"/>
                  </a:lnTo>
                  <a:lnTo>
                    <a:pt x="252" y="312"/>
                  </a:lnTo>
                  <a:lnTo>
                    <a:pt x="214" y="404"/>
                  </a:lnTo>
                  <a:lnTo>
                    <a:pt x="128" y="429"/>
                  </a:lnTo>
                  <a:lnTo>
                    <a:pt x="78" y="347"/>
                  </a:lnTo>
                  <a:lnTo>
                    <a:pt x="0" y="33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0" name="Freeform 466">
              <a:extLst>
                <a:ext uri="{FF2B5EF4-FFF2-40B4-BE49-F238E27FC236}">
                  <a16:creationId xmlns:a16="http://schemas.microsoft.com/office/drawing/2014/main" id="{07D48265-065E-4684-98A1-55F0F1DC72C5}"/>
                </a:ext>
              </a:extLst>
            </p:cNvPr>
            <p:cNvSpPr>
              <a:spLocks/>
            </p:cNvSpPr>
            <p:nvPr/>
          </p:nvSpPr>
          <p:spPr bwMode="auto">
            <a:xfrm>
              <a:off x="954074" y="3708295"/>
              <a:ext cx="55596" cy="36597"/>
            </a:xfrm>
            <a:custGeom>
              <a:avLst/>
              <a:gdLst>
                <a:gd name="T0" fmla="*/ 0 w 117"/>
                <a:gd name="T1" fmla="*/ 0 h 79"/>
                <a:gd name="T2" fmla="*/ 1 w 117"/>
                <a:gd name="T3" fmla="*/ 1 h 79"/>
                <a:gd name="T4" fmla="*/ 2 w 117"/>
                <a:gd name="T5" fmla="*/ 1 h 79"/>
                <a:gd name="T6" fmla="*/ 1 w 117"/>
                <a:gd name="T7" fmla="*/ 1 h 79"/>
                <a:gd name="T8" fmla="*/ 1 w 117"/>
                <a:gd name="T9" fmla="*/ 2 h 79"/>
                <a:gd name="T10" fmla="*/ 3 w 117"/>
                <a:gd name="T11" fmla="*/ 1 h 79"/>
                <a:gd name="T12" fmla="*/ 3 w 117"/>
                <a:gd name="T13" fmla="*/ 0 h 79"/>
                <a:gd name="T14" fmla="*/ 0 w 117"/>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79"/>
                <a:gd name="T26" fmla="*/ 117 w 117"/>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79">
                  <a:moveTo>
                    <a:pt x="0" y="9"/>
                  </a:moveTo>
                  <a:lnTo>
                    <a:pt x="38" y="44"/>
                  </a:lnTo>
                  <a:lnTo>
                    <a:pt x="72" y="33"/>
                  </a:lnTo>
                  <a:lnTo>
                    <a:pt x="54" y="44"/>
                  </a:lnTo>
                  <a:lnTo>
                    <a:pt x="68" y="79"/>
                  </a:lnTo>
                  <a:lnTo>
                    <a:pt x="114" y="44"/>
                  </a:lnTo>
                  <a:lnTo>
                    <a:pt x="117" y="0"/>
                  </a:lnTo>
                  <a:lnTo>
                    <a:pt x="0" y="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1" name="Freeform 467">
              <a:extLst>
                <a:ext uri="{FF2B5EF4-FFF2-40B4-BE49-F238E27FC236}">
                  <a16:creationId xmlns:a16="http://schemas.microsoft.com/office/drawing/2014/main" id="{DE9972A0-952B-4CA2-8F9C-35530C37C38E}"/>
                </a:ext>
              </a:extLst>
            </p:cNvPr>
            <p:cNvSpPr>
              <a:spLocks/>
            </p:cNvSpPr>
            <p:nvPr/>
          </p:nvSpPr>
          <p:spPr bwMode="auto">
            <a:xfrm>
              <a:off x="2194030" y="3429839"/>
              <a:ext cx="10108" cy="35006"/>
            </a:xfrm>
            <a:custGeom>
              <a:avLst/>
              <a:gdLst>
                <a:gd name="T0" fmla="*/ 0 w 22"/>
                <a:gd name="T1" fmla="*/ 1 h 74"/>
                <a:gd name="T2" fmla="*/ 0 w 22"/>
                <a:gd name="T3" fmla="*/ 2 h 74"/>
                <a:gd name="T4" fmla="*/ 1 w 22"/>
                <a:gd name="T5" fmla="*/ 2 h 74"/>
                <a:gd name="T6" fmla="*/ 0 w 22"/>
                <a:gd name="T7" fmla="*/ 0 h 74"/>
                <a:gd name="T8" fmla="*/ 0 w 22"/>
                <a:gd name="T9" fmla="*/ 1 h 74"/>
                <a:gd name="T10" fmla="*/ 0 60000 65536"/>
                <a:gd name="T11" fmla="*/ 0 60000 65536"/>
                <a:gd name="T12" fmla="*/ 0 60000 65536"/>
                <a:gd name="T13" fmla="*/ 0 60000 65536"/>
                <a:gd name="T14" fmla="*/ 0 60000 65536"/>
                <a:gd name="T15" fmla="*/ 0 w 22"/>
                <a:gd name="T16" fmla="*/ 0 h 74"/>
                <a:gd name="T17" fmla="*/ 22 w 22"/>
                <a:gd name="T18" fmla="*/ 74 h 74"/>
              </a:gdLst>
              <a:ahLst/>
              <a:cxnLst>
                <a:cxn ang="T10">
                  <a:pos x="T0" y="T1"/>
                </a:cxn>
                <a:cxn ang="T11">
                  <a:pos x="T2" y="T3"/>
                </a:cxn>
                <a:cxn ang="T12">
                  <a:pos x="T4" y="T5"/>
                </a:cxn>
                <a:cxn ang="T13">
                  <a:pos x="T6" y="T7"/>
                </a:cxn>
                <a:cxn ang="T14">
                  <a:pos x="T8" y="T9"/>
                </a:cxn>
              </a:cxnLst>
              <a:rect l="T15" t="T16" r="T17" b="T18"/>
              <a:pathLst>
                <a:path w="22" h="74">
                  <a:moveTo>
                    <a:pt x="0" y="61"/>
                  </a:moveTo>
                  <a:lnTo>
                    <a:pt x="10" y="74"/>
                  </a:lnTo>
                  <a:lnTo>
                    <a:pt x="22" y="70"/>
                  </a:lnTo>
                  <a:lnTo>
                    <a:pt x="12" y="0"/>
                  </a:lnTo>
                  <a:lnTo>
                    <a:pt x="0" y="61"/>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2" name="Freeform 468">
              <a:extLst>
                <a:ext uri="{FF2B5EF4-FFF2-40B4-BE49-F238E27FC236}">
                  <a16:creationId xmlns:a16="http://schemas.microsoft.com/office/drawing/2014/main" id="{B7796D0E-3145-4E22-9208-BFBDB5FD2A7F}"/>
                </a:ext>
              </a:extLst>
            </p:cNvPr>
            <p:cNvSpPr>
              <a:spLocks/>
            </p:cNvSpPr>
            <p:nvPr/>
          </p:nvSpPr>
          <p:spPr bwMode="auto">
            <a:xfrm>
              <a:off x="1794751" y="3983569"/>
              <a:ext cx="32010" cy="33415"/>
            </a:xfrm>
            <a:custGeom>
              <a:avLst/>
              <a:gdLst>
                <a:gd name="T0" fmla="*/ 0 w 66"/>
                <a:gd name="T1" fmla="*/ 2 h 72"/>
                <a:gd name="T2" fmla="*/ 1 w 66"/>
                <a:gd name="T3" fmla="*/ 0 h 72"/>
                <a:gd name="T4" fmla="*/ 1 w 66"/>
                <a:gd name="T5" fmla="*/ 0 h 72"/>
                <a:gd name="T6" fmla="*/ 1 w 66"/>
                <a:gd name="T7" fmla="*/ 1 h 72"/>
                <a:gd name="T8" fmla="*/ 0 w 66"/>
                <a:gd name="T9" fmla="*/ 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29" y="12"/>
                  </a:lnTo>
                  <a:lnTo>
                    <a:pt x="56" y="0"/>
                  </a:lnTo>
                  <a:lnTo>
                    <a:pt x="66" y="57"/>
                  </a:lnTo>
                  <a:lnTo>
                    <a:pt x="0" y="7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3" name="Freeform 469">
              <a:extLst>
                <a:ext uri="{FF2B5EF4-FFF2-40B4-BE49-F238E27FC236}">
                  <a16:creationId xmlns:a16="http://schemas.microsoft.com/office/drawing/2014/main" id="{5D4693A1-EA87-44FB-AFEF-35AF1B513ACF}"/>
                </a:ext>
              </a:extLst>
            </p:cNvPr>
            <p:cNvSpPr>
              <a:spLocks/>
            </p:cNvSpPr>
            <p:nvPr/>
          </p:nvSpPr>
          <p:spPr bwMode="auto">
            <a:xfrm>
              <a:off x="940596" y="3628736"/>
              <a:ext cx="112876" cy="82741"/>
            </a:xfrm>
            <a:custGeom>
              <a:avLst/>
              <a:gdLst>
                <a:gd name="T0" fmla="*/ 0 w 233"/>
                <a:gd name="T1" fmla="*/ 2 h 184"/>
                <a:gd name="T2" fmla="*/ 1 w 233"/>
                <a:gd name="T3" fmla="*/ 3 h 184"/>
                <a:gd name="T4" fmla="*/ 3 w 233"/>
                <a:gd name="T5" fmla="*/ 3 h 184"/>
                <a:gd name="T6" fmla="*/ 1 w 233"/>
                <a:gd name="T7" fmla="*/ 4 h 184"/>
                <a:gd name="T8" fmla="*/ 1 w 233"/>
                <a:gd name="T9" fmla="*/ 4 h 184"/>
                <a:gd name="T10" fmla="*/ 3 w 233"/>
                <a:gd name="T11" fmla="*/ 4 h 184"/>
                <a:gd name="T12" fmla="*/ 5 w 233"/>
                <a:gd name="T13" fmla="*/ 4 h 184"/>
                <a:gd name="T14" fmla="*/ 5 w 233"/>
                <a:gd name="T15" fmla="*/ 2 h 184"/>
                <a:gd name="T16" fmla="*/ 3 w 233"/>
                <a:gd name="T17" fmla="*/ 0 h 184"/>
                <a:gd name="T18" fmla="*/ 1 w 233"/>
                <a:gd name="T19" fmla="*/ 1 h 184"/>
                <a:gd name="T20" fmla="*/ 0 w 233"/>
                <a:gd name="T21" fmla="*/ 2 h 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184"/>
                <a:gd name="T35" fmla="*/ 233 w 233"/>
                <a:gd name="T36" fmla="*/ 184 h 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184">
                  <a:moveTo>
                    <a:pt x="0" y="83"/>
                  </a:moveTo>
                  <a:lnTo>
                    <a:pt x="32" y="134"/>
                  </a:lnTo>
                  <a:lnTo>
                    <a:pt x="139" y="143"/>
                  </a:lnTo>
                  <a:lnTo>
                    <a:pt x="25" y="160"/>
                  </a:lnTo>
                  <a:lnTo>
                    <a:pt x="25" y="184"/>
                  </a:lnTo>
                  <a:lnTo>
                    <a:pt x="142" y="175"/>
                  </a:lnTo>
                  <a:lnTo>
                    <a:pt x="233" y="184"/>
                  </a:lnTo>
                  <a:lnTo>
                    <a:pt x="207" y="83"/>
                  </a:lnTo>
                  <a:lnTo>
                    <a:pt x="120" y="0"/>
                  </a:lnTo>
                  <a:lnTo>
                    <a:pt x="32" y="23"/>
                  </a:lnTo>
                  <a:lnTo>
                    <a:pt x="0" y="8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4" name="Freeform 470">
              <a:extLst>
                <a:ext uri="{FF2B5EF4-FFF2-40B4-BE49-F238E27FC236}">
                  <a16:creationId xmlns:a16="http://schemas.microsoft.com/office/drawing/2014/main" id="{E5B84412-F0BA-417B-AB7E-8119710327AC}"/>
                </a:ext>
              </a:extLst>
            </p:cNvPr>
            <p:cNvSpPr>
              <a:spLocks/>
            </p:cNvSpPr>
            <p:nvPr/>
          </p:nvSpPr>
          <p:spPr bwMode="auto">
            <a:xfrm>
              <a:off x="1019778" y="3765577"/>
              <a:ext cx="57281" cy="58874"/>
            </a:xfrm>
            <a:custGeom>
              <a:avLst/>
              <a:gdLst>
                <a:gd name="T0" fmla="*/ 0 w 116"/>
                <a:gd name="T1" fmla="*/ 1 h 133"/>
                <a:gd name="T2" fmla="*/ 0 w 116"/>
                <a:gd name="T3" fmla="*/ 2 h 133"/>
                <a:gd name="T4" fmla="*/ 2 w 116"/>
                <a:gd name="T5" fmla="*/ 3 h 133"/>
                <a:gd name="T6" fmla="*/ 3 w 116"/>
                <a:gd name="T7" fmla="*/ 1 h 133"/>
                <a:gd name="T8" fmla="*/ 2 w 116"/>
                <a:gd name="T9" fmla="*/ 0 h 133"/>
                <a:gd name="T10" fmla="*/ 0 w 116"/>
                <a:gd name="T11" fmla="*/ 1 h 133"/>
                <a:gd name="T12" fmla="*/ 0 60000 65536"/>
                <a:gd name="T13" fmla="*/ 0 60000 65536"/>
                <a:gd name="T14" fmla="*/ 0 60000 65536"/>
                <a:gd name="T15" fmla="*/ 0 60000 65536"/>
                <a:gd name="T16" fmla="*/ 0 60000 65536"/>
                <a:gd name="T17" fmla="*/ 0 60000 65536"/>
                <a:gd name="T18" fmla="*/ 0 w 116"/>
                <a:gd name="T19" fmla="*/ 0 h 133"/>
                <a:gd name="T20" fmla="*/ 116 w 116"/>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116" h="133">
                  <a:moveTo>
                    <a:pt x="0" y="37"/>
                  </a:moveTo>
                  <a:lnTo>
                    <a:pt x="11" y="89"/>
                  </a:lnTo>
                  <a:lnTo>
                    <a:pt x="67" y="133"/>
                  </a:lnTo>
                  <a:lnTo>
                    <a:pt x="116" y="66"/>
                  </a:lnTo>
                  <a:lnTo>
                    <a:pt x="76" y="0"/>
                  </a:lnTo>
                  <a:lnTo>
                    <a:pt x="0" y="3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5" name="Freeform 471">
              <a:extLst>
                <a:ext uri="{FF2B5EF4-FFF2-40B4-BE49-F238E27FC236}">
                  <a16:creationId xmlns:a16="http://schemas.microsoft.com/office/drawing/2014/main" id="{790AA59B-C978-4659-8040-660FEBBCE957}"/>
                </a:ext>
              </a:extLst>
            </p:cNvPr>
            <p:cNvSpPr>
              <a:spLocks/>
            </p:cNvSpPr>
            <p:nvPr/>
          </p:nvSpPr>
          <p:spPr bwMode="auto">
            <a:xfrm>
              <a:off x="2015449" y="3724207"/>
              <a:ext cx="187004" cy="273683"/>
            </a:xfrm>
            <a:custGeom>
              <a:avLst/>
              <a:gdLst>
                <a:gd name="T0" fmla="*/ 0 w 390"/>
                <a:gd name="T1" fmla="*/ 13 h 602"/>
                <a:gd name="T2" fmla="*/ 0 w 390"/>
                <a:gd name="T3" fmla="*/ 9 h 602"/>
                <a:gd name="T4" fmla="*/ 1 w 390"/>
                <a:gd name="T5" fmla="*/ 8 h 602"/>
                <a:gd name="T6" fmla="*/ 3 w 390"/>
                <a:gd name="T7" fmla="*/ 7 h 602"/>
                <a:gd name="T8" fmla="*/ 6 w 390"/>
                <a:gd name="T9" fmla="*/ 4 h 602"/>
                <a:gd name="T10" fmla="*/ 3 w 390"/>
                <a:gd name="T11" fmla="*/ 3 h 602"/>
                <a:gd name="T12" fmla="*/ 2 w 390"/>
                <a:gd name="T13" fmla="*/ 1 h 602"/>
                <a:gd name="T14" fmla="*/ 2 w 390"/>
                <a:gd name="T15" fmla="*/ 1 h 602"/>
                <a:gd name="T16" fmla="*/ 3 w 390"/>
                <a:gd name="T17" fmla="*/ 2 h 602"/>
                <a:gd name="T18" fmla="*/ 9 w 390"/>
                <a:gd name="T19" fmla="*/ 0 h 602"/>
                <a:gd name="T20" fmla="*/ 9 w 390"/>
                <a:gd name="T21" fmla="*/ 2 h 602"/>
                <a:gd name="T22" fmla="*/ 6 w 390"/>
                <a:gd name="T23" fmla="*/ 8 h 602"/>
                <a:gd name="T24" fmla="*/ 1 w 390"/>
                <a:gd name="T25" fmla="*/ 14 h 602"/>
                <a:gd name="T26" fmla="*/ 0 w 390"/>
                <a:gd name="T27" fmla="*/ 13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0"/>
                <a:gd name="T43" fmla="*/ 0 h 602"/>
                <a:gd name="T44" fmla="*/ 390 w 390"/>
                <a:gd name="T45" fmla="*/ 602 h 6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0" h="602">
                  <a:moveTo>
                    <a:pt x="0" y="565"/>
                  </a:moveTo>
                  <a:lnTo>
                    <a:pt x="0" y="403"/>
                  </a:lnTo>
                  <a:lnTo>
                    <a:pt x="32" y="354"/>
                  </a:lnTo>
                  <a:lnTo>
                    <a:pt x="151" y="305"/>
                  </a:lnTo>
                  <a:lnTo>
                    <a:pt x="268" y="173"/>
                  </a:lnTo>
                  <a:lnTo>
                    <a:pt x="115" y="128"/>
                  </a:lnTo>
                  <a:lnTo>
                    <a:pt x="71" y="48"/>
                  </a:lnTo>
                  <a:lnTo>
                    <a:pt x="84" y="23"/>
                  </a:lnTo>
                  <a:lnTo>
                    <a:pt x="145" y="70"/>
                  </a:lnTo>
                  <a:lnTo>
                    <a:pt x="373" y="0"/>
                  </a:lnTo>
                  <a:lnTo>
                    <a:pt x="390" y="70"/>
                  </a:lnTo>
                  <a:lnTo>
                    <a:pt x="255" y="351"/>
                  </a:lnTo>
                  <a:lnTo>
                    <a:pt x="20" y="602"/>
                  </a:lnTo>
                  <a:lnTo>
                    <a:pt x="0" y="56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6" name="Freeform 472">
              <a:extLst>
                <a:ext uri="{FF2B5EF4-FFF2-40B4-BE49-F238E27FC236}">
                  <a16:creationId xmlns:a16="http://schemas.microsoft.com/office/drawing/2014/main" id="{FA7C8A66-BC92-4DA2-AD5F-C1835C974246}"/>
                </a:ext>
              </a:extLst>
            </p:cNvPr>
            <p:cNvSpPr>
              <a:spLocks/>
            </p:cNvSpPr>
            <p:nvPr/>
          </p:nvSpPr>
          <p:spPr bwMode="auto">
            <a:xfrm>
              <a:off x="1722308" y="4277937"/>
              <a:ext cx="144886" cy="144797"/>
            </a:xfrm>
            <a:custGeom>
              <a:avLst/>
              <a:gdLst>
                <a:gd name="T0" fmla="*/ 0 w 301"/>
                <a:gd name="T1" fmla="*/ 2 h 319"/>
                <a:gd name="T2" fmla="*/ 1 w 301"/>
                <a:gd name="T3" fmla="*/ 2 h 319"/>
                <a:gd name="T4" fmla="*/ 3 w 301"/>
                <a:gd name="T5" fmla="*/ 1 h 319"/>
                <a:gd name="T6" fmla="*/ 3 w 301"/>
                <a:gd name="T7" fmla="*/ 0 h 319"/>
                <a:gd name="T8" fmla="*/ 5 w 301"/>
                <a:gd name="T9" fmla="*/ 0 h 319"/>
                <a:gd name="T10" fmla="*/ 7 w 301"/>
                <a:gd name="T11" fmla="*/ 1 h 319"/>
                <a:gd name="T12" fmla="*/ 7 w 301"/>
                <a:gd name="T13" fmla="*/ 2 h 319"/>
                <a:gd name="T14" fmla="*/ 7 w 301"/>
                <a:gd name="T15" fmla="*/ 5 h 319"/>
                <a:gd name="T16" fmla="*/ 6 w 301"/>
                <a:gd name="T17" fmla="*/ 7 h 319"/>
                <a:gd name="T18" fmla="*/ 4 w 301"/>
                <a:gd name="T19" fmla="*/ 7 h 319"/>
                <a:gd name="T20" fmla="*/ 3 w 301"/>
                <a:gd name="T21" fmla="*/ 6 h 319"/>
                <a:gd name="T22" fmla="*/ 0 w 301"/>
                <a:gd name="T23" fmla="*/ 2 h 3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1"/>
                <a:gd name="T37" fmla="*/ 0 h 319"/>
                <a:gd name="T38" fmla="*/ 301 w 301"/>
                <a:gd name="T39" fmla="*/ 319 h 3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1" h="319">
                  <a:moveTo>
                    <a:pt x="0" y="99"/>
                  </a:moveTo>
                  <a:lnTo>
                    <a:pt x="66" y="100"/>
                  </a:lnTo>
                  <a:lnTo>
                    <a:pt x="133" y="41"/>
                  </a:lnTo>
                  <a:lnTo>
                    <a:pt x="135" y="14"/>
                  </a:lnTo>
                  <a:lnTo>
                    <a:pt x="196" y="0"/>
                  </a:lnTo>
                  <a:lnTo>
                    <a:pt x="290" y="33"/>
                  </a:lnTo>
                  <a:lnTo>
                    <a:pt x="301" y="80"/>
                  </a:lnTo>
                  <a:lnTo>
                    <a:pt x="293" y="198"/>
                  </a:lnTo>
                  <a:lnTo>
                    <a:pt x="245" y="319"/>
                  </a:lnTo>
                  <a:lnTo>
                    <a:pt x="157" y="296"/>
                  </a:lnTo>
                  <a:lnTo>
                    <a:pt x="105" y="268"/>
                  </a:lnTo>
                  <a:lnTo>
                    <a:pt x="0" y="9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7" name="Freeform 473">
              <a:extLst>
                <a:ext uri="{FF2B5EF4-FFF2-40B4-BE49-F238E27FC236}">
                  <a16:creationId xmlns:a16="http://schemas.microsoft.com/office/drawing/2014/main" id="{DCF7852D-C3F0-4CA7-855A-16DF8466880F}"/>
                </a:ext>
              </a:extLst>
            </p:cNvPr>
            <p:cNvSpPr>
              <a:spLocks/>
            </p:cNvSpPr>
            <p:nvPr/>
          </p:nvSpPr>
          <p:spPr bwMode="auto">
            <a:xfrm>
              <a:off x="1472969" y="4303396"/>
              <a:ext cx="249339" cy="256180"/>
            </a:xfrm>
            <a:custGeom>
              <a:avLst/>
              <a:gdLst>
                <a:gd name="T0" fmla="*/ 0 w 520"/>
                <a:gd name="T1" fmla="*/ 0 h 565"/>
                <a:gd name="T2" fmla="*/ 1 w 520"/>
                <a:gd name="T3" fmla="*/ 0 h 565"/>
                <a:gd name="T4" fmla="*/ 9 w 520"/>
                <a:gd name="T5" fmla="*/ 1 h 565"/>
                <a:gd name="T6" fmla="*/ 10 w 520"/>
                <a:gd name="T7" fmla="*/ 1 h 565"/>
                <a:gd name="T8" fmla="*/ 12 w 520"/>
                <a:gd name="T9" fmla="*/ 1 h 565"/>
                <a:gd name="T10" fmla="*/ 11 w 520"/>
                <a:gd name="T11" fmla="*/ 2 h 565"/>
                <a:gd name="T12" fmla="*/ 10 w 520"/>
                <a:gd name="T13" fmla="*/ 1 h 565"/>
                <a:gd name="T14" fmla="*/ 8 w 520"/>
                <a:gd name="T15" fmla="*/ 2 h 565"/>
                <a:gd name="T16" fmla="*/ 8 w 520"/>
                <a:gd name="T17" fmla="*/ 5 h 565"/>
                <a:gd name="T18" fmla="*/ 7 w 520"/>
                <a:gd name="T19" fmla="*/ 5 h 565"/>
                <a:gd name="T20" fmla="*/ 7 w 520"/>
                <a:gd name="T21" fmla="*/ 8 h 565"/>
                <a:gd name="T22" fmla="*/ 7 w 520"/>
                <a:gd name="T23" fmla="*/ 13 h 565"/>
                <a:gd name="T24" fmla="*/ 7 w 520"/>
                <a:gd name="T25" fmla="*/ 13 h 565"/>
                <a:gd name="T26" fmla="*/ 5 w 520"/>
                <a:gd name="T27" fmla="*/ 13 h 565"/>
                <a:gd name="T28" fmla="*/ 5 w 520"/>
                <a:gd name="T29" fmla="*/ 12 h 565"/>
                <a:gd name="T30" fmla="*/ 4 w 520"/>
                <a:gd name="T31" fmla="*/ 13 h 565"/>
                <a:gd name="T32" fmla="*/ 3 w 520"/>
                <a:gd name="T33" fmla="*/ 11 h 565"/>
                <a:gd name="T34" fmla="*/ 3 w 520"/>
                <a:gd name="T35" fmla="*/ 7 h 565"/>
                <a:gd name="T36" fmla="*/ 3 w 520"/>
                <a:gd name="T37" fmla="*/ 6 h 565"/>
                <a:gd name="T38" fmla="*/ 0 w 520"/>
                <a:gd name="T39" fmla="*/ 0 h 5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0"/>
                <a:gd name="T61" fmla="*/ 0 h 565"/>
                <a:gd name="T62" fmla="*/ 520 w 520"/>
                <a:gd name="T63" fmla="*/ 565 h 5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0" h="565">
                  <a:moveTo>
                    <a:pt x="0" y="19"/>
                  </a:moveTo>
                  <a:lnTo>
                    <a:pt x="63" y="0"/>
                  </a:lnTo>
                  <a:lnTo>
                    <a:pt x="376" y="54"/>
                  </a:lnTo>
                  <a:lnTo>
                    <a:pt x="446" y="28"/>
                  </a:lnTo>
                  <a:lnTo>
                    <a:pt x="520" y="42"/>
                  </a:lnTo>
                  <a:lnTo>
                    <a:pt x="457" y="81"/>
                  </a:lnTo>
                  <a:lnTo>
                    <a:pt x="434" y="54"/>
                  </a:lnTo>
                  <a:lnTo>
                    <a:pt x="359" y="72"/>
                  </a:lnTo>
                  <a:lnTo>
                    <a:pt x="359" y="230"/>
                  </a:lnTo>
                  <a:lnTo>
                    <a:pt x="319" y="233"/>
                  </a:lnTo>
                  <a:lnTo>
                    <a:pt x="319" y="356"/>
                  </a:lnTo>
                  <a:lnTo>
                    <a:pt x="319" y="537"/>
                  </a:lnTo>
                  <a:lnTo>
                    <a:pt x="286" y="565"/>
                  </a:lnTo>
                  <a:lnTo>
                    <a:pt x="236" y="565"/>
                  </a:lnTo>
                  <a:lnTo>
                    <a:pt x="210" y="525"/>
                  </a:lnTo>
                  <a:lnTo>
                    <a:pt x="188" y="547"/>
                  </a:lnTo>
                  <a:lnTo>
                    <a:pt x="137" y="486"/>
                  </a:lnTo>
                  <a:lnTo>
                    <a:pt x="113" y="288"/>
                  </a:lnTo>
                  <a:lnTo>
                    <a:pt x="113" y="264"/>
                  </a:lnTo>
                  <a:lnTo>
                    <a:pt x="0" y="19"/>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8" name="Freeform 474">
              <a:extLst>
                <a:ext uri="{FF2B5EF4-FFF2-40B4-BE49-F238E27FC236}">
                  <a16:creationId xmlns:a16="http://schemas.microsoft.com/office/drawing/2014/main" id="{7F63C7F7-A2BC-4EC1-ACEB-36497A5F5364}"/>
                </a:ext>
              </a:extLst>
            </p:cNvPr>
            <p:cNvSpPr>
              <a:spLocks/>
            </p:cNvSpPr>
            <p:nvPr/>
          </p:nvSpPr>
          <p:spPr bwMode="auto">
            <a:xfrm>
              <a:off x="950704" y="3396424"/>
              <a:ext cx="154995" cy="140024"/>
            </a:xfrm>
            <a:custGeom>
              <a:avLst/>
              <a:gdLst>
                <a:gd name="T0" fmla="*/ 0 w 322"/>
                <a:gd name="T1" fmla="*/ 7 h 310"/>
                <a:gd name="T2" fmla="*/ 4 w 322"/>
                <a:gd name="T3" fmla="*/ 0 h 310"/>
                <a:gd name="T4" fmla="*/ 7 w 322"/>
                <a:gd name="T5" fmla="*/ 0 h 310"/>
                <a:gd name="T6" fmla="*/ 7 w 322"/>
                <a:gd name="T7" fmla="*/ 1 h 310"/>
                <a:gd name="T8" fmla="*/ 7 w 322"/>
                <a:gd name="T9" fmla="*/ 2 h 310"/>
                <a:gd name="T10" fmla="*/ 5 w 322"/>
                <a:gd name="T11" fmla="*/ 2 h 310"/>
                <a:gd name="T12" fmla="*/ 5 w 322"/>
                <a:gd name="T13" fmla="*/ 5 h 310"/>
                <a:gd name="T14" fmla="*/ 3 w 322"/>
                <a:gd name="T15" fmla="*/ 5 h 310"/>
                <a:gd name="T16" fmla="*/ 4 w 322"/>
                <a:gd name="T17" fmla="*/ 7 h 310"/>
                <a:gd name="T18" fmla="*/ 0 w 322"/>
                <a:gd name="T19" fmla="*/ 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2"/>
                <a:gd name="T31" fmla="*/ 0 h 310"/>
                <a:gd name="T32" fmla="*/ 322 w 322"/>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2" h="310">
                  <a:moveTo>
                    <a:pt x="0" y="310"/>
                  </a:moveTo>
                  <a:lnTo>
                    <a:pt x="154" y="0"/>
                  </a:lnTo>
                  <a:lnTo>
                    <a:pt x="317" y="5"/>
                  </a:lnTo>
                  <a:lnTo>
                    <a:pt x="322" y="22"/>
                  </a:lnTo>
                  <a:lnTo>
                    <a:pt x="317" y="80"/>
                  </a:lnTo>
                  <a:lnTo>
                    <a:pt x="197" y="76"/>
                  </a:lnTo>
                  <a:lnTo>
                    <a:pt x="196" y="198"/>
                  </a:lnTo>
                  <a:lnTo>
                    <a:pt x="152" y="221"/>
                  </a:lnTo>
                  <a:lnTo>
                    <a:pt x="156" y="292"/>
                  </a:lnTo>
                  <a:lnTo>
                    <a:pt x="0" y="31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59" name="Freeform 475">
              <a:extLst>
                <a:ext uri="{FF2B5EF4-FFF2-40B4-BE49-F238E27FC236}">
                  <a16:creationId xmlns:a16="http://schemas.microsoft.com/office/drawing/2014/main" id="{52B1A577-D27E-431F-B64D-C169ED8F0403}"/>
                </a:ext>
              </a:extLst>
            </p:cNvPr>
            <p:cNvSpPr>
              <a:spLocks/>
            </p:cNvSpPr>
            <p:nvPr/>
          </p:nvSpPr>
          <p:spPr bwMode="auto">
            <a:xfrm>
              <a:off x="1665027" y="3495077"/>
              <a:ext cx="303250" cy="396203"/>
            </a:xfrm>
            <a:custGeom>
              <a:avLst/>
              <a:gdLst>
                <a:gd name="T0" fmla="*/ 0 w 634"/>
                <a:gd name="T1" fmla="*/ 11 h 874"/>
                <a:gd name="T2" fmla="*/ 1 w 634"/>
                <a:gd name="T3" fmla="*/ 13 h 874"/>
                <a:gd name="T4" fmla="*/ 1 w 634"/>
                <a:gd name="T5" fmla="*/ 15 h 874"/>
                <a:gd name="T6" fmla="*/ 3 w 634"/>
                <a:gd name="T7" fmla="*/ 16 h 874"/>
                <a:gd name="T8" fmla="*/ 5 w 634"/>
                <a:gd name="T9" fmla="*/ 19 h 874"/>
                <a:gd name="T10" fmla="*/ 8 w 634"/>
                <a:gd name="T11" fmla="*/ 20 h 874"/>
                <a:gd name="T12" fmla="*/ 11 w 634"/>
                <a:gd name="T13" fmla="*/ 20 h 874"/>
                <a:gd name="T14" fmla="*/ 12 w 634"/>
                <a:gd name="T15" fmla="*/ 19 h 874"/>
                <a:gd name="T16" fmla="*/ 11 w 634"/>
                <a:gd name="T17" fmla="*/ 17 h 874"/>
                <a:gd name="T18" fmla="*/ 10 w 634"/>
                <a:gd name="T19" fmla="*/ 16 h 874"/>
                <a:gd name="T20" fmla="*/ 11 w 634"/>
                <a:gd name="T21" fmla="*/ 15 h 874"/>
                <a:gd name="T22" fmla="*/ 11 w 634"/>
                <a:gd name="T23" fmla="*/ 13 h 874"/>
                <a:gd name="T24" fmla="*/ 12 w 634"/>
                <a:gd name="T25" fmla="*/ 11 h 874"/>
                <a:gd name="T26" fmla="*/ 13 w 634"/>
                <a:gd name="T27" fmla="*/ 6 h 874"/>
                <a:gd name="T28" fmla="*/ 14 w 634"/>
                <a:gd name="T29" fmla="*/ 5 h 874"/>
                <a:gd name="T30" fmla="*/ 13 w 634"/>
                <a:gd name="T31" fmla="*/ 5 h 874"/>
                <a:gd name="T32" fmla="*/ 13 w 634"/>
                <a:gd name="T33" fmla="*/ 1 h 874"/>
                <a:gd name="T34" fmla="*/ 12 w 634"/>
                <a:gd name="T35" fmla="*/ 0 h 874"/>
                <a:gd name="T36" fmla="*/ 11 w 634"/>
                <a:gd name="T37" fmla="*/ 1 h 874"/>
                <a:gd name="T38" fmla="*/ 3 w 634"/>
                <a:gd name="T39" fmla="*/ 1 h 874"/>
                <a:gd name="T40" fmla="*/ 3 w 634"/>
                <a:gd name="T41" fmla="*/ 3 h 874"/>
                <a:gd name="T42" fmla="*/ 2 w 634"/>
                <a:gd name="T43" fmla="*/ 3 h 874"/>
                <a:gd name="T44" fmla="*/ 2 w 634"/>
                <a:gd name="T45" fmla="*/ 4 h 874"/>
                <a:gd name="T46" fmla="*/ 2 w 634"/>
                <a:gd name="T47" fmla="*/ 8 h 874"/>
                <a:gd name="T48" fmla="*/ 1 w 634"/>
                <a:gd name="T49" fmla="*/ 8 h 874"/>
                <a:gd name="T50" fmla="*/ 0 w 634"/>
                <a:gd name="T51" fmla="*/ 11 h 8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4"/>
                <a:gd name="T79" fmla="*/ 0 h 874"/>
                <a:gd name="T80" fmla="*/ 634 w 634"/>
                <a:gd name="T81" fmla="*/ 874 h 8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4" h="874">
                  <a:moveTo>
                    <a:pt x="0" y="460"/>
                  </a:moveTo>
                  <a:lnTo>
                    <a:pt x="30" y="549"/>
                  </a:lnTo>
                  <a:lnTo>
                    <a:pt x="59" y="644"/>
                  </a:lnTo>
                  <a:lnTo>
                    <a:pt x="124" y="679"/>
                  </a:lnTo>
                  <a:lnTo>
                    <a:pt x="216" y="807"/>
                  </a:lnTo>
                  <a:lnTo>
                    <a:pt x="344" y="874"/>
                  </a:lnTo>
                  <a:lnTo>
                    <a:pt x="460" y="857"/>
                  </a:lnTo>
                  <a:lnTo>
                    <a:pt x="532" y="832"/>
                  </a:lnTo>
                  <a:lnTo>
                    <a:pt x="488" y="740"/>
                  </a:lnTo>
                  <a:lnTo>
                    <a:pt x="423" y="684"/>
                  </a:lnTo>
                  <a:lnTo>
                    <a:pt x="466" y="652"/>
                  </a:lnTo>
                  <a:lnTo>
                    <a:pt x="474" y="572"/>
                  </a:lnTo>
                  <a:lnTo>
                    <a:pt x="544" y="462"/>
                  </a:lnTo>
                  <a:lnTo>
                    <a:pt x="575" y="273"/>
                  </a:lnTo>
                  <a:lnTo>
                    <a:pt x="634" y="230"/>
                  </a:lnTo>
                  <a:lnTo>
                    <a:pt x="587" y="192"/>
                  </a:lnTo>
                  <a:lnTo>
                    <a:pt x="570" y="50"/>
                  </a:lnTo>
                  <a:lnTo>
                    <a:pt x="521" y="0"/>
                  </a:lnTo>
                  <a:lnTo>
                    <a:pt x="460" y="59"/>
                  </a:lnTo>
                  <a:lnTo>
                    <a:pt x="116" y="49"/>
                  </a:lnTo>
                  <a:lnTo>
                    <a:pt x="116" y="138"/>
                  </a:lnTo>
                  <a:lnTo>
                    <a:pt x="83" y="139"/>
                  </a:lnTo>
                  <a:lnTo>
                    <a:pt x="83" y="166"/>
                  </a:lnTo>
                  <a:lnTo>
                    <a:pt x="82" y="334"/>
                  </a:lnTo>
                  <a:lnTo>
                    <a:pt x="42" y="343"/>
                  </a:lnTo>
                  <a:lnTo>
                    <a:pt x="0" y="46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0" name="Freeform 476">
              <a:extLst>
                <a:ext uri="{FF2B5EF4-FFF2-40B4-BE49-F238E27FC236}">
                  <a16:creationId xmlns:a16="http://schemas.microsoft.com/office/drawing/2014/main" id="{33101DCF-9618-4DDC-AA9A-97F025B6CFD3}"/>
                </a:ext>
              </a:extLst>
            </p:cNvPr>
            <p:cNvSpPr>
              <a:spLocks/>
            </p:cNvSpPr>
            <p:nvPr/>
          </p:nvSpPr>
          <p:spPr bwMode="auto">
            <a:xfrm>
              <a:off x="1826760" y="4487972"/>
              <a:ext cx="23586" cy="31824"/>
            </a:xfrm>
            <a:custGeom>
              <a:avLst/>
              <a:gdLst>
                <a:gd name="T0" fmla="*/ 0 w 46"/>
                <a:gd name="T1" fmla="*/ 1 h 72"/>
                <a:gd name="T2" fmla="*/ 1 w 46"/>
                <a:gd name="T3" fmla="*/ 2 h 72"/>
                <a:gd name="T4" fmla="*/ 1 w 46"/>
                <a:gd name="T5" fmla="*/ 1 h 72"/>
                <a:gd name="T6" fmla="*/ 1 w 46"/>
                <a:gd name="T7" fmla="*/ 0 h 72"/>
                <a:gd name="T8" fmla="*/ 0 w 46"/>
                <a:gd name="T9" fmla="*/ 1 h 72"/>
                <a:gd name="T10" fmla="*/ 0 60000 65536"/>
                <a:gd name="T11" fmla="*/ 0 60000 65536"/>
                <a:gd name="T12" fmla="*/ 0 60000 65536"/>
                <a:gd name="T13" fmla="*/ 0 60000 65536"/>
                <a:gd name="T14" fmla="*/ 0 60000 65536"/>
                <a:gd name="T15" fmla="*/ 0 w 46"/>
                <a:gd name="T16" fmla="*/ 0 h 72"/>
                <a:gd name="T17" fmla="*/ 46 w 46"/>
                <a:gd name="T18" fmla="*/ 72 h 72"/>
              </a:gdLst>
              <a:ahLst/>
              <a:cxnLst>
                <a:cxn ang="T10">
                  <a:pos x="T0" y="T1"/>
                </a:cxn>
                <a:cxn ang="T11">
                  <a:pos x="T2" y="T3"/>
                </a:cxn>
                <a:cxn ang="T12">
                  <a:pos x="T4" y="T5"/>
                </a:cxn>
                <a:cxn ang="T13">
                  <a:pos x="T6" y="T7"/>
                </a:cxn>
                <a:cxn ang="T14">
                  <a:pos x="T8" y="T9"/>
                </a:cxn>
              </a:cxnLst>
              <a:rect l="T15" t="T16" r="T17" b="T18"/>
              <a:pathLst>
                <a:path w="46" h="72">
                  <a:moveTo>
                    <a:pt x="0" y="40"/>
                  </a:moveTo>
                  <a:lnTo>
                    <a:pt x="25" y="72"/>
                  </a:lnTo>
                  <a:lnTo>
                    <a:pt x="46" y="46"/>
                  </a:lnTo>
                  <a:lnTo>
                    <a:pt x="42" y="0"/>
                  </a:lnTo>
                  <a:lnTo>
                    <a:pt x="0" y="4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1" name="Freeform 477">
              <a:extLst>
                <a:ext uri="{FF2B5EF4-FFF2-40B4-BE49-F238E27FC236}">
                  <a16:creationId xmlns:a16="http://schemas.microsoft.com/office/drawing/2014/main" id="{75519B86-939B-41C1-814B-B5F598D915DC}"/>
                </a:ext>
              </a:extLst>
            </p:cNvPr>
            <p:cNvSpPr>
              <a:spLocks/>
            </p:cNvSpPr>
            <p:nvPr/>
          </p:nvSpPr>
          <p:spPr bwMode="auto">
            <a:xfrm>
              <a:off x="1806544" y="3981978"/>
              <a:ext cx="198797" cy="216400"/>
            </a:xfrm>
            <a:custGeom>
              <a:avLst/>
              <a:gdLst>
                <a:gd name="T0" fmla="*/ 0 w 409"/>
                <a:gd name="T1" fmla="*/ 3 h 475"/>
                <a:gd name="T2" fmla="*/ 0 w 409"/>
                <a:gd name="T3" fmla="*/ 6 h 475"/>
                <a:gd name="T4" fmla="*/ 1 w 409"/>
                <a:gd name="T5" fmla="*/ 8 h 475"/>
                <a:gd name="T6" fmla="*/ 3 w 409"/>
                <a:gd name="T7" fmla="*/ 9 h 475"/>
                <a:gd name="T8" fmla="*/ 4 w 409"/>
                <a:gd name="T9" fmla="*/ 9 h 475"/>
                <a:gd name="T10" fmla="*/ 5 w 409"/>
                <a:gd name="T11" fmla="*/ 11 h 475"/>
                <a:gd name="T12" fmla="*/ 8 w 409"/>
                <a:gd name="T13" fmla="*/ 11 h 475"/>
                <a:gd name="T14" fmla="*/ 10 w 409"/>
                <a:gd name="T15" fmla="*/ 10 h 475"/>
                <a:gd name="T16" fmla="*/ 8 w 409"/>
                <a:gd name="T17" fmla="*/ 5 h 475"/>
                <a:gd name="T18" fmla="*/ 9 w 409"/>
                <a:gd name="T19" fmla="*/ 4 h 475"/>
                <a:gd name="T20" fmla="*/ 4 w 409"/>
                <a:gd name="T21" fmla="*/ 0 h 475"/>
                <a:gd name="T22" fmla="*/ 3 w 409"/>
                <a:gd name="T23" fmla="*/ 2 h 475"/>
                <a:gd name="T24" fmla="*/ 2 w 409"/>
                <a:gd name="T25" fmla="*/ 1 h 475"/>
                <a:gd name="T26" fmla="*/ 2 w 409"/>
                <a:gd name="T27" fmla="*/ 2 h 475"/>
                <a:gd name="T28" fmla="*/ 2 w 409"/>
                <a:gd name="T29" fmla="*/ 0 h 475"/>
                <a:gd name="T30" fmla="*/ 1 w 409"/>
                <a:gd name="T31" fmla="*/ 0 h 475"/>
                <a:gd name="T32" fmla="*/ 1 w 409"/>
                <a:gd name="T33" fmla="*/ 1 h 475"/>
                <a:gd name="T34" fmla="*/ 1 w 409"/>
                <a:gd name="T35" fmla="*/ 2 h 475"/>
                <a:gd name="T36" fmla="*/ 0 w 409"/>
                <a:gd name="T37" fmla="*/ 3 h 4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9"/>
                <a:gd name="T58" fmla="*/ 0 h 475"/>
                <a:gd name="T59" fmla="*/ 409 w 409"/>
                <a:gd name="T60" fmla="*/ 475 h 4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9" h="475">
                  <a:moveTo>
                    <a:pt x="0" y="150"/>
                  </a:moveTo>
                  <a:lnTo>
                    <a:pt x="3" y="242"/>
                  </a:lnTo>
                  <a:lnTo>
                    <a:pt x="52" y="334"/>
                  </a:lnTo>
                  <a:lnTo>
                    <a:pt x="124" y="375"/>
                  </a:lnTo>
                  <a:lnTo>
                    <a:pt x="160" y="384"/>
                  </a:lnTo>
                  <a:lnTo>
                    <a:pt x="199" y="475"/>
                  </a:lnTo>
                  <a:lnTo>
                    <a:pt x="353" y="462"/>
                  </a:lnTo>
                  <a:lnTo>
                    <a:pt x="409" y="423"/>
                  </a:lnTo>
                  <a:lnTo>
                    <a:pt x="351" y="237"/>
                  </a:lnTo>
                  <a:lnTo>
                    <a:pt x="367" y="165"/>
                  </a:lnTo>
                  <a:lnTo>
                    <a:pt x="175" y="0"/>
                  </a:lnTo>
                  <a:lnTo>
                    <a:pt x="118" y="84"/>
                  </a:lnTo>
                  <a:lnTo>
                    <a:pt x="98" y="61"/>
                  </a:lnTo>
                  <a:lnTo>
                    <a:pt x="84" y="80"/>
                  </a:lnTo>
                  <a:lnTo>
                    <a:pt x="82" y="0"/>
                  </a:lnTo>
                  <a:lnTo>
                    <a:pt x="29" y="5"/>
                  </a:lnTo>
                  <a:lnTo>
                    <a:pt x="39" y="62"/>
                  </a:lnTo>
                  <a:lnTo>
                    <a:pt x="42" y="97"/>
                  </a:lnTo>
                  <a:lnTo>
                    <a:pt x="0" y="15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2" name="Freeform 478">
              <a:extLst>
                <a:ext uri="{FF2B5EF4-FFF2-40B4-BE49-F238E27FC236}">
                  <a16:creationId xmlns:a16="http://schemas.microsoft.com/office/drawing/2014/main" id="{187E5ED1-7089-49C4-B4FB-9BABC3224DA6}"/>
                </a:ext>
              </a:extLst>
            </p:cNvPr>
            <p:cNvSpPr>
              <a:spLocks/>
            </p:cNvSpPr>
            <p:nvPr/>
          </p:nvSpPr>
          <p:spPr bwMode="auto">
            <a:xfrm>
              <a:off x="1259009" y="3740119"/>
              <a:ext cx="40433" cy="103427"/>
            </a:xfrm>
            <a:custGeom>
              <a:avLst/>
              <a:gdLst>
                <a:gd name="T0" fmla="*/ 0 w 82"/>
                <a:gd name="T1" fmla="*/ 0 h 227"/>
                <a:gd name="T2" fmla="*/ 1 w 82"/>
                <a:gd name="T3" fmla="*/ 0 h 227"/>
                <a:gd name="T4" fmla="*/ 2 w 82"/>
                <a:gd name="T5" fmla="*/ 5 h 227"/>
                <a:gd name="T6" fmla="*/ 1 w 82"/>
                <a:gd name="T7" fmla="*/ 5 h 227"/>
                <a:gd name="T8" fmla="*/ 0 w 82"/>
                <a:gd name="T9" fmla="*/ 0 h 227"/>
                <a:gd name="T10" fmla="*/ 0 60000 65536"/>
                <a:gd name="T11" fmla="*/ 0 60000 65536"/>
                <a:gd name="T12" fmla="*/ 0 60000 65536"/>
                <a:gd name="T13" fmla="*/ 0 60000 65536"/>
                <a:gd name="T14" fmla="*/ 0 60000 65536"/>
                <a:gd name="T15" fmla="*/ 0 w 82"/>
                <a:gd name="T16" fmla="*/ 0 h 227"/>
                <a:gd name="T17" fmla="*/ 82 w 82"/>
                <a:gd name="T18" fmla="*/ 227 h 227"/>
              </a:gdLst>
              <a:ahLst/>
              <a:cxnLst>
                <a:cxn ang="T10">
                  <a:pos x="T0" y="T1"/>
                </a:cxn>
                <a:cxn ang="T11">
                  <a:pos x="T2" y="T3"/>
                </a:cxn>
                <a:cxn ang="T12">
                  <a:pos x="T4" y="T5"/>
                </a:cxn>
                <a:cxn ang="T13">
                  <a:pos x="T6" y="T7"/>
                </a:cxn>
                <a:cxn ang="T14">
                  <a:pos x="T8" y="T9"/>
                </a:cxn>
              </a:cxnLst>
              <a:rect l="T15" t="T16" r="T17" b="T18"/>
              <a:pathLst>
                <a:path w="82" h="227">
                  <a:moveTo>
                    <a:pt x="0" y="0"/>
                  </a:moveTo>
                  <a:lnTo>
                    <a:pt x="41" y="10"/>
                  </a:lnTo>
                  <a:lnTo>
                    <a:pt x="82" y="219"/>
                  </a:lnTo>
                  <a:lnTo>
                    <a:pt x="53" y="227"/>
                  </a:lnTo>
                  <a:lnTo>
                    <a:pt x="0"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3" name="Freeform 479">
              <a:extLst>
                <a:ext uri="{FF2B5EF4-FFF2-40B4-BE49-F238E27FC236}">
                  <a16:creationId xmlns:a16="http://schemas.microsoft.com/office/drawing/2014/main" id="{34E82377-765B-419C-A808-C714605770F2}"/>
                </a:ext>
              </a:extLst>
            </p:cNvPr>
            <p:cNvSpPr>
              <a:spLocks/>
            </p:cNvSpPr>
            <p:nvPr/>
          </p:nvSpPr>
          <p:spPr bwMode="auto">
            <a:xfrm>
              <a:off x="1808229" y="3883325"/>
              <a:ext cx="96029" cy="106609"/>
            </a:xfrm>
            <a:custGeom>
              <a:avLst/>
              <a:gdLst>
                <a:gd name="T0" fmla="*/ 0 w 198"/>
                <a:gd name="T1" fmla="*/ 5 h 234"/>
                <a:gd name="T2" fmla="*/ 1 w 198"/>
                <a:gd name="T3" fmla="*/ 5 h 234"/>
                <a:gd name="T4" fmla="*/ 2 w 198"/>
                <a:gd name="T5" fmla="*/ 5 h 234"/>
                <a:gd name="T6" fmla="*/ 2 w 198"/>
                <a:gd name="T7" fmla="*/ 4 h 234"/>
                <a:gd name="T8" fmla="*/ 4 w 198"/>
                <a:gd name="T9" fmla="*/ 4 h 234"/>
                <a:gd name="T10" fmla="*/ 5 w 198"/>
                <a:gd name="T11" fmla="*/ 2 h 234"/>
                <a:gd name="T12" fmla="*/ 4 w 198"/>
                <a:gd name="T13" fmla="*/ 0 h 234"/>
                <a:gd name="T14" fmla="*/ 1 w 198"/>
                <a:gd name="T15" fmla="*/ 0 h 234"/>
                <a:gd name="T16" fmla="*/ 1 w 198"/>
                <a:gd name="T17" fmla="*/ 2 h 234"/>
                <a:gd name="T18" fmla="*/ 1 w 198"/>
                <a:gd name="T19" fmla="*/ 3 h 234"/>
                <a:gd name="T20" fmla="*/ 0 w 198"/>
                <a:gd name="T21" fmla="*/ 5 h 2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8"/>
                <a:gd name="T34" fmla="*/ 0 h 234"/>
                <a:gd name="T35" fmla="*/ 198 w 198"/>
                <a:gd name="T36" fmla="*/ 234 h 2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8" h="234">
                  <a:moveTo>
                    <a:pt x="0" y="234"/>
                  </a:moveTo>
                  <a:lnTo>
                    <a:pt x="27" y="222"/>
                  </a:lnTo>
                  <a:lnTo>
                    <a:pt x="80" y="217"/>
                  </a:lnTo>
                  <a:lnTo>
                    <a:pt x="82" y="186"/>
                  </a:lnTo>
                  <a:lnTo>
                    <a:pt x="159" y="165"/>
                  </a:lnTo>
                  <a:lnTo>
                    <a:pt x="198" y="87"/>
                  </a:lnTo>
                  <a:lnTo>
                    <a:pt x="159" y="0"/>
                  </a:lnTo>
                  <a:lnTo>
                    <a:pt x="43" y="17"/>
                  </a:lnTo>
                  <a:lnTo>
                    <a:pt x="56" y="82"/>
                  </a:lnTo>
                  <a:lnTo>
                    <a:pt x="29" y="124"/>
                  </a:lnTo>
                  <a:lnTo>
                    <a:pt x="0" y="234"/>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4" name="Freeform 480">
              <a:extLst>
                <a:ext uri="{FF2B5EF4-FFF2-40B4-BE49-F238E27FC236}">
                  <a16:creationId xmlns:a16="http://schemas.microsoft.com/office/drawing/2014/main" id="{522B5F68-FFA1-4A60-9A1B-3AFE1DC89335}"/>
                </a:ext>
              </a:extLst>
            </p:cNvPr>
            <p:cNvSpPr>
              <a:spLocks/>
            </p:cNvSpPr>
            <p:nvPr/>
          </p:nvSpPr>
          <p:spPr bwMode="auto">
            <a:xfrm>
              <a:off x="1712199" y="3310500"/>
              <a:ext cx="205536" cy="211627"/>
            </a:xfrm>
            <a:custGeom>
              <a:avLst/>
              <a:gdLst>
                <a:gd name="T0" fmla="*/ 0 w 429"/>
                <a:gd name="T1" fmla="*/ 2 h 464"/>
                <a:gd name="T2" fmla="*/ 0 w 429"/>
                <a:gd name="T3" fmla="*/ 11 h 464"/>
                <a:gd name="T4" fmla="*/ 8 w 429"/>
                <a:gd name="T5" fmla="*/ 11 h 464"/>
                <a:gd name="T6" fmla="*/ 10 w 429"/>
                <a:gd name="T7" fmla="*/ 9 h 464"/>
                <a:gd name="T8" fmla="*/ 10 w 429"/>
                <a:gd name="T9" fmla="*/ 9 h 464"/>
                <a:gd name="T10" fmla="*/ 7 w 429"/>
                <a:gd name="T11" fmla="*/ 2 h 464"/>
                <a:gd name="T12" fmla="*/ 8 w 429"/>
                <a:gd name="T13" fmla="*/ 4 h 464"/>
                <a:gd name="T14" fmla="*/ 9 w 429"/>
                <a:gd name="T15" fmla="*/ 3 h 464"/>
                <a:gd name="T16" fmla="*/ 8 w 429"/>
                <a:gd name="T17" fmla="*/ 0 h 464"/>
                <a:gd name="T18" fmla="*/ 7 w 429"/>
                <a:gd name="T19" fmla="*/ 1 h 464"/>
                <a:gd name="T20" fmla="*/ 7 w 429"/>
                <a:gd name="T21" fmla="*/ 0 h 464"/>
                <a:gd name="T22" fmla="*/ 5 w 429"/>
                <a:gd name="T23" fmla="*/ 0 h 464"/>
                <a:gd name="T24" fmla="*/ 4 w 429"/>
                <a:gd name="T25" fmla="*/ 1 h 464"/>
                <a:gd name="T26" fmla="*/ 0 w 429"/>
                <a:gd name="T27" fmla="*/ 0 h 464"/>
                <a:gd name="T28" fmla="*/ 0 w 429"/>
                <a:gd name="T29" fmla="*/ 2 h 4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9"/>
                <a:gd name="T46" fmla="*/ 0 h 464"/>
                <a:gd name="T47" fmla="*/ 429 w 429"/>
                <a:gd name="T48" fmla="*/ 464 h 4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9" h="464">
                  <a:moveTo>
                    <a:pt x="0" y="75"/>
                  </a:moveTo>
                  <a:lnTo>
                    <a:pt x="17" y="454"/>
                  </a:lnTo>
                  <a:lnTo>
                    <a:pt x="361" y="464"/>
                  </a:lnTo>
                  <a:lnTo>
                    <a:pt x="422" y="405"/>
                  </a:lnTo>
                  <a:lnTo>
                    <a:pt x="429" y="364"/>
                  </a:lnTo>
                  <a:lnTo>
                    <a:pt x="298" y="98"/>
                  </a:lnTo>
                  <a:lnTo>
                    <a:pt x="361" y="183"/>
                  </a:lnTo>
                  <a:lnTo>
                    <a:pt x="392" y="110"/>
                  </a:lnTo>
                  <a:lnTo>
                    <a:pt x="361" y="17"/>
                  </a:lnTo>
                  <a:lnTo>
                    <a:pt x="284" y="30"/>
                  </a:lnTo>
                  <a:lnTo>
                    <a:pt x="282" y="4"/>
                  </a:lnTo>
                  <a:lnTo>
                    <a:pt x="239" y="4"/>
                  </a:lnTo>
                  <a:lnTo>
                    <a:pt x="166" y="40"/>
                  </a:lnTo>
                  <a:lnTo>
                    <a:pt x="17" y="0"/>
                  </a:lnTo>
                  <a:lnTo>
                    <a:pt x="0" y="7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5" name="Freeform 481">
              <a:extLst>
                <a:ext uri="{FF2B5EF4-FFF2-40B4-BE49-F238E27FC236}">
                  <a16:creationId xmlns:a16="http://schemas.microsoft.com/office/drawing/2014/main" id="{EF16585A-A603-43C1-B057-EDD36A28BE62}"/>
                </a:ext>
              </a:extLst>
            </p:cNvPr>
            <p:cNvSpPr>
              <a:spLocks/>
            </p:cNvSpPr>
            <p:nvPr/>
          </p:nvSpPr>
          <p:spPr bwMode="auto">
            <a:xfrm>
              <a:off x="1166349" y="3662151"/>
              <a:ext cx="136463" cy="109791"/>
            </a:xfrm>
            <a:custGeom>
              <a:avLst/>
              <a:gdLst>
                <a:gd name="T0" fmla="*/ 0 w 285"/>
                <a:gd name="T1" fmla="*/ 5 h 242"/>
                <a:gd name="T2" fmla="*/ 1 w 285"/>
                <a:gd name="T3" fmla="*/ 5 h 242"/>
                <a:gd name="T4" fmla="*/ 2 w 285"/>
                <a:gd name="T5" fmla="*/ 6 h 242"/>
                <a:gd name="T6" fmla="*/ 2 w 285"/>
                <a:gd name="T7" fmla="*/ 4 h 242"/>
                <a:gd name="T8" fmla="*/ 5 w 285"/>
                <a:gd name="T9" fmla="*/ 4 h 242"/>
                <a:gd name="T10" fmla="*/ 5 w 285"/>
                <a:gd name="T11" fmla="*/ 4 h 242"/>
                <a:gd name="T12" fmla="*/ 7 w 285"/>
                <a:gd name="T13" fmla="*/ 3 h 242"/>
                <a:gd name="T14" fmla="*/ 5 w 285"/>
                <a:gd name="T15" fmla="*/ 1 h 242"/>
                <a:gd name="T16" fmla="*/ 5 w 285"/>
                <a:gd name="T17" fmla="*/ 0 h 242"/>
                <a:gd name="T18" fmla="*/ 1 w 285"/>
                <a:gd name="T19" fmla="*/ 2 h 242"/>
                <a:gd name="T20" fmla="*/ 0 w 285"/>
                <a:gd name="T21" fmla="*/ 5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5"/>
                <a:gd name="T34" fmla="*/ 0 h 242"/>
                <a:gd name="T35" fmla="*/ 285 w 285"/>
                <a:gd name="T36" fmla="*/ 242 h 2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5" h="242">
                  <a:moveTo>
                    <a:pt x="0" y="207"/>
                  </a:moveTo>
                  <a:lnTo>
                    <a:pt x="23" y="233"/>
                  </a:lnTo>
                  <a:lnTo>
                    <a:pt x="102" y="242"/>
                  </a:lnTo>
                  <a:lnTo>
                    <a:pt x="92" y="181"/>
                  </a:lnTo>
                  <a:lnTo>
                    <a:pt x="192" y="171"/>
                  </a:lnTo>
                  <a:lnTo>
                    <a:pt x="233" y="181"/>
                  </a:lnTo>
                  <a:lnTo>
                    <a:pt x="285" y="135"/>
                  </a:lnTo>
                  <a:lnTo>
                    <a:pt x="214" y="42"/>
                  </a:lnTo>
                  <a:lnTo>
                    <a:pt x="206" y="0"/>
                  </a:lnTo>
                  <a:lnTo>
                    <a:pt x="49" y="79"/>
                  </a:lnTo>
                  <a:lnTo>
                    <a:pt x="0" y="207"/>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6" name="Freeform 482">
              <a:extLst>
                <a:ext uri="{FF2B5EF4-FFF2-40B4-BE49-F238E27FC236}">
                  <a16:creationId xmlns:a16="http://schemas.microsoft.com/office/drawing/2014/main" id="{4021DE6F-0B7F-4CC1-9846-2EF4FBB25ADE}"/>
                </a:ext>
              </a:extLst>
            </p:cNvPr>
            <p:cNvSpPr>
              <a:spLocks/>
            </p:cNvSpPr>
            <p:nvPr/>
          </p:nvSpPr>
          <p:spPr bwMode="auto">
            <a:xfrm>
              <a:off x="1665027" y="4126775"/>
              <a:ext cx="215645" cy="195715"/>
            </a:xfrm>
            <a:custGeom>
              <a:avLst/>
              <a:gdLst>
                <a:gd name="T0" fmla="*/ 0 w 450"/>
                <a:gd name="T1" fmla="*/ 5 h 434"/>
                <a:gd name="T2" fmla="*/ 0 w 450"/>
                <a:gd name="T3" fmla="*/ 9 h 434"/>
                <a:gd name="T4" fmla="*/ 1 w 450"/>
                <a:gd name="T5" fmla="*/ 10 h 434"/>
                <a:gd name="T6" fmla="*/ 3 w 450"/>
                <a:gd name="T7" fmla="*/ 10 h 434"/>
                <a:gd name="T8" fmla="*/ 4 w 450"/>
                <a:gd name="T9" fmla="*/ 10 h 434"/>
                <a:gd name="T10" fmla="*/ 6 w 450"/>
                <a:gd name="T11" fmla="*/ 9 h 434"/>
                <a:gd name="T12" fmla="*/ 6 w 450"/>
                <a:gd name="T13" fmla="*/ 8 h 434"/>
                <a:gd name="T14" fmla="*/ 7 w 450"/>
                <a:gd name="T15" fmla="*/ 8 h 434"/>
                <a:gd name="T16" fmla="*/ 7 w 450"/>
                <a:gd name="T17" fmla="*/ 7 h 434"/>
                <a:gd name="T18" fmla="*/ 10 w 450"/>
                <a:gd name="T19" fmla="*/ 6 h 434"/>
                <a:gd name="T20" fmla="*/ 9 w 450"/>
                <a:gd name="T21" fmla="*/ 6 h 434"/>
                <a:gd name="T22" fmla="*/ 10 w 450"/>
                <a:gd name="T23" fmla="*/ 3 h 434"/>
                <a:gd name="T24" fmla="*/ 10 w 450"/>
                <a:gd name="T25" fmla="*/ 1 h 434"/>
                <a:gd name="T26" fmla="*/ 8 w 450"/>
                <a:gd name="T27" fmla="*/ 0 h 434"/>
                <a:gd name="T28" fmla="*/ 8 w 450"/>
                <a:gd name="T29" fmla="*/ 0 h 434"/>
                <a:gd name="T30" fmla="*/ 6 w 450"/>
                <a:gd name="T31" fmla="*/ 1 h 434"/>
                <a:gd name="T32" fmla="*/ 6 w 450"/>
                <a:gd name="T33" fmla="*/ 3 h 434"/>
                <a:gd name="T34" fmla="*/ 7 w 450"/>
                <a:gd name="T35" fmla="*/ 4 h 434"/>
                <a:gd name="T36" fmla="*/ 7 w 450"/>
                <a:gd name="T37" fmla="*/ 5 h 434"/>
                <a:gd name="T38" fmla="*/ 2 w 450"/>
                <a:gd name="T39" fmla="*/ 3 h 434"/>
                <a:gd name="T40" fmla="*/ 2 w 450"/>
                <a:gd name="T41" fmla="*/ 5 h 434"/>
                <a:gd name="T42" fmla="*/ 0 w 450"/>
                <a:gd name="T43" fmla="*/ 5 h 4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0"/>
                <a:gd name="T67" fmla="*/ 0 h 434"/>
                <a:gd name="T68" fmla="*/ 450 w 450"/>
                <a:gd name="T69" fmla="*/ 434 h 4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0" h="434">
                  <a:moveTo>
                    <a:pt x="0" y="212"/>
                  </a:moveTo>
                  <a:lnTo>
                    <a:pt x="0" y="379"/>
                  </a:lnTo>
                  <a:lnTo>
                    <a:pt x="47" y="419"/>
                  </a:lnTo>
                  <a:lnTo>
                    <a:pt x="121" y="433"/>
                  </a:lnTo>
                  <a:lnTo>
                    <a:pt x="187" y="434"/>
                  </a:lnTo>
                  <a:lnTo>
                    <a:pt x="254" y="375"/>
                  </a:lnTo>
                  <a:lnTo>
                    <a:pt x="256" y="348"/>
                  </a:lnTo>
                  <a:lnTo>
                    <a:pt x="317" y="334"/>
                  </a:lnTo>
                  <a:lnTo>
                    <a:pt x="309" y="310"/>
                  </a:lnTo>
                  <a:lnTo>
                    <a:pt x="428" y="265"/>
                  </a:lnTo>
                  <a:lnTo>
                    <a:pt x="412" y="245"/>
                  </a:lnTo>
                  <a:lnTo>
                    <a:pt x="450" y="114"/>
                  </a:lnTo>
                  <a:lnTo>
                    <a:pt x="422" y="56"/>
                  </a:lnTo>
                  <a:lnTo>
                    <a:pt x="350" y="15"/>
                  </a:lnTo>
                  <a:lnTo>
                    <a:pt x="329" y="0"/>
                  </a:lnTo>
                  <a:lnTo>
                    <a:pt x="260" y="42"/>
                  </a:lnTo>
                  <a:lnTo>
                    <a:pt x="254" y="156"/>
                  </a:lnTo>
                  <a:lnTo>
                    <a:pt x="298" y="177"/>
                  </a:lnTo>
                  <a:lnTo>
                    <a:pt x="300" y="225"/>
                  </a:lnTo>
                  <a:lnTo>
                    <a:pt x="81" y="122"/>
                  </a:lnTo>
                  <a:lnTo>
                    <a:pt x="86" y="212"/>
                  </a:lnTo>
                  <a:lnTo>
                    <a:pt x="0" y="21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7" name="Freeform 483">
              <a:extLst>
                <a:ext uri="{FF2B5EF4-FFF2-40B4-BE49-F238E27FC236}">
                  <a16:creationId xmlns:a16="http://schemas.microsoft.com/office/drawing/2014/main" id="{DC1D46BA-8885-4AEC-B70C-FF2D72659093}"/>
                </a:ext>
              </a:extLst>
            </p:cNvPr>
            <p:cNvSpPr>
              <a:spLocks/>
            </p:cNvSpPr>
            <p:nvPr/>
          </p:nvSpPr>
          <p:spPr bwMode="auto">
            <a:xfrm>
              <a:off x="1563944" y="4413187"/>
              <a:ext cx="299881" cy="264136"/>
            </a:xfrm>
            <a:custGeom>
              <a:avLst/>
              <a:gdLst>
                <a:gd name="T0" fmla="*/ 0 w 624"/>
                <a:gd name="T1" fmla="*/ 7 h 583"/>
                <a:gd name="T2" fmla="*/ 1 w 624"/>
                <a:gd name="T3" fmla="*/ 7 h 583"/>
                <a:gd name="T4" fmla="*/ 1 w 624"/>
                <a:gd name="T5" fmla="*/ 7 h 583"/>
                <a:gd name="T6" fmla="*/ 2 w 624"/>
                <a:gd name="T7" fmla="*/ 7 h 583"/>
                <a:gd name="T8" fmla="*/ 3 w 624"/>
                <a:gd name="T9" fmla="*/ 7 h 583"/>
                <a:gd name="T10" fmla="*/ 3 w 624"/>
                <a:gd name="T11" fmla="*/ 3 h 583"/>
                <a:gd name="T12" fmla="*/ 4 w 624"/>
                <a:gd name="T13" fmla="*/ 4 h 583"/>
                <a:gd name="T14" fmla="*/ 4 w 624"/>
                <a:gd name="T15" fmla="*/ 5 h 583"/>
                <a:gd name="T16" fmla="*/ 5 w 624"/>
                <a:gd name="T17" fmla="*/ 5 h 583"/>
                <a:gd name="T18" fmla="*/ 6 w 624"/>
                <a:gd name="T19" fmla="*/ 4 h 583"/>
                <a:gd name="T20" fmla="*/ 8 w 624"/>
                <a:gd name="T21" fmla="*/ 4 h 583"/>
                <a:gd name="T22" fmla="*/ 11 w 624"/>
                <a:gd name="T23" fmla="*/ 0 h 583"/>
                <a:gd name="T24" fmla="*/ 13 w 624"/>
                <a:gd name="T25" fmla="*/ 1 h 583"/>
                <a:gd name="T26" fmla="*/ 14 w 624"/>
                <a:gd name="T27" fmla="*/ 4 h 583"/>
                <a:gd name="T28" fmla="*/ 13 w 624"/>
                <a:gd name="T29" fmla="*/ 5 h 583"/>
                <a:gd name="T30" fmla="*/ 13 w 624"/>
                <a:gd name="T31" fmla="*/ 5 h 583"/>
                <a:gd name="T32" fmla="*/ 14 w 624"/>
                <a:gd name="T33" fmla="*/ 5 h 583"/>
                <a:gd name="T34" fmla="*/ 15 w 624"/>
                <a:gd name="T35" fmla="*/ 5 h 583"/>
                <a:gd name="T36" fmla="*/ 14 w 624"/>
                <a:gd name="T37" fmla="*/ 7 h 583"/>
                <a:gd name="T38" fmla="*/ 12 w 624"/>
                <a:gd name="T39" fmla="*/ 10 h 583"/>
                <a:gd name="T40" fmla="*/ 9 w 624"/>
                <a:gd name="T41" fmla="*/ 13 h 583"/>
                <a:gd name="T42" fmla="*/ 7 w 624"/>
                <a:gd name="T43" fmla="*/ 13 h 583"/>
                <a:gd name="T44" fmla="*/ 2 w 624"/>
                <a:gd name="T45" fmla="*/ 13 h 583"/>
                <a:gd name="T46" fmla="*/ 1 w 624"/>
                <a:gd name="T47" fmla="*/ 12 h 583"/>
                <a:gd name="T48" fmla="*/ 1 w 624"/>
                <a:gd name="T49" fmla="*/ 11 h 583"/>
                <a:gd name="T50" fmla="*/ 0 w 624"/>
                <a:gd name="T51" fmla="*/ 7 h 5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4"/>
                <a:gd name="T79" fmla="*/ 0 h 583"/>
                <a:gd name="T80" fmla="*/ 624 w 624"/>
                <a:gd name="T81" fmla="*/ 583 h 5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4" h="583">
                  <a:moveTo>
                    <a:pt x="0" y="308"/>
                  </a:moveTo>
                  <a:lnTo>
                    <a:pt x="22" y="286"/>
                  </a:lnTo>
                  <a:lnTo>
                    <a:pt x="48" y="326"/>
                  </a:lnTo>
                  <a:lnTo>
                    <a:pt x="98" y="326"/>
                  </a:lnTo>
                  <a:lnTo>
                    <a:pt x="131" y="298"/>
                  </a:lnTo>
                  <a:lnTo>
                    <a:pt x="131" y="117"/>
                  </a:lnTo>
                  <a:lnTo>
                    <a:pt x="165" y="163"/>
                  </a:lnTo>
                  <a:lnTo>
                    <a:pt x="163" y="213"/>
                  </a:lnTo>
                  <a:lnTo>
                    <a:pt x="217" y="211"/>
                  </a:lnTo>
                  <a:lnTo>
                    <a:pt x="262" y="156"/>
                  </a:lnTo>
                  <a:lnTo>
                    <a:pt x="347" y="156"/>
                  </a:lnTo>
                  <a:lnTo>
                    <a:pt x="489" y="0"/>
                  </a:lnTo>
                  <a:lnTo>
                    <a:pt x="577" y="23"/>
                  </a:lnTo>
                  <a:lnTo>
                    <a:pt x="593" y="167"/>
                  </a:lnTo>
                  <a:lnTo>
                    <a:pt x="551" y="207"/>
                  </a:lnTo>
                  <a:lnTo>
                    <a:pt x="576" y="239"/>
                  </a:lnTo>
                  <a:lnTo>
                    <a:pt x="597" y="213"/>
                  </a:lnTo>
                  <a:lnTo>
                    <a:pt x="624" y="213"/>
                  </a:lnTo>
                  <a:lnTo>
                    <a:pt x="608" y="298"/>
                  </a:lnTo>
                  <a:lnTo>
                    <a:pt x="521" y="429"/>
                  </a:lnTo>
                  <a:lnTo>
                    <a:pt x="404" y="543"/>
                  </a:lnTo>
                  <a:lnTo>
                    <a:pt x="319" y="581"/>
                  </a:lnTo>
                  <a:lnTo>
                    <a:pt x="75" y="583"/>
                  </a:lnTo>
                  <a:lnTo>
                    <a:pt x="53" y="517"/>
                  </a:lnTo>
                  <a:lnTo>
                    <a:pt x="65" y="468"/>
                  </a:lnTo>
                  <a:lnTo>
                    <a:pt x="0" y="30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8" name="Freeform 484">
              <a:extLst>
                <a:ext uri="{FF2B5EF4-FFF2-40B4-BE49-F238E27FC236}">
                  <a16:creationId xmlns:a16="http://schemas.microsoft.com/office/drawing/2014/main" id="{85752656-ED33-40CF-BE9B-B93CBB45E411}"/>
                </a:ext>
              </a:extLst>
            </p:cNvPr>
            <p:cNvSpPr>
              <a:spLocks/>
            </p:cNvSpPr>
            <p:nvPr/>
          </p:nvSpPr>
          <p:spPr bwMode="auto">
            <a:xfrm>
              <a:off x="1756002" y="4554802"/>
              <a:ext cx="42118" cy="47735"/>
            </a:xfrm>
            <a:custGeom>
              <a:avLst/>
              <a:gdLst>
                <a:gd name="T0" fmla="*/ 0 w 86"/>
                <a:gd name="T1" fmla="*/ 1 h 106"/>
                <a:gd name="T2" fmla="*/ 1 w 86"/>
                <a:gd name="T3" fmla="*/ 2 h 106"/>
                <a:gd name="T4" fmla="*/ 2 w 86"/>
                <a:gd name="T5" fmla="*/ 1 h 106"/>
                <a:gd name="T6" fmla="*/ 1 w 86"/>
                <a:gd name="T7" fmla="*/ 0 h 106"/>
                <a:gd name="T8" fmla="*/ 0 w 86"/>
                <a:gd name="T9" fmla="*/ 1 h 106"/>
                <a:gd name="T10" fmla="*/ 0 60000 65536"/>
                <a:gd name="T11" fmla="*/ 0 60000 65536"/>
                <a:gd name="T12" fmla="*/ 0 60000 65536"/>
                <a:gd name="T13" fmla="*/ 0 60000 65536"/>
                <a:gd name="T14" fmla="*/ 0 60000 65536"/>
                <a:gd name="T15" fmla="*/ 0 w 86"/>
                <a:gd name="T16" fmla="*/ 0 h 106"/>
                <a:gd name="T17" fmla="*/ 86 w 86"/>
                <a:gd name="T18" fmla="*/ 106 h 106"/>
              </a:gdLst>
              <a:ahLst/>
              <a:cxnLst>
                <a:cxn ang="T10">
                  <a:pos x="T0" y="T1"/>
                </a:cxn>
                <a:cxn ang="T11">
                  <a:pos x="T2" y="T3"/>
                </a:cxn>
                <a:cxn ang="T12">
                  <a:pos x="T4" y="T5"/>
                </a:cxn>
                <a:cxn ang="T13">
                  <a:pos x="T6" y="T7"/>
                </a:cxn>
                <a:cxn ang="T14">
                  <a:pos x="T8" y="T9"/>
                </a:cxn>
              </a:cxnLst>
              <a:rect l="T15" t="T16" r="T17" b="T18"/>
              <a:pathLst>
                <a:path w="86" h="106">
                  <a:moveTo>
                    <a:pt x="0" y="52"/>
                  </a:moveTo>
                  <a:lnTo>
                    <a:pt x="33" y="106"/>
                  </a:lnTo>
                  <a:lnTo>
                    <a:pt x="86" y="52"/>
                  </a:lnTo>
                  <a:lnTo>
                    <a:pt x="61" y="0"/>
                  </a:lnTo>
                  <a:lnTo>
                    <a:pt x="0" y="5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69" name="Freeform 485">
              <a:extLst>
                <a:ext uri="{FF2B5EF4-FFF2-40B4-BE49-F238E27FC236}">
                  <a16:creationId xmlns:a16="http://schemas.microsoft.com/office/drawing/2014/main" id="{126315CB-1451-4ACD-A2ED-938F0A88ACAF}"/>
                </a:ext>
              </a:extLst>
            </p:cNvPr>
            <p:cNvSpPr>
              <a:spLocks/>
            </p:cNvSpPr>
            <p:nvPr/>
          </p:nvSpPr>
          <p:spPr bwMode="auto">
            <a:xfrm>
              <a:off x="1688613" y="2723356"/>
              <a:ext cx="144886" cy="122521"/>
            </a:xfrm>
            <a:custGeom>
              <a:avLst/>
              <a:gdLst>
                <a:gd name="T0" fmla="*/ 2 w 302"/>
                <a:gd name="T1" fmla="*/ 0 h 272"/>
                <a:gd name="T2" fmla="*/ 3 w 302"/>
                <a:gd name="T3" fmla="*/ 0 h 272"/>
                <a:gd name="T4" fmla="*/ 3 w 302"/>
                <a:gd name="T5" fmla="*/ 1 h 272"/>
                <a:gd name="T6" fmla="*/ 4 w 302"/>
                <a:gd name="T7" fmla="*/ 1 h 272"/>
                <a:gd name="T8" fmla="*/ 5 w 302"/>
                <a:gd name="T9" fmla="*/ 1 h 272"/>
                <a:gd name="T10" fmla="*/ 6 w 302"/>
                <a:gd name="T11" fmla="*/ 1 h 272"/>
                <a:gd name="T12" fmla="*/ 6 w 302"/>
                <a:gd name="T13" fmla="*/ 3 h 272"/>
                <a:gd name="T14" fmla="*/ 6 w 302"/>
                <a:gd name="T15" fmla="*/ 3 h 272"/>
                <a:gd name="T16" fmla="*/ 7 w 302"/>
                <a:gd name="T17" fmla="*/ 3 h 272"/>
                <a:gd name="T18" fmla="*/ 7 w 302"/>
                <a:gd name="T19" fmla="*/ 3 h 272"/>
                <a:gd name="T20" fmla="*/ 7 w 302"/>
                <a:gd name="T21" fmla="*/ 4 h 272"/>
                <a:gd name="T22" fmla="*/ 7 w 302"/>
                <a:gd name="T23" fmla="*/ 4 h 272"/>
                <a:gd name="T24" fmla="*/ 6 w 302"/>
                <a:gd name="T25" fmla="*/ 4 h 272"/>
                <a:gd name="T26" fmla="*/ 6 w 302"/>
                <a:gd name="T27" fmla="*/ 4 h 272"/>
                <a:gd name="T28" fmla="*/ 6 w 302"/>
                <a:gd name="T29" fmla="*/ 5 h 272"/>
                <a:gd name="T30" fmla="*/ 7 w 302"/>
                <a:gd name="T31" fmla="*/ 5 h 272"/>
                <a:gd name="T32" fmla="*/ 6 w 302"/>
                <a:gd name="T33" fmla="*/ 5 h 272"/>
                <a:gd name="T34" fmla="*/ 6 w 302"/>
                <a:gd name="T35" fmla="*/ 5 h 272"/>
                <a:gd name="T36" fmla="*/ 6 w 302"/>
                <a:gd name="T37" fmla="*/ 5 h 272"/>
                <a:gd name="T38" fmla="*/ 5 w 302"/>
                <a:gd name="T39" fmla="*/ 6 h 272"/>
                <a:gd name="T40" fmla="*/ 5 w 302"/>
                <a:gd name="T41" fmla="*/ 6 h 272"/>
                <a:gd name="T42" fmla="*/ 5 w 302"/>
                <a:gd name="T43" fmla="*/ 6 h 272"/>
                <a:gd name="T44" fmla="*/ 5 w 302"/>
                <a:gd name="T45" fmla="*/ 6 h 272"/>
                <a:gd name="T46" fmla="*/ 4 w 302"/>
                <a:gd name="T47" fmla="*/ 6 h 272"/>
                <a:gd name="T48" fmla="*/ 4 w 302"/>
                <a:gd name="T49" fmla="*/ 6 h 272"/>
                <a:gd name="T50" fmla="*/ 3 w 302"/>
                <a:gd name="T51" fmla="*/ 6 h 272"/>
                <a:gd name="T52" fmla="*/ 2 w 302"/>
                <a:gd name="T53" fmla="*/ 5 h 272"/>
                <a:gd name="T54" fmla="*/ 1 w 302"/>
                <a:gd name="T55" fmla="*/ 5 h 272"/>
                <a:gd name="T56" fmla="*/ 1 w 302"/>
                <a:gd name="T57" fmla="*/ 5 h 272"/>
                <a:gd name="T58" fmla="*/ 0 w 302"/>
                <a:gd name="T59" fmla="*/ 6 h 272"/>
                <a:gd name="T60" fmla="*/ 0 w 302"/>
                <a:gd name="T61" fmla="*/ 5 h 272"/>
                <a:gd name="T62" fmla="*/ 1 w 302"/>
                <a:gd name="T63" fmla="*/ 4 h 272"/>
                <a:gd name="T64" fmla="*/ 0 w 302"/>
                <a:gd name="T65" fmla="*/ 3 h 272"/>
                <a:gd name="T66" fmla="*/ 1 w 302"/>
                <a:gd name="T67" fmla="*/ 3 h 272"/>
                <a:gd name="T68" fmla="*/ 1 w 302"/>
                <a:gd name="T69" fmla="*/ 2 h 272"/>
                <a:gd name="T70" fmla="*/ 1 w 302"/>
                <a:gd name="T71" fmla="*/ 2 h 272"/>
                <a:gd name="T72" fmla="*/ 1 w 302"/>
                <a:gd name="T73" fmla="*/ 2 h 272"/>
                <a:gd name="T74" fmla="*/ 1 w 302"/>
                <a:gd name="T75" fmla="*/ 1 h 272"/>
                <a:gd name="T76" fmla="*/ 1 w 302"/>
                <a:gd name="T77" fmla="*/ 1 h 272"/>
                <a:gd name="T78" fmla="*/ 2 w 302"/>
                <a:gd name="T79" fmla="*/ 0 h 272"/>
                <a:gd name="T80" fmla="*/ 2 w 302"/>
                <a:gd name="T81" fmla="*/ 0 h 2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2"/>
                <a:gd name="T124" fmla="*/ 0 h 272"/>
                <a:gd name="T125" fmla="*/ 302 w 302"/>
                <a:gd name="T126" fmla="*/ 272 h 2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2" h="272">
                  <a:moveTo>
                    <a:pt x="96" y="0"/>
                  </a:moveTo>
                  <a:lnTo>
                    <a:pt x="125" y="5"/>
                  </a:lnTo>
                  <a:lnTo>
                    <a:pt x="147" y="25"/>
                  </a:lnTo>
                  <a:lnTo>
                    <a:pt x="189" y="25"/>
                  </a:lnTo>
                  <a:lnTo>
                    <a:pt x="232" y="31"/>
                  </a:lnTo>
                  <a:lnTo>
                    <a:pt x="254" y="65"/>
                  </a:lnTo>
                  <a:lnTo>
                    <a:pt x="270" y="109"/>
                  </a:lnTo>
                  <a:lnTo>
                    <a:pt x="274" y="127"/>
                  </a:lnTo>
                  <a:lnTo>
                    <a:pt x="293" y="142"/>
                  </a:lnTo>
                  <a:lnTo>
                    <a:pt x="302" y="154"/>
                  </a:lnTo>
                  <a:lnTo>
                    <a:pt x="302" y="172"/>
                  </a:lnTo>
                  <a:lnTo>
                    <a:pt x="284" y="172"/>
                  </a:lnTo>
                  <a:lnTo>
                    <a:pt x="260" y="172"/>
                  </a:lnTo>
                  <a:lnTo>
                    <a:pt x="270" y="189"/>
                  </a:lnTo>
                  <a:lnTo>
                    <a:pt x="278" y="200"/>
                  </a:lnTo>
                  <a:lnTo>
                    <a:pt x="284" y="223"/>
                  </a:lnTo>
                  <a:lnTo>
                    <a:pt x="270" y="234"/>
                  </a:lnTo>
                  <a:lnTo>
                    <a:pt x="248" y="234"/>
                  </a:lnTo>
                  <a:lnTo>
                    <a:pt x="246" y="234"/>
                  </a:lnTo>
                  <a:lnTo>
                    <a:pt x="232" y="245"/>
                  </a:lnTo>
                  <a:lnTo>
                    <a:pt x="232" y="268"/>
                  </a:lnTo>
                  <a:lnTo>
                    <a:pt x="215" y="272"/>
                  </a:lnTo>
                  <a:lnTo>
                    <a:pt x="200" y="261"/>
                  </a:lnTo>
                  <a:lnTo>
                    <a:pt x="176" y="255"/>
                  </a:lnTo>
                  <a:lnTo>
                    <a:pt x="155" y="245"/>
                  </a:lnTo>
                  <a:lnTo>
                    <a:pt x="135" y="250"/>
                  </a:lnTo>
                  <a:lnTo>
                    <a:pt x="73" y="223"/>
                  </a:lnTo>
                  <a:lnTo>
                    <a:pt x="47" y="227"/>
                  </a:lnTo>
                  <a:lnTo>
                    <a:pt x="26" y="223"/>
                  </a:lnTo>
                  <a:lnTo>
                    <a:pt x="12" y="245"/>
                  </a:lnTo>
                  <a:lnTo>
                    <a:pt x="0" y="199"/>
                  </a:lnTo>
                  <a:lnTo>
                    <a:pt x="28" y="169"/>
                  </a:lnTo>
                  <a:lnTo>
                    <a:pt x="8" y="109"/>
                  </a:lnTo>
                  <a:lnTo>
                    <a:pt x="26" y="117"/>
                  </a:lnTo>
                  <a:lnTo>
                    <a:pt x="29" y="104"/>
                  </a:lnTo>
                  <a:lnTo>
                    <a:pt x="34" y="82"/>
                  </a:lnTo>
                  <a:lnTo>
                    <a:pt x="42" y="71"/>
                  </a:lnTo>
                  <a:lnTo>
                    <a:pt x="47" y="46"/>
                  </a:lnTo>
                  <a:lnTo>
                    <a:pt x="68" y="21"/>
                  </a:lnTo>
                  <a:lnTo>
                    <a:pt x="82" y="0"/>
                  </a:lnTo>
                  <a:lnTo>
                    <a:pt x="96" y="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0" name="Freeform 486">
              <a:extLst>
                <a:ext uri="{FF2B5EF4-FFF2-40B4-BE49-F238E27FC236}">
                  <a16:creationId xmlns:a16="http://schemas.microsoft.com/office/drawing/2014/main" id="{667DCEA2-4BEF-40B7-99EB-62D84AF4E70F}"/>
                </a:ext>
              </a:extLst>
            </p:cNvPr>
            <p:cNvSpPr>
              <a:spLocks/>
            </p:cNvSpPr>
            <p:nvPr/>
          </p:nvSpPr>
          <p:spPr bwMode="auto">
            <a:xfrm>
              <a:off x="1666712" y="2810871"/>
              <a:ext cx="323467" cy="203671"/>
            </a:xfrm>
            <a:custGeom>
              <a:avLst/>
              <a:gdLst>
                <a:gd name="T0" fmla="*/ 8 w 671"/>
                <a:gd name="T1" fmla="*/ 0 h 446"/>
                <a:gd name="T2" fmla="*/ 9 w 671"/>
                <a:gd name="T3" fmla="*/ 0 h 446"/>
                <a:gd name="T4" fmla="*/ 10 w 671"/>
                <a:gd name="T5" fmla="*/ 1 h 446"/>
                <a:gd name="T6" fmla="*/ 10 w 671"/>
                <a:gd name="T7" fmla="*/ 1 h 446"/>
                <a:gd name="T8" fmla="*/ 11 w 671"/>
                <a:gd name="T9" fmla="*/ 2 h 446"/>
                <a:gd name="T10" fmla="*/ 13 w 671"/>
                <a:gd name="T11" fmla="*/ 3 h 446"/>
                <a:gd name="T12" fmla="*/ 14 w 671"/>
                <a:gd name="T13" fmla="*/ 3 h 446"/>
                <a:gd name="T14" fmla="*/ 15 w 671"/>
                <a:gd name="T15" fmla="*/ 4 h 446"/>
                <a:gd name="T16" fmla="*/ 15 w 671"/>
                <a:gd name="T17" fmla="*/ 6 h 446"/>
                <a:gd name="T18" fmla="*/ 13 w 671"/>
                <a:gd name="T19" fmla="*/ 7 h 446"/>
                <a:gd name="T20" fmla="*/ 11 w 671"/>
                <a:gd name="T21" fmla="*/ 9 h 446"/>
                <a:gd name="T22" fmla="*/ 11 w 671"/>
                <a:gd name="T23" fmla="*/ 9 h 446"/>
                <a:gd name="T24" fmla="*/ 11 w 671"/>
                <a:gd name="T25" fmla="*/ 11 h 446"/>
                <a:gd name="T26" fmla="*/ 10 w 671"/>
                <a:gd name="T27" fmla="*/ 9 h 446"/>
                <a:gd name="T28" fmla="*/ 9 w 671"/>
                <a:gd name="T29" fmla="*/ 8 h 446"/>
                <a:gd name="T30" fmla="*/ 9 w 671"/>
                <a:gd name="T31" fmla="*/ 7 h 446"/>
                <a:gd name="T32" fmla="*/ 7 w 671"/>
                <a:gd name="T33" fmla="*/ 9 h 446"/>
                <a:gd name="T34" fmla="*/ 6 w 671"/>
                <a:gd name="T35" fmla="*/ 8 h 446"/>
                <a:gd name="T36" fmla="*/ 7 w 671"/>
                <a:gd name="T37" fmla="*/ 8 h 446"/>
                <a:gd name="T38" fmla="*/ 7 w 671"/>
                <a:gd name="T39" fmla="*/ 7 h 446"/>
                <a:gd name="T40" fmla="*/ 6 w 671"/>
                <a:gd name="T41" fmla="*/ 6 h 446"/>
                <a:gd name="T42" fmla="*/ 5 w 671"/>
                <a:gd name="T43" fmla="*/ 5 h 446"/>
                <a:gd name="T44" fmla="*/ 2 w 671"/>
                <a:gd name="T45" fmla="*/ 6 h 446"/>
                <a:gd name="T46" fmla="*/ 1 w 671"/>
                <a:gd name="T47" fmla="*/ 6 h 446"/>
                <a:gd name="T48" fmla="*/ 0 w 671"/>
                <a:gd name="T49" fmla="*/ 4 h 446"/>
                <a:gd name="T50" fmla="*/ 2 w 671"/>
                <a:gd name="T51" fmla="*/ 2 h 446"/>
                <a:gd name="T52" fmla="*/ 1 w 671"/>
                <a:gd name="T53" fmla="*/ 1 h 446"/>
                <a:gd name="T54" fmla="*/ 2 w 671"/>
                <a:gd name="T55" fmla="*/ 1 h 446"/>
                <a:gd name="T56" fmla="*/ 3 w 671"/>
                <a:gd name="T57" fmla="*/ 1 h 446"/>
                <a:gd name="T58" fmla="*/ 5 w 671"/>
                <a:gd name="T59" fmla="*/ 1 h 446"/>
                <a:gd name="T60" fmla="*/ 6 w 671"/>
                <a:gd name="T61" fmla="*/ 1 h 446"/>
                <a:gd name="T62" fmla="*/ 7 w 671"/>
                <a:gd name="T63" fmla="*/ 2 h 446"/>
                <a:gd name="T64" fmla="*/ 7 w 671"/>
                <a:gd name="T65" fmla="*/ 1 h 446"/>
                <a:gd name="T66" fmla="*/ 7 w 671"/>
                <a:gd name="T67" fmla="*/ 1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1"/>
                <a:gd name="T103" fmla="*/ 0 h 446"/>
                <a:gd name="T104" fmla="*/ 671 w 671"/>
                <a:gd name="T105" fmla="*/ 446 h 4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1" h="446">
                  <a:moveTo>
                    <a:pt x="334" y="20"/>
                  </a:moveTo>
                  <a:lnTo>
                    <a:pt x="344" y="17"/>
                  </a:lnTo>
                  <a:lnTo>
                    <a:pt x="362" y="4"/>
                  </a:lnTo>
                  <a:lnTo>
                    <a:pt x="379" y="0"/>
                  </a:lnTo>
                  <a:lnTo>
                    <a:pt x="406" y="4"/>
                  </a:lnTo>
                  <a:lnTo>
                    <a:pt x="418" y="27"/>
                  </a:lnTo>
                  <a:lnTo>
                    <a:pt x="424" y="54"/>
                  </a:lnTo>
                  <a:lnTo>
                    <a:pt x="435" y="63"/>
                  </a:lnTo>
                  <a:lnTo>
                    <a:pt x="448" y="58"/>
                  </a:lnTo>
                  <a:lnTo>
                    <a:pt x="481" y="95"/>
                  </a:lnTo>
                  <a:lnTo>
                    <a:pt x="498" y="124"/>
                  </a:lnTo>
                  <a:lnTo>
                    <a:pt x="542" y="145"/>
                  </a:lnTo>
                  <a:lnTo>
                    <a:pt x="574" y="150"/>
                  </a:lnTo>
                  <a:lnTo>
                    <a:pt x="587" y="145"/>
                  </a:lnTo>
                  <a:lnTo>
                    <a:pt x="617" y="160"/>
                  </a:lnTo>
                  <a:lnTo>
                    <a:pt x="650" y="165"/>
                  </a:lnTo>
                  <a:lnTo>
                    <a:pt x="671" y="233"/>
                  </a:lnTo>
                  <a:lnTo>
                    <a:pt x="638" y="242"/>
                  </a:lnTo>
                  <a:lnTo>
                    <a:pt x="631" y="276"/>
                  </a:lnTo>
                  <a:lnTo>
                    <a:pt x="579" y="311"/>
                  </a:lnTo>
                  <a:lnTo>
                    <a:pt x="500" y="334"/>
                  </a:lnTo>
                  <a:lnTo>
                    <a:pt x="491" y="366"/>
                  </a:lnTo>
                  <a:lnTo>
                    <a:pt x="462" y="352"/>
                  </a:lnTo>
                  <a:lnTo>
                    <a:pt x="493" y="395"/>
                  </a:lnTo>
                  <a:lnTo>
                    <a:pt x="540" y="400"/>
                  </a:lnTo>
                  <a:lnTo>
                    <a:pt x="453" y="446"/>
                  </a:lnTo>
                  <a:lnTo>
                    <a:pt x="400" y="396"/>
                  </a:lnTo>
                  <a:lnTo>
                    <a:pt x="444" y="358"/>
                  </a:lnTo>
                  <a:lnTo>
                    <a:pt x="400" y="349"/>
                  </a:lnTo>
                  <a:lnTo>
                    <a:pt x="376" y="349"/>
                  </a:lnTo>
                  <a:lnTo>
                    <a:pt x="383" y="315"/>
                  </a:lnTo>
                  <a:lnTo>
                    <a:pt x="374" y="320"/>
                  </a:lnTo>
                  <a:lnTo>
                    <a:pt x="310" y="338"/>
                  </a:lnTo>
                  <a:lnTo>
                    <a:pt x="289" y="396"/>
                  </a:lnTo>
                  <a:lnTo>
                    <a:pt x="244" y="394"/>
                  </a:lnTo>
                  <a:lnTo>
                    <a:pt x="254" y="352"/>
                  </a:lnTo>
                  <a:lnTo>
                    <a:pt x="255" y="334"/>
                  </a:lnTo>
                  <a:lnTo>
                    <a:pt x="283" y="325"/>
                  </a:lnTo>
                  <a:lnTo>
                    <a:pt x="295" y="312"/>
                  </a:lnTo>
                  <a:lnTo>
                    <a:pt x="298" y="302"/>
                  </a:lnTo>
                  <a:lnTo>
                    <a:pt x="283" y="296"/>
                  </a:lnTo>
                  <a:lnTo>
                    <a:pt x="262" y="253"/>
                  </a:lnTo>
                  <a:lnTo>
                    <a:pt x="236" y="227"/>
                  </a:lnTo>
                  <a:lnTo>
                    <a:pt x="203" y="227"/>
                  </a:lnTo>
                  <a:lnTo>
                    <a:pt x="162" y="239"/>
                  </a:lnTo>
                  <a:lnTo>
                    <a:pt x="100" y="242"/>
                  </a:lnTo>
                  <a:lnTo>
                    <a:pt x="72" y="250"/>
                  </a:lnTo>
                  <a:lnTo>
                    <a:pt x="24" y="250"/>
                  </a:lnTo>
                  <a:lnTo>
                    <a:pt x="0" y="224"/>
                  </a:lnTo>
                  <a:lnTo>
                    <a:pt x="16" y="185"/>
                  </a:lnTo>
                  <a:lnTo>
                    <a:pt x="41" y="143"/>
                  </a:lnTo>
                  <a:lnTo>
                    <a:pt x="73" y="99"/>
                  </a:lnTo>
                  <a:lnTo>
                    <a:pt x="56" y="47"/>
                  </a:lnTo>
                  <a:lnTo>
                    <a:pt x="57" y="38"/>
                  </a:lnTo>
                  <a:lnTo>
                    <a:pt x="70" y="27"/>
                  </a:lnTo>
                  <a:lnTo>
                    <a:pt x="91" y="31"/>
                  </a:lnTo>
                  <a:lnTo>
                    <a:pt x="117" y="27"/>
                  </a:lnTo>
                  <a:lnTo>
                    <a:pt x="143" y="39"/>
                  </a:lnTo>
                  <a:lnTo>
                    <a:pt x="177" y="54"/>
                  </a:lnTo>
                  <a:lnTo>
                    <a:pt x="199" y="47"/>
                  </a:lnTo>
                  <a:lnTo>
                    <a:pt x="220" y="59"/>
                  </a:lnTo>
                  <a:lnTo>
                    <a:pt x="244" y="65"/>
                  </a:lnTo>
                  <a:lnTo>
                    <a:pt x="259" y="76"/>
                  </a:lnTo>
                  <a:lnTo>
                    <a:pt x="276" y="72"/>
                  </a:lnTo>
                  <a:lnTo>
                    <a:pt x="279" y="49"/>
                  </a:lnTo>
                  <a:lnTo>
                    <a:pt x="290" y="38"/>
                  </a:lnTo>
                  <a:lnTo>
                    <a:pt x="314" y="38"/>
                  </a:lnTo>
                  <a:lnTo>
                    <a:pt x="322" y="31"/>
                  </a:lnTo>
                  <a:lnTo>
                    <a:pt x="334" y="20"/>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1" name="Freeform 487">
              <a:extLst>
                <a:ext uri="{FF2B5EF4-FFF2-40B4-BE49-F238E27FC236}">
                  <a16:creationId xmlns:a16="http://schemas.microsoft.com/office/drawing/2014/main" id="{457F4B1C-8FC0-4794-9BC8-B0A78147BE2C}"/>
                </a:ext>
              </a:extLst>
            </p:cNvPr>
            <p:cNvSpPr>
              <a:spLocks/>
            </p:cNvSpPr>
            <p:nvPr/>
          </p:nvSpPr>
          <p:spPr bwMode="auto">
            <a:xfrm>
              <a:off x="1749263" y="2914297"/>
              <a:ext cx="62335" cy="74785"/>
            </a:xfrm>
            <a:custGeom>
              <a:avLst/>
              <a:gdLst>
                <a:gd name="T0" fmla="*/ 1 w 129"/>
                <a:gd name="T1" fmla="*/ 1 h 165"/>
                <a:gd name="T2" fmla="*/ 1 w 129"/>
                <a:gd name="T3" fmla="*/ 2 h 165"/>
                <a:gd name="T4" fmla="*/ 1 w 129"/>
                <a:gd name="T5" fmla="*/ 2 h 165"/>
                <a:gd name="T6" fmla="*/ 1 w 129"/>
                <a:gd name="T7" fmla="*/ 4 h 165"/>
                <a:gd name="T8" fmla="*/ 2 w 129"/>
                <a:gd name="T9" fmla="*/ 4 h 165"/>
                <a:gd name="T10" fmla="*/ 2 w 129"/>
                <a:gd name="T11" fmla="*/ 3 h 165"/>
                <a:gd name="T12" fmla="*/ 2 w 129"/>
                <a:gd name="T13" fmla="*/ 3 h 165"/>
                <a:gd name="T14" fmla="*/ 3 w 129"/>
                <a:gd name="T15" fmla="*/ 2 h 165"/>
                <a:gd name="T16" fmla="*/ 3 w 129"/>
                <a:gd name="T17" fmla="*/ 2 h 165"/>
                <a:gd name="T18" fmla="*/ 3 w 129"/>
                <a:gd name="T19" fmla="*/ 2 h 165"/>
                <a:gd name="T20" fmla="*/ 2 w 129"/>
                <a:gd name="T21" fmla="*/ 1 h 165"/>
                <a:gd name="T22" fmla="*/ 1 w 129"/>
                <a:gd name="T23" fmla="*/ 0 h 165"/>
                <a:gd name="T24" fmla="*/ 1 w 129"/>
                <a:gd name="T25" fmla="*/ 0 h 165"/>
                <a:gd name="T26" fmla="*/ 0 w 129"/>
                <a:gd name="T27" fmla="*/ 0 h 165"/>
                <a:gd name="T28" fmla="*/ 1 w 129"/>
                <a:gd name="T29" fmla="*/ 1 h 1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
                <a:gd name="T46" fmla="*/ 0 h 165"/>
                <a:gd name="T47" fmla="*/ 129 w 129"/>
                <a:gd name="T48" fmla="*/ 165 h 1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 h="165">
                  <a:moveTo>
                    <a:pt x="29" y="45"/>
                  </a:moveTo>
                  <a:lnTo>
                    <a:pt x="46" y="69"/>
                  </a:lnTo>
                  <a:lnTo>
                    <a:pt x="53" y="87"/>
                  </a:lnTo>
                  <a:lnTo>
                    <a:pt x="61" y="164"/>
                  </a:lnTo>
                  <a:lnTo>
                    <a:pt x="73" y="165"/>
                  </a:lnTo>
                  <a:lnTo>
                    <a:pt x="83" y="125"/>
                  </a:lnTo>
                  <a:lnTo>
                    <a:pt x="84" y="106"/>
                  </a:lnTo>
                  <a:lnTo>
                    <a:pt x="121" y="93"/>
                  </a:lnTo>
                  <a:lnTo>
                    <a:pt x="129" y="76"/>
                  </a:lnTo>
                  <a:lnTo>
                    <a:pt x="115" y="71"/>
                  </a:lnTo>
                  <a:lnTo>
                    <a:pt x="93" y="27"/>
                  </a:lnTo>
                  <a:lnTo>
                    <a:pt x="65" y="3"/>
                  </a:lnTo>
                  <a:lnTo>
                    <a:pt x="32" y="0"/>
                  </a:lnTo>
                  <a:lnTo>
                    <a:pt x="0" y="6"/>
                  </a:lnTo>
                  <a:lnTo>
                    <a:pt x="29" y="45"/>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2" name="Freeform 488">
              <a:extLst>
                <a:ext uri="{FF2B5EF4-FFF2-40B4-BE49-F238E27FC236}">
                  <a16:creationId xmlns:a16="http://schemas.microsoft.com/office/drawing/2014/main" id="{8AB7CE53-73D4-42B3-8B13-0BE519E738CD}"/>
                </a:ext>
              </a:extLst>
            </p:cNvPr>
            <p:cNvSpPr>
              <a:spLocks/>
            </p:cNvSpPr>
            <p:nvPr/>
          </p:nvSpPr>
          <p:spPr bwMode="auto">
            <a:xfrm>
              <a:off x="1969962" y="3014541"/>
              <a:ext cx="134778" cy="66829"/>
            </a:xfrm>
            <a:custGeom>
              <a:avLst/>
              <a:gdLst>
                <a:gd name="T0" fmla="*/ 0 w 282"/>
                <a:gd name="T1" fmla="*/ 0 h 147"/>
                <a:gd name="T2" fmla="*/ 1 w 282"/>
                <a:gd name="T3" fmla="*/ 0 h 147"/>
                <a:gd name="T4" fmla="*/ 3 w 282"/>
                <a:gd name="T5" fmla="*/ 1 h 147"/>
                <a:gd name="T6" fmla="*/ 4 w 282"/>
                <a:gd name="T7" fmla="*/ 1 h 147"/>
                <a:gd name="T8" fmla="*/ 4 w 282"/>
                <a:gd name="T9" fmla="*/ 1 h 147"/>
                <a:gd name="T10" fmla="*/ 5 w 282"/>
                <a:gd name="T11" fmla="*/ 1 h 147"/>
                <a:gd name="T12" fmla="*/ 5 w 282"/>
                <a:gd name="T13" fmla="*/ 1 h 147"/>
                <a:gd name="T14" fmla="*/ 6 w 282"/>
                <a:gd name="T15" fmla="*/ 2 h 147"/>
                <a:gd name="T16" fmla="*/ 6 w 282"/>
                <a:gd name="T17" fmla="*/ 2 h 147"/>
                <a:gd name="T18" fmla="*/ 6 w 282"/>
                <a:gd name="T19" fmla="*/ 2 h 147"/>
                <a:gd name="T20" fmla="*/ 7 w 282"/>
                <a:gd name="T21" fmla="*/ 3 h 147"/>
                <a:gd name="T22" fmla="*/ 6 w 282"/>
                <a:gd name="T23" fmla="*/ 3 h 147"/>
                <a:gd name="T24" fmla="*/ 6 w 282"/>
                <a:gd name="T25" fmla="*/ 3 h 147"/>
                <a:gd name="T26" fmla="*/ 5 w 282"/>
                <a:gd name="T27" fmla="*/ 3 h 147"/>
                <a:gd name="T28" fmla="*/ 5 w 282"/>
                <a:gd name="T29" fmla="*/ 3 h 147"/>
                <a:gd name="T30" fmla="*/ 5 w 282"/>
                <a:gd name="T31" fmla="*/ 3 h 147"/>
                <a:gd name="T32" fmla="*/ 4 w 282"/>
                <a:gd name="T33" fmla="*/ 3 h 147"/>
                <a:gd name="T34" fmla="*/ 3 w 282"/>
                <a:gd name="T35" fmla="*/ 3 h 147"/>
                <a:gd name="T36" fmla="*/ 3 w 282"/>
                <a:gd name="T37" fmla="*/ 3 h 147"/>
                <a:gd name="T38" fmla="*/ 3 w 282"/>
                <a:gd name="T39" fmla="*/ 2 h 147"/>
                <a:gd name="T40" fmla="*/ 1 w 282"/>
                <a:gd name="T41" fmla="*/ 1 h 147"/>
                <a:gd name="T42" fmla="*/ 0 w 282"/>
                <a:gd name="T43" fmla="*/ 0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2"/>
                <a:gd name="T67" fmla="*/ 0 h 147"/>
                <a:gd name="T68" fmla="*/ 282 w 282"/>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2" h="147">
                  <a:moveTo>
                    <a:pt x="0" y="8"/>
                  </a:moveTo>
                  <a:lnTo>
                    <a:pt x="68" y="0"/>
                  </a:lnTo>
                  <a:lnTo>
                    <a:pt x="130" y="31"/>
                  </a:lnTo>
                  <a:lnTo>
                    <a:pt x="160" y="63"/>
                  </a:lnTo>
                  <a:lnTo>
                    <a:pt x="192" y="63"/>
                  </a:lnTo>
                  <a:lnTo>
                    <a:pt x="214" y="50"/>
                  </a:lnTo>
                  <a:lnTo>
                    <a:pt x="235" y="43"/>
                  </a:lnTo>
                  <a:lnTo>
                    <a:pt x="249" y="78"/>
                  </a:lnTo>
                  <a:lnTo>
                    <a:pt x="278" y="86"/>
                  </a:lnTo>
                  <a:lnTo>
                    <a:pt x="275" y="100"/>
                  </a:lnTo>
                  <a:lnTo>
                    <a:pt x="282" y="125"/>
                  </a:lnTo>
                  <a:lnTo>
                    <a:pt x="278" y="144"/>
                  </a:lnTo>
                  <a:lnTo>
                    <a:pt x="249" y="115"/>
                  </a:lnTo>
                  <a:lnTo>
                    <a:pt x="235" y="105"/>
                  </a:lnTo>
                  <a:lnTo>
                    <a:pt x="215" y="105"/>
                  </a:lnTo>
                  <a:lnTo>
                    <a:pt x="208" y="139"/>
                  </a:lnTo>
                  <a:lnTo>
                    <a:pt x="187" y="130"/>
                  </a:lnTo>
                  <a:lnTo>
                    <a:pt x="152" y="147"/>
                  </a:lnTo>
                  <a:lnTo>
                    <a:pt x="110" y="142"/>
                  </a:lnTo>
                  <a:lnTo>
                    <a:pt x="109" y="86"/>
                  </a:lnTo>
                  <a:lnTo>
                    <a:pt x="39" y="35"/>
                  </a:lnTo>
                  <a:lnTo>
                    <a:pt x="0" y="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3" name="Freeform 489">
              <a:extLst>
                <a:ext uri="{FF2B5EF4-FFF2-40B4-BE49-F238E27FC236}">
                  <a16:creationId xmlns:a16="http://schemas.microsoft.com/office/drawing/2014/main" id="{FE064066-6998-48FD-A392-B98A6CECDE9E}"/>
                </a:ext>
              </a:extLst>
            </p:cNvPr>
            <p:cNvSpPr>
              <a:spLocks/>
            </p:cNvSpPr>
            <p:nvPr/>
          </p:nvSpPr>
          <p:spPr bwMode="auto">
            <a:xfrm>
              <a:off x="2071045" y="3054321"/>
              <a:ext cx="112876" cy="100244"/>
            </a:xfrm>
            <a:custGeom>
              <a:avLst/>
              <a:gdLst>
                <a:gd name="T0" fmla="*/ 2 w 234"/>
                <a:gd name="T1" fmla="*/ 0 h 221"/>
                <a:gd name="T2" fmla="*/ 2 w 234"/>
                <a:gd name="T3" fmla="*/ 0 h 221"/>
                <a:gd name="T4" fmla="*/ 3 w 234"/>
                <a:gd name="T5" fmla="*/ 0 h 221"/>
                <a:gd name="T6" fmla="*/ 4 w 234"/>
                <a:gd name="T7" fmla="*/ 1 h 221"/>
                <a:gd name="T8" fmla="*/ 5 w 234"/>
                <a:gd name="T9" fmla="*/ 2 h 221"/>
                <a:gd name="T10" fmla="*/ 5 w 234"/>
                <a:gd name="T11" fmla="*/ 3 h 221"/>
                <a:gd name="T12" fmla="*/ 5 w 234"/>
                <a:gd name="T13" fmla="*/ 3 h 221"/>
                <a:gd name="T14" fmla="*/ 5 w 234"/>
                <a:gd name="T15" fmla="*/ 4 h 221"/>
                <a:gd name="T16" fmla="*/ 5 w 234"/>
                <a:gd name="T17" fmla="*/ 4 h 221"/>
                <a:gd name="T18" fmla="*/ 4 w 234"/>
                <a:gd name="T19" fmla="*/ 5 h 221"/>
                <a:gd name="T20" fmla="*/ 4 w 234"/>
                <a:gd name="T21" fmla="*/ 5 h 221"/>
                <a:gd name="T22" fmla="*/ 3 w 234"/>
                <a:gd name="T23" fmla="*/ 4 h 221"/>
                <a:gd name="T24" fmla="*/ 3 w 234"/>
                <a:gd name="T25" fmla="*/ 4 h 221"/>
                <a:gd name="T26" fmla="*/ 2 w 234"/>
                <a:gd name="T27" fmla="*/ 5 h 221"/>
                <a:gd name="T28" fmla="*/ 1 w 234"/>
                <a:gd name="T29" fmla="*/ 5 h 221"/>
                <a:gd name="T30" fmla="*/ 1 w 234"/>
                <a:gd name="T31" fmla="*/ 4 h 221"/>
                <a:gd name="T32" fmla="*/ 1 w 234"/>
                <a:gd name="T33" fmla="*/ 4 h 221"/>
                <a:gd name="T34" fmla="*/ 1 w 234"/>
                <a:gd name="T35" fmla="*/ 3 h 221"/>
                <a:gd name="T36" fmla="*/ 1 w 234"/>
                <a:gd name="T37" fmla="*/ 4 h 221"/>
                <a:gd name="T38" fmla="*/ 2 w 234"/>
                <a:gd name="T39" fmla="*/ 4 h 221"/>
                <a:gd name="T40" fmla="*/ 3 w 234"/>
                <a:gd name="T41" fmla="*/ 4 h 221"/>
                <a:gd name="T42" fmla="*/ 1 w 234"/>
                <a:gd name="T43" fmla="*/ 3 h 221"/>
                <a:gd name="T44" fmla="*/ 1 w 234"/>
                <a:gd name="T45" fmla="*/ 2 h 221"/>
                <a:gd name="T46" fmla="*/ 1 w 234"/>
                <a:gd name="T47" fmla="*/ 2 h 221"/>
                <a:gd name="T48" fmla="*/ 1 w 234"/>
                <a:gd name="T49" fmla="*/ 1 h 221"/>
                <a:gd name="T50" fmla="*/ 1 w 234"/>
                <a:gd name="T51" fmla="*/ 1 h 221"/>
                <a:gd name="T52" fmla="*/ 0 w 234"/>
                <a:gd name="T53" fmla="*/ 1 h 221"/>
                <a:gd name="T54" fmla="*/ 0 w 234"/>
                <a:gd name="T55" fmla="*/ 1 h 221"/>
                <a:gd name="T56" fmla="*/ 0 w 234"/>
                <a:gd name="T57" fmla="*/ 0 h 221"/>
                <a:gd name="T58" fmla="*/ 1 w 234"/>
                <a:gd name="T59" fmla="*/ 0 h 221"/>
                <a:gd name="T60" fmla="*/ 1 w 234"/>
                <a:gd name="T61" fmla="*/ 1 h 221"/>
                <a:gd name="T62" fmla="*/ 2 w 234"/>
                <a:gd name="T63" fmla="*/ 1 h 221"/>
                <a:gd name="T64" fmla="*/ 2 w 234"/>
                <a:gd name="T65" fmla="*/ 1 h 221"/>
                <a:gd name="T66" fmla="*/ 1 w 234"/>
                <a:gd name="T67" fmla="*/ 0 h 221"/>
                <a:gd name="T68" fmla="*/ 2 w 234"/>
                <a:gd name="T69" fmla="*/ 0 h 221"/>
                <a:gd name="T70" fmla="*/ 2 w 234"/>
                <a:gd name="T71" fmla="*/ 0 h 2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4"/>
                <a:gd name="T109" fmla="*/ 0 h 221"/>
                <a:gd name="T110" fmla="*/ 234 w 234"/>
                <a:gd name="T111" fmla="*/ 221 h 2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4" h="221">
                  <a:moveTo>
                    <a:pt x="89" y="8"/>
                  </a:moveTo>
                  <a:lnTo>
                    <a:pt x="103" y="8"/>
                  </a:lnTo>
                  <a:lnTo>
                    <a:pt x="137" y="19"/>
                  </a:lnTo>
                  <a:lnTo>
                    <a:pt x="171" y="49"/>
                  </a:lnTo>
                  <a:lnTo>
                    <a:pt x="193" y="83"/>
                  </a:lnTo>
                  <a:lnTo>
                    <a:pt x="234" y="125"/>
                  </a:lnTo>
                  <a:lnTo>
                    <a:pt x="211" y="134"/>
                  </a:lnTo>
                  <a:lnTo>
                    <a:pt x="199" y="160"/>
                  </a:lnTo>
                  <a:lnTo>
                    <a:pt x="196" y="172"/>
                  </a:lnTo>
                  <a:lnTo>
                    <a:pt x="185" y="221"/>
                  </a:lnTo>
                  <a:lnTo>
                    <a:pt x="153" y="207"/>
                  </a:lnTo>
                  <a:lnTo>
                    <a:pt x="143" y="165"/>
                  </a:lnTo>
                  <a:lnTo>
                    <a:pt x="114" y="181"/>
                  </a:lnTo>
                  <a:lnTo>
                    <a:pt x="79" y="206"/>
                  </a:lnTo>
                  <a:lnTo>
                    <a:pt x="59" y="200"/>
                  </a:lnTo>
                  <a:lnTo>
                    <a:pt x="42" y="180"/>
                  </a:lnTo>
                  <a:lnTo>
                    <a:pt x="34" y="160"/>
                  </a:lnTo>
                  <a:lnTo>
                    <a:pt x="46" y="141"/>
                  </a:lnTo>
                  <a:lnTo>
                    <a:pt x="56" y="156"/>
                  </a:lnTo>
                  <a:lnTo>
                    <a:pt x="98" y="179"/>
                  </a:lnTo>
                  <a:lnTo>
                    <a:pt x="108" y="158"/>
                  </a:lnTo>
                  <a:lnTo>
                    <a:pt x="68" y="123"/>
                  </a:lnTo>
                  <a:lnTo>
                    <a:pt x="53" y="94"/>
                  </a:lnTo>
                  <a:lnTo>
                    <a:pt x="41" y="83"/>
                  </a:lnTo>
                  <a:lnTo>
                    <a:pt x="41" y="65"/>
                  </a:lnTo>
                  <a:lnTo>
                    <a:pt x="27" y="58"/>
                  </a:lnTo>
                  <a:lnTo>
                    <a:pt x="0" y="54"/>
                  </a:lnTo>
                  <a:lnTo>
                    <a:pt x="6" y="33"/>
                  </a:lnTo>
                  <a:lnTo>
                    <a:pt x="8" y="19"/>
                  </a:lnTo>
                  <a:lnTo>
                    <a:pt x="30" y="19"/>
                  </a:lnTo>
                  <a:lnTo>
                    <a:pt x="41" y="29"/>
                  </a:lnTo>
                  <a:lnTo>
                    <a:pt x="70" y="58"/>
                  </a:lnTo>
                  <a:lnTo>
                    <a:pt x="74" y="39"/>
                  </a:lnTo>
                  <a:lnTo>
                    <a:pt x="67" y="16"/>
                  </a:lnTo>
                  <a:lnTo>
                    <a:pt x="70" y="0"/>
                  </a:lnTo>
                  <a:lnTo>
                    <a:pt x="89" y="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4" name="Freeform 490">
              <a:extLst>
                <a:ext uri="{FF2B5EF4-FFF2-40B4-BE49-F238E27FC236}">
                  <a16:creationId xmlns:a16="http://schemas.microsoft.com/office/drawing/2014/main" id="{74FBCD6D-2A3E-4502-8B54-9E2776FD0302}"/>
                </a:ext>
              </a:extLst>
            </p:cNvPr>
            <p:cNvSpPr>
              <a:spLocks/>
            </p:cNvSpPr>
            <p:nvPr/>
          </p:nvSpPr>
          <p:spPr bwMode="auto">
            <a:xfrm>
              <a:off x="2047459" y="3073415"/>
              <a:ext cx="75813" cy="62056"/>
            </a:xfrm>
            <a:custGeom>
              <a:avLst/>
              <a:gdLst>
                <a:gd name="T0" fmla="*/ 0 w 156"/>
                <a:gd name="T1" fmla="*/ 0 h 135"/>
                <a:gd name="T2" fmla="*/ 0 w 156"/>
                <a:gd name="T3" fmla="*/ 1 h 135"/>
                <a:gd name="T4" fmla="*/ 1 w 156"/>
                <a:gd name="T5" fmla="*/ 2 h 135"/>
                <a:gd name="T6" fmla="*/ 2 w 156"/>
                <a:gd name="T7" fmla="*/ 3 h 135"/>
                <a:gd name="T8" fmla="*/ 2 w 156"/>
                <a:gd name="T9" fmla="*/ 2 h 135"/>
                <a:gd name="T10" fmla="*/ 2 w 156"/>
                <a:gd name="T11" fmla="*/ 3 h 135"/>
                <a:gd name="T12" fmla="*/ 3 w 156"/>
                <a:gd name="T13" fmla="*/ 3 h 135"/>
                <a:gd name="T14" fmla="*/ 3 w 156"/>
                <a:gd name="T15" fmla="*/ 3 h 135"/>
                <a:gd name="T16" fmla="*/ 4 w 156"/>
                <a:gd name="T17" fmla="*/ 3 h 135"/>
                <a:gd name="T18" fmla="*/ 3 w 156"/>
                <a:gd name="T19" fmla="*/ 2 h 135"/>
                <a:gd name="T20" fmla="*/ 3 w 156"/>
                <a:gd name="T21" fmla="*/ 1 h 135"/>
                <a:gd name="T22" fmla="*/ 2 w 156"/>
                <a:gd name="T23" fmla="*/ 1 h 135"/>
                <a:gd name="T24" fmla="*/ 2 w 156"/>
                <a:gd name="T25" fmla="*/ 1 h 135"/>
                <a:gd name="T26" fmla="*/ 2 w 156"/>
                <a:gd name="T27" fmla="*/ 0 h 135"/>
                <a:gd name="T28" fmla="*/ 1 w 156"/>
                <a:gd name="T29" fmla="*/ 0 h 135"/>
                <a:gd name="T30" fmla="*/ 1 w 156"/>
                <a:gd name="T31" fmla="*/ 0 h 135"/>
                <a:gd name="T32" fmla="*/ 0 w 156"/>
                <a:gd name="T33" fmla="*/ 0 h 135"/>
                <a:gd name="T34" fmla="*/ 0 w 156"/>
                <a:gd name="T35" fmla="*/ 0 h 1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35"/>
                <a:gd name="T56" fmla="*/ 156 w 156"/>
                <a:gd name="T57" fmla="*/ 135 h 1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35">
                  <a:moveTo>
                    <a:pt x="0" y="18"/>
                  </a:moveTo>
                  <a:lnTo>
                    <a:pt x="16" y="40"/>
                  </a:lnTo>
                  <a:lnTo>
                    <a:pt x="40" y="74"/>
                  </a:lnTo>
                  <a:lnTo>
                    <a:pt x="77" y="117"/>
                  </a:lnTo>
                  <a:lnTo>
                    <a:pt x="99" y="91"/>
                  </a:lnTo>
                  <a:lnTo>
                    <a:pt x="100" y="114"/>
                  </a:lnTo>
                  <a:lnTo>
                    <a:pt x="117" y="117"/>
                  </a:lnTo>
                  <a:lnTo>
                    <a:pt x="145" y="135"/>
                  </a:lnTo>
                  <a:lnTo>
                    <a:pt x="156" y="114"/>
                  </a:lnTo>
                  <a:lnTo>
                    <a:pt x="116" y="79"/>
                  </a:lnTo>
                  <a:lnTo>
                    <a:pt x="104" y="52"/>
                  </a:lnTo>
                  <a:lnTo>
                    <a:pt x="89" y="39"/>
                  </a:lnTo>
                  <a:lnTo>
                    <a:pt x="89" y="21"/>
                  </a:lnTo>
                  <a:lnTo>
                    <a:pt x="75" y="14"/>
                  </a:lnTo>
                  <a:lnTo>
                    <a:pt x="47" y="9"/>
                  </a:lnTo>
                  <a:lnTo>
                    <a:pt x="26" y="0"/>
                  </a:lnTo>
                  <a:lnTo>
                    <a:pt x="5" y="4"/>
                  </a:lnTo>
                  <a:lnTo>
                    <a:pt x="0" y="1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5" name="Freeform 491">
              <a:extLst>
                <a:ext uri="{FF2B5EF4-FFF2-40B4-BE49-F238E27FC236}">
                  <a16:creationId xmlns:a16="http://schemas.microsoft.com/office/drawing/2014/main" id="{BADDA8AC-800C-4F6D-9EF5-900D1B05DF59}"/>
                </a:ext>
              </a:extLst>
            </p:cNvPr>
            <p:cNvSpPr>
              <a:spLocks/>
            </p:cNvSpPr>
            <p:nvPr/>
          </p:nvSpPr>
          <p:spPr bwMode="auto">
            <a:xfrm>
              <a:off x="2089577" y="2729720"/>
              <a:ext cx="766549" cy="361197"/>
            </a:xfrm>
            <a:custGeom>
              <a:avLst/>
              <a:gdLst>
                <a:gd name="T0" fmla="*/ 35 w 1596"/>
                <a:gd name="T1" fmla="*/ 8 h 795"/>
                <a:gd name="T2" fmla="*/ 31 w 1596"/>
                <a:gd name="T3" fmla="*/ 7 h 795"/>
                <a:gd name="T4" fmla="*/ 30 w 1596"/>
                <a:gd name="T5" fmla="*/ 6 h 795"/>
                <a:gd name="T6" fmla="*/ 29 w 1596"/>
                <a:gd name="T7" fmla="*/ 6 h 795"/>
                <a:gd name="T8" fmla="*/ 27 w 1596"/>
                <a:gd name="T9" fmla="*/ 5 h 795"/>
                <a:gd name="T10" fmla="*/ 24 w 1596"/>
                <a:gd name="T11" fmla="*/ 3 h 795"/>
                <a:gd name="T12" fmla="*/ 20 w 1596"/>
                <a:gd name="T13" fmla="*/ 2 h 795"/>
                <a:gd name="T14" fmla="*/ 17 w 1596"/>
                <a:gd name="T15" fmla="*/ 1 h 795"/>
                <a:gd name="T16" fmla="*/ 15 w 1596"/>
                <a:gd name="T17" fmla="*/ 1 h 795"/>
                <a:gd name="T18" fmla="*/ 12 w 1596"/>
                <a:gd name="T19" fmla="*/ 1 h 795"/>
                <a:gd name="T20" fmla="*/ 9 w 1596"/>
                <a:gd name="T21" fmla="*/ 1 h 795"/>
                <a:gd name="T22" fmla="*/ 9 w 1596"/>
                <a:gd name="T23" fmla="*/ 4 h 795"/>
                <a:gd name="T24" fmla="*/ 10 w 1596"/>
                <a:gd name="T25" fmla="*/ 5 h 795"/>
                <a:gd name="T26" fmla="*/ 10 w 1596"/>
                <a:gd name="T27" fmla="*/ 6 h 795"/>
                <a:gd name="T28" fmla="*/ 9 w 1596"/>
                <a:gd name="T29" fmla="*/ 6 h 795"/>
                <a:gd name="T30" fmla="*/ 7 w 1596"/>
                <a:gd name="T31" fmla="*/ 5 h 795"/>
                <a:gd name="T32" fmla="*/ 6 w 1596"/>
                <a:gd name="T33" fmla="*/ 6 h 795"/>
                <a:gd name="T34" fmla="*/ 5 w 1596"/>
                <a:gd name="T35" fmla="*/ 5 h 795"/>
                <a:gd name="T36" fmla="*/ 2 w 1596"/>
                <a:gd name="T37" fmla="*/ 5 h 795"/>
                <a:gd name="T38" fmla="*/ 1 w 1596"/>
                <a:gd name="T39" fmla="*/ 6 h 795"/>
                <a:gd name="T40" fmla="*/ 1 w 1596"/>
                <a:gd name="T41" fmla="*/ 7 h 795"/>
                <a:gd name="T42" fmla="*/ 0 w 1596"/>
                <a:gd name="T43" fmla="*/ 7 h 795"/>
                <a:gd name="T44" fmla="*/ 0 w 1596"/>
                <a:gd name="T45" fmla="*/ 9 h 795"/>
                <a:gd name="T46" fmla="*/ 1 w 1596"/>
                <a:gd name="T47" fmla="*/ 10 h 795"/>
                <a:gd name="T48" fmla="*/ 2 w 1596"/>
                <a:gd name="T49" fmla="*/ 10 h 795"/>
                <a:gd name="T50" fmla="*/ 3 w 1596"/>
                <a:gd name="T51" fmla="*/ 12 h 795"/>
                <a:gd name="T52" fmla="*/ 7 w 1596"/>
                <a:gd name="T53" fmla="*/ 11 h 795"/>
                <a:gd name="T54" fmla="*/ 6 w 1596"/>
                <a:gd name="T55" fmla="*/ 13 h 795"/>
                <a:gd name="T56" fmla="*/ 4 w 1596"/>
                <a:gd name="T57" fmla="*/ 15 h 795"/>
                <a:gd name="T58" fmla="*/ 7 w 1596"/>
                <a:gd name="T59" fmla="*/ 17 h 795"/>
                <a:gd name="T60" fmla="*/ 8 w 1596"/>
                <a:gd name="T61" fmla="*/ 17 h 795"/>
                <a:gd name="T62" fmla="*/ 9 w 1596"/>
                <a:gd name="T63" fmla="*/ 17 h 795"/>
                <a:gd name="T64" fmla="*/ 9 w 1596"/>
                <a:gd name="T65" fmla="*/ 13 h 795"/>
                <a:gd name="T66" fmla="*/ 11 w 1596"/>
                <a:gd name="T67" fmla="*/ 12 h 795"/>
                <a:gd name="T68" fmla="*/ 11 w 1596"/>
                <a:gd name="T69" fmla="*/ 11 h 795"/>
                <a:gd name="T70" fmla="*/ 12 w 1596"/>
                <a:gd name="T71" fmla="*/ 11 h 795"/>
                <a:gd name="T72" fmla="*/ 13 w 1596"/>
                <a:gd name="T73" fmla="*/ 12 h 795"/>
                <a:gd name="T74" fmla="*/ 13 w 1596"/>
                <a:gd name="T75" fmla="*/ 13 h 795"/>
                <a:gd name="T76" fmla="*/ 14 w 1596"/>
                <a:gd name="T77" fmla="*/ 15 h 795"/>
                <a:gd name="T78" fmla="*/ 17 w 1596"/>
                <a:gd name="T79" fmla="*/ 15 h 795"/>
                <a:gd name="T80" fmla="*/ 17 w 1596"/>
                <a:gd name="T81" fmla="*/ 17 h 795"/>
                <a:gd name="T82" fmla="*/ 18 w 1596"/>
                <a:gd name="T83" fmla="*/ 19 h 795"/>
                <a:gd name="T84" fmla="*/ 21 w 1596"/>
                <a:gd name="T85" fmla="*/ 18 h 795"/>
                <a:gd name="T86" fmla="*/ 23 w 1596"/>
                <a:gd name="T87" fmla="*/ 18 h 795"/>
                <a:gd name="T88" fmla="*/ 23 w 1596"/>
                <a:gd name="T89" fmla="*/ 17 h 795"/>
                <a:gd name="T90" fmla="*/ 23 w 1596"/>
                <a:gd name="T91" fmla="*/ 16 h 795"/>
                <a:gd name="T92" fmla="*/ 25 w 1596"/>
                <a:gd name="T93" fmla="*/ 17 h 795"/>
                <a:gd name="T94" fmla="*/ 27 w 1596"/>
                <a:gd name="T95" fmla="*/ 16 h 795"/>
                <a:gd name="T96" fmla="*/ 31 w 1596"/>
                <a:gd name="T97" fmla="*/ 17 h 795"/>
                <a:gd name="T98" fmla="*/ 31 w 1596"/>
                <a:gd name="T99" fmla="*/ 14 h 795"/>
                <a:gd name="T100" fmla="*/ 34 w 1596"/>
                <a:gd name="T101" fmla="*/ 11 h 7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96"/>
                <a:gd name="T154" fmla="*/ 0 h 795"/>
                <a:gd name="T155" fmla="*/ 1596 w 1596"/>
                <a:gd name="T156" fmla="*/ 795 h 7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96" h="795">
                  <a:moveTo>
                    <a:pt x="1561" y="408"/>
                  </a:moveTo>
                  <a:lnTo>
                    <a:pt x="1596" y="391"/>
                  </a:lnTo>
                  <a:lnTo>
                    <a:pt x="1516" y="328"/>
                  </a:lnTo>
                  <a:lnTo>
                    <a:pt x="1467" y="354"/>
                  </a:lnTo>
                  <a:lnTo>
                    <a:pt x="1395" y="331"/>
                  </a:lnTo>
                  <a:lnTo>
                    <a:pt x="1358" y="311"/>
                  </a:lnTo>
                  <a:lnTo>
                    <a:pt x="1327" y="311"/>
                  </a:lnTo>
                  <a:lnTo>
                    <a:pt x="1310" y="272"/>
                  </a:lnTo>
                  <a:lnTo>
                    <a:pt x="1297" y="246"/>
                  </a:lnTo>
                  <a:lnTo>
                    <a:pt x="1273" y="246"/>
                  </a:lnTo>
                  <a:lnTo>
                    <a:pt x="1247" y="246"/>
                  </a:lnTo>
                  <a:lnTo>
                    <a:pt x="1226" y="257"/>
                  </a:lnTo>
                  <a:lnTo>
                    <a:pt x="1186" y="212"/>
                  </a:lnTo>
                  <a:lnTo>
                    <a:pt x="1171" y="220"/>
                  </a:lnTo>
                  <a:lnTo>
                    <a:pt x="1150" y="230"/>
                  </a:lnTo>
                  <a:lnTo>
                    <a:pt x="1133" y="239"/>
                  </a:lnTo>
                  <a:lnTo>
                    <a:pt x="1098" y="207"/>
                  </a:lnTo>
                  <a:lnTo>
                    <a:pt x="1017" y="134"/>
                  </a:lnTo>
                  <a:lnTo>
                    <a:pt x="958" y="89"/>
                  </a:lnTo>
                  <a:lnTo>
                    <a:pt x="919" y="50"/>
                  </a:lnTo>
                  <a:lnTo>
                    <a:pt x="852" y="97"/>
                  </a:lnTo>
                  <a:lnTo>
                    <a:pt x="841" y="62"/>
                  </a:lnTo>
                  <a:lnTo>
                    <a:pt x="750" y="58"/>
                  </a:lnTo>
                  <a:lnTo>
                    <a:pt x="739" y="58"/>
                  </a:lnTo>
                  <a:lnTo>
                    <a:pt x="696" y="0"/>
                  </a:lnTo>
                  <a:lnTo>
                    <a:pt x="654" y="8"/>
                  </a:lnTo>
                  <a:lnTo>
                    <a:pt x="623" y="31"/>
                  </a:lnTo>
                  <a:lnTo>
                    <a:pt x="566" y="44"/>
                  </a:lnTo>
                  <a:lnTo>
                    <a:pt x="546" y="32"/>
                  </a:lnTo>
                  <a:lnTo>
                    <a:pt x="516" y="67"/>
                  </a:lnTo>
                  <a:lnTo>
                    <a:pt x="492" y="62"/>
                  </a:lnTo>
                  <a:lnTo>
                    <a:pt x="409" y="70"/>
                  </a:lnTo>
                  <a:lnTo>
                    <a:pt x="395" y="67"/>
                  </a:lnTo>
                  <a:lnTo>
                    <a:pt x="384" y="75"/>
                  </a:lnTo>
                  <a:lnTo>
                    <a:pt x="417" y="119"/>
                  </a:lnTo>
                  <a:lnTo>
                    <a:pt x="395" y="159"/>
                  </a:lnTo>
                  <a:lnTo>
                    <a:pt x="396" y="189"/>
                  </a:lnTo>
                  <a:lnTo>
                    <a:pt x="396" y="204"/>
                  </a:lnTo>
                  <a:lnTo>
                    <a:pt x="441" y="204"/>
                  </a:lnTo>
                  <a:lnTo>
                    <a:pt x="454" y="230"/>
                  </a:lnTo>
                  <a:lnTo>
                    <a:pt x="454" y="257"/>
                  </a:lnTo>
                  <a:lnTo>
                    <a:pt x="441" y="263"/>
                  </a:lnTo>
                  <a:lnTo>
                    <a:pt x="425" y="246"/>
                  </a:lnTo>
                  <a:lnTo>
                    <a:pt x="405" y="257"/>
                  </a:lnTo>
                  <a:lnTo>
                    <a:pt x="395" y="269"/>
                  </a:lnTo>
                  <a:lnTo>
                    <a:pt x="361" y="246"/>
                  </a:lnTo>
                  <a:lnTo>
                    <a:pt x="351" y="224"/>
                  </a:lnTo>
                  <a:lnTo>
                    <a:pt x="322" y="235"/>
                  </a:lnTo>
                  <a:lnTo>
                    <a:pt x="322" y="243"/>
                  </a:lnTo>
                  <a:lnTo>
                    <a:pt x="302" y="224"/>
                  </a:lnTo>
                  <a:lnTo>
                    <a:pt x="273" y="246"/>
                  </a:lnTo>
                  <a:lnTo>
                    <a:pt x="240" y="257"/>
                  </a:lnTo>
                  <a:lnTo>
                    <a:pt x="229" y="246"/>
                  </a:lnTo>
                  <a:lnTo>
                    <a:pt x="221" y="224"/>
                  </a:lnTo>
                  <a:lnTo>
                    <a:pt x="176" y="220"/>
                  </a:lnTo>
                  <a:lnTo>
                    <a:pt x="103" y="216"/>
                  </a:lnTo>
                  <a:lnTo>
                    <a:pt x="85" y="220"/>
                  </a:lnTo>
                  <a:lnTo>
                    <a:pt x="81" y="235"/>
                  </a:lnTo>
                  <a:lnTo>
                    <a:pt x="69" y="230"/>
                  </a:lnTo>
                  <a:lnTo>
                    <a:pt x="54" y="254"/>
                  </a:lnTo>
                  <a:lnTo>
                    <a:pt x="43" y="272"/>
                  </a:lnTo>
                  <a:lnTo>
                    <a:pt x="43" y="281"/>
                  </a:lnTo>
                  <a:lnTo>
                    <a:pt x="51" y="299"/>
                  </a:lnTo>
                  <a:lnTo>
                    <a:pt x="39" y="304"/>
                  </a:lnTo>
                  <a:lnTo>
                    <a:pt x="28" y="272"/>
                  </a:lnTo>
                  <a:lnTo>
                    <a:pt x="7" y="276"/>
                  </a:lnTo>
                  <a:lnTo>
                    <a:pt x="0" y="318"/>
                  </a:lnTo>
                  <a:lnTo>
                    <a:pt x="0" y="343"/>
                  </a:lnTo>
                  <a:lnTo>
                    <a:pt x="0" y="366"/>
                  </a:lnTo>
                  <a:lnTo>
                    <a:pt x="11" y="387"/>
                  </a:lnTo>
                  <a:lnTo>
                    <a:pt x="20" y="399"/>
                  </a:lnTo>
                  <a:lnTo>
                    <a:pt x="20" y="424"/>
                  </a:lnTo>
                  <a:lnTo>
                    <a:pt x="39" y="422"/>
                  </a:lnTo>
                  <a:lnTo>
                    <a:pt x="62" y="403"/>
                  </a:lnTo>
                  <a:lnTo>
                    <a:pt x="74" y="422"/>
                  </a:lnTo>
                  <a:lnTo>
                    <a:pt x="91" y="445"/>
                  </a:lnTo>
                  <a:lnTo>
                    <a:pt x="103" y="468"/>
                  </a:lnTo>
                  <a:lnTo>
                    <a:pt x="121" y="512"/>
                  </a:lnTo>
                  <a:lnTo>
                    <a:pt x="157" y="501"/>
                  </a:lnTo>
                  <a:lnTo>
                    <a:pt x="209" y="489"/>
                  </a:lnTo>
                  <a:lnTo>
                    <a:pt x="291" y="477"/>
                  </a:lnTo>
                  <a:lnTo>
                    <a:pt x="312" y="506"/>
                  </a:lnTo>
                  <a:lnTo>
                    <a:pt x="316" y="562"/>
                  </a:lnTo>
                  <a:lnTo>
                    <a:pt x="273" y="573"/>
                  </a:lnTo>
                  <a:lnTo>
                    <a:pt x="240" y="581"/>
                  </a:lnTo>
                  <a:lnTo>
                    <a:pt x="248" y="621"/>
                  </a:lnTo>
                  <a:lnTo>
                    <a:pt x="191" y="621"/>
                  </a:lnTo>
                  <a:lnTo>
                    <a:pt x="240" y="699"/>
                  </a:lnTo>
                  <a:lnTo>
                    <a:pt x="262" y="706"/>
                  </a:lnTo>
                  <a:lnTo>
                    <a:pt x="284" y="710"/>
                  </a:lnTo>
                  <a:lnTo>
                    <a:pt x="298" y="744"/>
                  </a:lnTo>
                  <a:lnTo>
                    <a:pt x="311" y="731"/>
                  </a:lnTo>
                  <a:lnTo>
                    <a:pt x="352" y="723"/>
                  </a:lnTo>
                  <a:lnTo>
                    <a:pt x="378" y="736"/>
                  </a:lnTo>
                  <a:lnTo>
                    <a:pt x="395" y="753"/>
                  </a:lnTo>
                  <a:lnTo>
                    <a:pt x="406" y="736"/>
                  </a:lnTo>
                  <a:lnTo>
                    <a:pt x="435" y="741"/>
                  </a:lnTo>
                  <a:lnTo>
                    <a:pt x="386" y="565"/>
                  </a:lnTo>
                  <a:lnTo>
                    <a:pt x="405" y="556"/>
                  </a:lnTo>
                  <a:lnTo>
                    <a:pt x="469" y="518"/>
                  </a:lnTo>
                  <a:lnTo>
                    <a:pt x="480" y="515"/>
                  </a:lnTo>
                  <a:lnTo>
                    <a:pt x="471" y="501"/>
                  </a:lnTo>
                  <a:lnTo>
                    <a:pt x="484" y="508"/>
                  </a:lnTo>
                  <a:lnTo>
                    <a:pt x="484" y="489"/>
                  </a:lnTo>
                  <a:lnTo>
                    <a:pt x="492" y="477"/>
                  </a:lnTo>
                  <a:lnTo>
                    <a:pt x="498" y="483"/>
                  </a:lnTo>
                  <a:lnTo>
                    <a:pt x="513" y="483"/>
                  </a:lnTo>
                  <a:lnTo>
                    <a:pt x="527" y="493"/>
                  </a:lnTo>
                  <a:lnTo>
                    <a:pt x="544" y="470"/>
                  </a:lnTo>
                  <a:lnTo>
                    <a:pt x="558" y="477"/>
                  </a:lnTo>
                  <a:lnTo>
                    <a:pt x="544" y="508"/>
                  </a:lnTo>
                  <a:lnTo>
                    <a:pt x="554" y="550"/>
                  </a:lnTo>
                  <a:lnTo>
                    <a:pt x="584" y="575"/>
                  </a:lnTo>
                  <a:lnTo>
                    <a:pt x="584" y="581"/>
                  </a:lnTo>
                  <a:lnTo>
                    <a:pt x="575" y="602"/>
                  </a:lnTo>
                  <a:lnTo>
                    <a:pt x="577" y="611"/>
                  </a:lnTo>
                  <a:lnTo>
                    <a:pt x="621" y="629"/>
                  </a:lnTo>
                  <a:lnTo>
                    <a:pt x="632" y="656"/>
                  </a:lnTo>
                  <a:lnTo>
                    <a:pt x="671" y="639"/>
                  </a:lnTo>
                  <a:lnTo>
                    <a:pt x="717" y="629"/>
                  </a:lnTo>
                  <a:lnTo>
                    <a:pt x="750" y="708"/>
                  </a:lnTo>
                  <a:lnTo>
                    <a:pt x="763" y="745"/>
                  </a:lnTo>
                  <a:lnTo>
                    <a:pt x="751" y="754"/>
                  </a:lnTo>
                  <a:lnTo>
                    <a:pt x="746" y="768"/>
                  </a:lnTo>
                  <a:lnTo>
                    <a:pt x="779" y="779"/>
                  </a:lnTo>
                  <a:lnTo>
                    <a:pt x="789" y="795"/>
                  </a:lnTo>
                  <a:lnTo>
                    <a:pt x="835" y="779"/>
                  </a:lnTo>
                  <a:lnTo>
                    <a:pt x="848" y="795"/>
                  </a:lnTo>
                  <a:lnTo>
                    <a:pt x="882" y="776"/>
                  </a:lnTo>
                  <a:lnTo>
                    <a:pt x="904" y="771"/>
                  </a:lnTo>
                  <a:lnTo>
                    <a:pt x="930" y="777"/>
                  </a:lnTo>
                  <a:lnTo>
                    <a:pt x="989" y="777"/>
                  </a:lnTo>
                  <a:lnTo>
                    <a:pt x="977" y="764"/>
                  </a:lnTo>
                  <a:lnTo>
                    <a:pt x="977" y="741"/>
                  </a:lnTo>
                  <a:lnTo>
                    <a:pt x="984" y="726"/>
                  </a:lnTo>
                  <a:lnTo>
                    <a:pt x="984" y="714"/>
                  </a:lnTo>
                  <a:lnTo>
                    <a:pt x="967" y="702"/>
                  </a:lnTo>
                  <a:lnTo>
                    <a:pt x="1004" y="698"/>
                  </a:lnTo>
                  <a:lnTo>
                    <a:pt x="1039" y="702"/>
                  </a:lnTo>
                  <a:lnTo>
                    <a:pt x="1047" y="714"/>
                  </a:lnTo>
                  <a:lnTo>
                    <a:pt x="1071" y="708"/>
                  </a:lnTo>
                  <a:lnTo>
                    <a:pt x="1055" y="673"/>
                  </a:lnTo>
                  <a:lnTo>
                    <a:pt x="1073" y="669"/>
                  </a:lnTo>
                  <a:lnTo>
                    <a:pt x="1166" y="683"/>
                  </a:lnTo>
                  <a:lnTo>
                    <a:pt x="1241" y="691"/>
                  </a:lnTo>
                  <a:lnTo>
                    <a:pt x="1297" y="719"/>
                  </a:lnTo>
                  <a:lnTo>
                    <a:pt x="1327" y="719"/>
                  </a:lnTo>
                  <a:lnTo>
                    <a:pt x="1336" y="753"/>
                  </a:lnTo>
                  <a:lnTo>
                    <a:pt x="1358" y="683"/>
                  </a:lnTo>
                  <a:lnTo>
                    <a:pt x="1327" y="607"/>
                  </a:lnTo>
                  <a:lnTo>
                    <a:pt x="1422" y="581"/>
                  </a:lnTo>
                  <a:lnTo>
                    <a:pt x="1436" y="539"/>
                  </a:lnTo>
                  <a:lnTo>
                    <a:pt x="1448" y="477"/>
                  </a:lnTo>
                  <a:lnTo>
                    <a:pt x="1545" y="483"/>
                  </a:lnTo>
                  <a:lnTo>
                    <a:pt x="1561" y="408"/>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6" name="Freeform 492">
              <a:extLst>
                <a:ext uri="{FF2B5EF4-FFF2-40B4-BE49-F238E27FC236}">
                  <a16:creationId xmlns:a16="http://schemas.microsoft.com/office/drawing/2014/main" id="{42910BE8-AAA8-4CF7-9A7B-0ED76221A222}"/>
                </a:ext>
              </a:extLst>
            </p:cNvPr>
            <p:cNvSpPr>
              <a:spLocks/>
            </p:cNvSpPr>
            <p:nvPr/>
          </p:nvSpPr>
          <p:spPr bwMode="auto">
            <a:xfrm>
              <a:off x="2273212" y="2962032"/>
              <a:ext cx="336945" cy="224356"/>
            </a:xfrm>
            <a:custGeom>
              <a:avLst/>
              <a:gdLst>
                <a:gd name="T0" fmla="*/ 1 w 697"/>
                <a:gd name="T1" fmla="*/ 5 h 492"/>
                <a:gd name="T2" fmla="*/ 2 w 697"/>
                <a:gd name="T3" fmla="*/ 4 h 492"/>
                <a:gd name="T4" fmla="*/ 2 w 697"/>
                <a:gd name="T5" fmla="*/ 4 h 492"/>
                <a:gd name="T6" fmla="*/ 3 w 697"/>
                <a:gd name="T7" fmla="*/ 4 h 492"/>
                <a:gd name="T8" fmla="*/ 4 w 697"/>
                <a:gd name="T9" fmla="*/ 4 h 492"/>
                <a:gd name="T10" fmla="*/ 4 w 697"/>
                <a:gd name="T11" fmla="*/ 5 h 492"/>
                <a:gd name="T12" fmla="*/ 4 w 697"/>
                <a:gd name="T13" fmla="*/ 5 h 492"/>
                <a:gd name="T14" fmla="*/ 5 w 697"/>
                <a:gd name="T15" fmla="*/ 7 h 492"/>
                <a:gd name="T16" fmla="*/ 5 w 697"/>
                <a:gd name="T17" fmla="*/ 6 h 492"/>
                <a:gd name="T18" fmla="*/ 6 w 697"/>
                <a:gd name="T19" fmla="*/ 7 h 492"/>
                <a:gd name="T20" fmla="*/ 8 w 697"/>
                <a:gd name="T21" fmla="*/ 8 h 492"/>
                <a:gd name="T22" fmla="*/ 9 w 697"/>
                <a:gd name="T23" fmla="*/ 9 h 492"/>
                <a:gd name="T24" fmla="*/ 10 w 697"/>
                <a:gd name="T25" fmla="*/ 10 h 492"/>
                <a:gd name="T26" fmla="*/ 11 w 697"/>
                <a:gd name="T27" fmla="*/ 11 h 492"/>
                <a:gd name="T28" fmla="*/ 12 w 697"/>
                <a:gd name="T29" fmla="*/ 10 h 492"/>
                <a:gd name="T30" fmla="*/ 12 w 697"/>
                <a:gd name="T31" fmla="*/ 9 h 492"/>
                <a:gd name="T32" fmla="*/ 11 w 697"/>
                <a:gd name="T33" fmla="*/ 7 h 492"/>
                <a:gd name="T34" fmla="*/ 12 w 697"/>
                <a:gd name="T35" fmla="*/ 7 h 492"/>
                <a:gd name="T36" fmla="*/ 14 w 697"/>
                <a:gd name="T37" fmla="*/ 7 h 492"/>
                <a:gd name="T38" fmla="*/ 16 w 697"/>
                <a:gd name="T39" fmla="*/ 7 h 492"/>
                <a:gd name="T40" fmla="*/ 16 w 697"/>
                <a:gd name="T41" fmla="*/ 6 h 492"/>
                <a:gd name="T42" fmla="*/ 13 w 697"/>
                <a:gd name="T43" fmla="*/ 6 h 492"/>
                <a:gd name="T44" fmla="*/ 12 w 697"/>
                <a:gd name="T45" fmla="*/ 6 h 492"/>
                <a:gd name="T46" fmla="*/ 11 w 697"/>
                <a:gd name="T47" fmla="*/ 7 h 492"/>
                <a:gd name="T48" fmla="*/ 10 w 697"/>
                <a:gd name="T49" fmla="*/ 6 h 492"/>
                <a:gd name="T50" fmla="*/ 9 w 697"/>
                <a:gd name="T51" fmla="*/ 7 h 492"/>
                <a:gd name="T52" fmla="*/ 9 w 697"/>
                <a:gd name="T53" fmla="*/ 6 h 492"/>
                <a:gd name="T54" fmla="*/ 9 w 697"/>
                <a:gd name="T55" fmla="*/ 5 h 492"/>
                <a:gd name="T56" fmla="*/ 9 w 697"/>
                <a:gd name="T57" fmla="*/ 4 h 492"/>
                <a:gd name="T58" fmla="*/ 6 w 697"/>
                <a:gd name="T59" fmla="*/ 3 h 492"/>
                <a:gd name="T60" fmla="*/ 5 w 697"/>
                <a:gd name="T61" fmla="*/ 2 h 492"/>
                <a:gd name="T62" fmla="*/ 3 w 697"/>
                <a:gd name="T63" fmla="*/ 3 h 492"/>
                <a:gd name="T64" fmla="*/ 2 w 697"/>
                <a:gd name="T65" fmla="*/ 1 h 492"/>
                <a:gd name="T66" fmla="*/ 2 w 697"/>
                <a:gd name="T67" fmla="*/ 0 h 492"/>
                <a:gd name="T68" fmla="*/ 1 w 697"/>
                <a:gd name="T69" fmla="*/ 5 h 4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7"/>
                <a:gd name="T106" fmla="*/ 0 h 492"/>
                <a:gd name="T107" fmla="*/ 697 w 697"/>
                <a:gd name="T108" fmla="*/ 492 h 4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7" h="492">
                  <a:moveTo>
                    <a:pt x="49" y="226"/>
                  </a:moveTo>
                  <a:lnTo>
                    <a:pt x="65" y="221"/>
                  </a:lnTo>
                  <a:lnTo>
                    <a:pt x="72" y="202"/>
                  </a:lnTo>
                  <a:lnTo>
                    <a:pt x="81" y="184"/>
                  </a:lnTo>
                  <a:lnTo>
                    <a:pt x="98" y="193"/>
                  </a:lnTo>
                  <a:lnTo>
                    <a:pt x="94" y="168"/>
                  </a:lnTo>
                  <a:lnTo>
                    <a:pt x="112" y="158"/>
                  </a:lnTo>
                  <a:lnTo>
                    <a:pt x="124" y="176"/>
                  </a:lnTo>
                  <a:lnTo>
                    <a:pt x="141" y="176"/>
                  </a:lnTo>
                  <a:lnTo>
                    <a:pt x="158" y="187"/>
                  </a:lnTo>
                  <a:lnTo>
                    <a:pt x="168" y="193"/>
                  </a:lnTo>
                  <a:lnTo>
                    <a:pt x="168" y="199"/>
                  </a:lnTo>
                  <a:lnTo>
                    <a:pt x="169" y="214"/>
                  </a:lnTo>
                  <a:lnTo>
                    <a:pt x="189" y="221"/>
                  </a:lnTo>
                  <a:lnTo>
                    <a:pt x="189" y="244"/>
                  </a:lnTo>
                  <a:lnTo>
                    <a:pt x="205" y="276"/>
                  </a:lnTo>
                  <a:lnTo>
                    <a:pt x="225" y="280"/>
                  </a:lnTo>
                  <a:lnTo>
                    <a:pt x="230" y="272"/>
                  </a:lnTo>
                  <a:lnTo>
                    <a:pt x="251" y="258"/>
                  </a:lnTo>
                  <a:lnTo>
                    <a:pt x="270" y="276"/>
                  </a:lnTo>
                  <a:lnTo>
                    <a:pt x="290" y="306"/>
                  </a:lnTo>
                  <a:lnTo>
                    <a:pt x="325" y="344"/>
                  </a:lnTo>
                  <a:lnTo>
                    <a:pt x="383" y="360"/>
                  </a:lnTo>
                  <a:lnTo>
                    <a:pt x="386" y="384"/>
                  </a:lnTo>
                  <a:lnTo>
                    <a:pt x="423" y="400"/>
                  </a:lnTo>
                  <a:lnTo>
                    <a:pt x="440" y="425"/>
                  </a:lnTo>
                  <a:lnTo>
                    <a:pt x="427" y="491"/>
                  </a:lnTo>
                  <a:lnTo>
                    <a:pt x="459" y="492"/>
                  </a:lnTo>
                  <a:lnTo>
                    <a:pt x="485" y="457"/>
                  </a:lnTo>
                  <a:lnTo>
                    <a:pt x="498" y="440"/>
                  </a:lnTo>
                  <a:lnTo>
                    <a:pt x="507" y="421"/>
                  </a:lnTo>
                  <a:lnTo>
                    <a:pt x="501" y="387"/>
                  </a:lnTo>
                  <a:lnTo>
                    <a:pt x="473" y="373"/>
                  </a:lnTo>
                  <a:lnTo>
                    <a:pt x="481" y="314"/>
                  </a:lnTo>
                  <a:lnTo>
                    <a:pt x="505" y="290"/>
                  </a:lnTo>
                  <a:lnTo>
                    <a:pt x="527" y="298"/>
                  </a:lnTo>
                  <a:lnTo>
                    <a:pt x="579" y="287"/>
                  </a:lnTo>
                  <a:lnTo>
                    <a:pt x="586" y="311"/>
                  </a:lnTo>
                  <a:lnTo>
                    <a:pt x="614" y="310"/>
                  </a:lnTo>
                  <a:lnTo>
                    <a:pt x="680" y="306"/>
                  </a:lnTo>
                  <a:lnTo>
                    <a:pt x="697" y="276"/>
                  </a:lnTo>
                  <a:lnTo>
                    <a:pt x="680" y="261"/>
                  </a:lnTo>
                  <a:lnTo>
                    <a:pt x="637" y="261"/>
                  </a:lnTo>
                  <a:lnTo>
                    <a:pt x="566" y="261"/>
                  </a:lnTo>
                  <a:lnTo>
                    <a:pt x="538" y="261"/>
                  </a:lnTo>
                  <a:lnTo>
                    <a:pt x="510" y="256"/>
                  </a:lnTo>
                  <a:lnTo>
                    <a:pt x="462" y="280"/>
                  </a:lnTo>
                  <a:lnTo>
                    <a:pt x="457" y="276"/>
                  </a:lnTo>
                  <a:lnTo>
                    <a:pt x="449" y="264"/>
                  </a:lnTo>
                  <a:lnTo>
                    <a:pt x="426" y="272"/>
                  </a:lnTo>
                  <a:lnTo>
                    <a:pt x="403" y="280"/>
                  </a:lnTo>
                  <a:lnTo>
                    <a:pt x="398" y="275"/>
                  </a:lnTo>
                  <a:lnTo>
                    <a:pt x="394" y="264"/>
                  </a:lnTo>
                  <a:lnTo>
                    <a:pt x="365" y="256"/>
                  </a:lnTo>
                  <a:lnTo>
                    <a:pt x="360" y="253"/>
                  </a:lnTo>
                  <a:lnTo>
                    <a:pt x="364" y="239"/>
                  </a:lnTo>
                  <a:lnTo>
                    <a:pt x="378" y="230"/>
                  </a:lnTo>
                  <a:lnTo>
                    <a:pt x="360" y="183"/>
                  </a:lnTo>
                  <a:lnTo>
                    <a:pt x="331" y="114"/>
                  </a:lnTo>
                  <a:lnTo>
                    <a:pt x="247" y="137"/>
                  </a:lnTo>
                  <a:lnTo>
                    <a:pt x="230" y="114"/>
                  </a:lnTo>
                  <a:lnTo>
                    <a:pt x="191" y="96"/>
                  </a:lnTo>
                  <a:lnTo>
                    <a:pt x="158" y="123"/>
                  </a:lnTo>
                  <a:lnTo>
                    <a:pt x="126" y="116"/>
                  </a:lnTo>
                  <a:lnTo>
                    <a:pt x="89" y="87"/>
                  </a:lnTo>
                  <a:lnTo>
                    <a:pt x="83" y="51"/>
                  </a:lnTo>
                  <a:lnTo>
                    <a:pt x="85" y="26"/>
                  </a:lnTo>
                  <a:lnTo>
                    <a:pt x="83" y="0"/>
                  </a:lnTo>
                  <a:lnTo>
                    <a:pt x="0" y="51"/>
                  </a:lnTo>
                  <a:lnTo>
                    <a:pt x="49" y="22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7" name="Freeform 493">
              <a:extLst>
                <a:ext uri="{FF2B5EF4-FFF2-40B4-BE49-F238E27FC236}">
                  <a16:creationId xmlns:a16="http://schemas.microsoft.com/office/drawing/2014/main" id="{88B4FC55-B9BA-49EF-AD67-C097C27D40B6}"/>
                </a:ext>
              </a:extLst>
            </p:cNvPr>
            <p:cNvSpPr>
              <a:spLocks/>
            </p:cNvSpPr>
            <p:nvPr/>
          </p:nvSpPr>
          <p:spPr bwMode="auto">
            <a:xfrm>
              <a:off x="2231094" y="3035227"/>
              <a:ext cx="256078" cy="195715"/>
            </a:xfrm>
            <a:custGeom>
              <a:avLst/>
              <a:gdLst>
                <a:gd name="T0" fmla="*/ 0 w 534"/>
                <a:gd name="T1" fmla="*/ 1 h 433"/>
                <a:gd name="T2" fmla="*/ 0 w 534"/>
                <a:gd name="T3" fmla="*/ 3 h 433"/>
                <a:gd name="T4" fmla="*/ 1 w 534"/>
                <a:gd name="T5" fmla="*/ 2 h 433"/>
                <a:gd name="T6" fmla="*/ 2 w 534"/>
                <a:gd name="T7" fmla="*/ 3 h 433"/>
                <a:gd name="T8" fmla="*/ 1 w 534"/>
                <a:gd name="T9" fmla="*/ 3 h 433"/>
                <a:gd name="T10" fmla="*/ 0 w 534"/>
                <a:gd name="T11" fmla="*/ 3 h 433"/>
                <a:gd name="T12" fmla="*/ 0 w 534"/>
                <a:gd name="T13" fmla="*/ 4 h 433"/>
                <a:gd name="T14" fmla="*/ 0 w 534"/>
                <a:gd name="T15" fmla="*/ 4 h 433"/>
                <a:gd name="T16" fmla="*/ 1 w 534"/>
                <a:gd name="T17" fmla="*/ 5 h 433"/>
                <a:gd name="T18" fmla="*/ 1 w 534"/>
                <a:gd name="T19" fmla="*/ 5 h 433"/>
                <a:gd name="T20" fmla="*/ 1 w 534"/>
                <a:gd name="T21" fmla="*/ 5 h 433"/>
                <a:gd name="T22" fmla="*/ 1 w 534"/>
                <a:gd name="T23" fmla="*/ 7 h 433"/>
                <a:gd name="T24" fmla="*/ 3 w 534"/>
                <a:gd name="T25" fmla="*/ 7 h 433"/>
                <a:gd name="T26" fmla="*/ 4 w 534"/>
                <a:gd name="T27" fmla="*/ 6 h 433"/>
                <a:gd name="T28" fmla="*/ 6 w 534"/>
                <a:gd name="T29" fmla="*/ 7 h 433"/>
                <a:gd name="T30" fmla="*/ 7 w 534"/>
                <a:gd name="T31" fmla="*/ 8 h 433"/>
                <a:gd name="T32" fmla="*/ 7 w 534"/>
                <a:gd name="T33" fmla="*/ 9 h 433"/>
                <a:gd name="T34" fmla="*/ 7 w 534"/>
                <a:gd name="T35" fmla="*/ 9 h 433"/>
                <a:gd name="T36" fmla="*/ 9 w 534"/>
                <a:gd name="T37" fmla="*/ 10 h 433"/>
                <a:gd name="T38" fmla="*/ 11 w 534"/>
                <a:gd name="T39" fmla="*/ 7 h 433"/>
                <a:gd name="T40" fmla="*/ 12 w 534"/>
                <a:gd name="T41" fmla="*/ 7 h 433"/>
                <a:gd name="T42" fmla="*/ 12 w 534"/>
                <a:gd name="T43" fmla="*/ 7 h 433"/>
                <a:gd name="T44" fmla="*/ 12 w 534"/>
                <a:gd name="T45" fmla="*/ 6 h 433"/>
                <a:gd name="T46" fmla="*/ 12 w 534"/>
                <a:gd name="T47" fmla="*/ 5 h 433"/>
                <a:gd name="T48" fmla="*/ 11 w 534"/>
                <a:gd name="T49" fmla="*/ 5 h 433"/>
                <a:gd name="T50" fmla="*/ 11 w 534"/>
                <a:gd name="T51" fmla="*/ 5 h 433"/>
                <a:gd name="T52" fmla="*/ 10 w 534"/>
                <a:gd name="T53" fmla="*/ 4 h 433"/>
                <a:gd name="T54" fmla="*/ 9 w 534"/>
                <a:gd name="T55" fmla="*/ 3 h 433"/>
                <a:gd name="T56" fmla="*/ 9 w 534"/>
                <a:gd name="T57" fmla="*/ 3 h 433"/>
                <a:gd name="T58" fmla="*/ 8 w 534"/>
                <a:gd name="T59" fmla="*/ 2 h 433"/>
                <a:gd name="T60" fmla="*/ 7 w 534"/>
                <a:gd name="T61" fmla="*/ 3 h 433"/>
                <a:gd name="T62" fmla="*/ 7 w 534"/>
                <a:gd name="T63" fmla="*/ 3 h 433"/>
                <a:gd name="T64" fmla="*/ 7 w 534"/>
                <a:gd name="T65" fmla="*/ 3 h 433"/>
                <a:gd name="T66" fmla="*/ 7 w 534"/>
                <a:gd name="T67" fmla="*/ 2 h 433"/>
                <a:gd name="T68" fmla="*/ 7 w 534"/>
                <a:gd name="T69" fmla="*/ 1 h 433"/>
                <a:gd name="T70" fmla="*/ 6 w 534"/>
                <a:gd name="T71" fmla="*/ 1 h 433"/>
                <a:gd name="T72" fmla="*/ 6 w 534"/>
                <a:gd name="T73" fmla="*/ 1 h 433"/>
                <a:gd name="T74" fmla="*/ 5 w 534"/>
                <a:gd name="T75" fmla="*/ 0 h 433"/>
                <a:gd name="T76" fmla="*/ 5 w 534"/>
                <a:gd name="T77" fmla="*/ 0 h 433"/>
                <a:gd name="T78" fmla="*/ 5 w 534"/>
                <a:gd name="T79" fmla="*/ 0 h 433"/>
                <a:gd name="T80" fmla="*/ 4 w 534"/>
                <a:gd name="T81" fmla="*/ 0 h 433"/>
                <a:gd name="T82" fmla="*/ 5 w 534"/>
                <a:gd name="T83" fmla="*/ 1 h 433"/>
                <a:gd name="T84" fmla="*/ 4 w 534"/>
                <a:gd name="T85" fmla="*/ 1 h 433"/>
                <a:gd name="T86" fmla="*/ 4 w 534"/>
                <a:gd name="T87" fmla="*/ 1 h 433"/>
                <a:gd name="T88" fmla="*/ 4 w 534"/>
                <a:gd name="T89" fmla="*/ 1 h 433"/>
                <a:gd name="T90" fmla="*/ 3 w 534"/>
                <a:gd name="T91" fmla="*/ 1 h 433"/>
                <a:gd name="T92" fmla="*/ 3 w 534"/>
                <a:gd name="T93" fmla="*/ 1 h 433"/>
                <a:gd name="T94" fmla="*/ 2 w 534"/>
                <a:gd name="T95" fmla="*/ 2 h 433"/>
                <a:gd name="T96" fmla="*/ 2 w 534"/>
                <a:gd name="T97" fmla="*/ 1 h 433"/>
                <a:gd name="T98" fmla="*/ 1 w 534"/>
                <a:gd name="T99" fmla="*/ 1 h 433"/>
                <a:gd name="T100" fmla="*/ 0 w 534"/>
                <a:gd name="T101" fmla="*/ 1 h 4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4"/>
                <a:gd name="T154" fmla="*/ 0 h 433"/>
                <a:gd name="T155" fmla="*/ 534 w 534"/>
                <a:gd name="T156" fmla="*/ 433 h 4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4" h="433">
                  <a:moveTo>
                    <a:pt x="0" y="63"/>
                  </a:moveTo>
                  <a:lnTo>
                    <a:pt x="4" y="118"/>
                  </a:lnTo>
                  <a:lnTo>
                    <a:pt x="32" y="86"/>
                  </a:lnTo>
                  <a:lnTo>
                    <a:pt x="72" y="129"/>
                  </a:lnTo>
                  <a:lnTo>
                    <a:pt x="53" y="156"/>
                  </a:lnTo>
                  <a:lnTo>
                    <a:pt x="7" y="130"/>
                  </a:lnTo>
                  <a:lnTo>
                    <a:pt x="1" y="168"/>
                  </a:lnTo>
                  <a:lnTo>
                    <a:pt x="7" y="191"/>
                  </a:lnTo>
                  <a:lnTo>
                    <a:pt x="32" y="196"/>
                  </a:lnTo>
                  <a:lnTo>
                    <a:pt x="22" y="221"/>
                  </a:lnTo>
                  <a:lnTo>
                    <a:pt x="41" y="238"/>
                  </a:lnTo>
                  <a:lnTo>
                    <a:pt x="41" y="314"/>
                  </a:lnTo>
                  <a:lnTo>
                    <a:pt x="115" y="292"/>
                  </a:lnTo>
                  <a:lnTo>
                    <a:pt x="157" y="269"/>
                  </a:lnTo>
                  <a:lnTo>
                    <a:pt x="250" y="320"/>
                  </a:lnTo>
                  <a:lnTo>
                    <a:pt x="311" y="352"/>
                  </a:lnTo>
                  <a:lnTo>
                    <a:pt x="322" y="366"/>
                  </a:lnTo>
                  <a:lnTo>
                    <a:pt x="328" y="405"/>
                  </a:lnTo>
                  <a:lnTo>
                    <a:pt x="382" y="433"/>
                  </a:lnTo>
                  <a:lnTo>
                    <a:pt x="466" y="329"/>
                  </a:lnTo>
                  <a:lnTo>
                    <a:pt x="519" y="329"/>
                  </a:lnTo>
                  <a:lnTo>
                    <a:pt x="528" y="286"/>
                  </a:lnTo>
                  <a:lnTo>
                    <a:pt x="534" y="268"/>
                  </a:lnTo>
                  <a:lnTo>
                    <a:pt x="517" y="240"/>
                  </a:lnTo>
                  <a:lnTo>
                    <a:pt x="478" y="223"/>
                  </a:lnTo>
                  <a:lnTo>
                    <a:pt x="472" y="202"/>
                  </a:lnTo>
                  <a:lnTo>
                    <a:pt x="417" y="186"/>
                  </a:lnTo>
                  <a:lnTo>
                    <a:pt x="382" y="148"/>
                  </a:lnTo>
                  <a:lnTo>
                    <a:pt x="371" y="122"/>
                  </a:lnTo>
                  <a:lnTo>
                    <a:pt x="343" y="98"/>
                  </a:lnTo>
                  <a:lnTo>
                    <a:pt x="327" y="113"/>
                  </a:lnTo>
                  <a:lnTo>
                    <a:pt x="317" y="122"/>
                  </a:lnTo>
                  <a:lnTo>
                    <a:pt x="297" y="118"/>
                  </a:lnTo>
                  <a:lnTo>
                    <a:pt x="281" y="86"/>
                  </a:lnTo>
                  <a:lnTo>
                    <a:pt x="281" y="63"/>
                  </a:lnTo>
                  <a:lnTo>
                    <a:pt x="261" y="56"/>
                  </a:lnTo>
                  <a:lnTo>
                    <a:pt x="256" y="35"/>
                  </a:lnTo>
                  <a:lnTo>
                    <a:pt x="233" y="18"/>
                  </a:lnTo>
                  <a:lnTo>
                    <a:pt x="216" y="18"/>
                  </a:lnTo>
                  <a:lnTo>
                    <a:pt x="204" y="0"/>
                  </a:lnTo>
                  <a:lnTo>
                    <a:pt x="186" y="10"/>
                  </a:lnTo>
                  <a:lnTo>
                    <a:pt x="192" y="35"/>
                  </a:lnTo>
                  <a:lnTo>
                    <a:pt x="182" y="31"/>
                  </a:lnTo>
                  <a:lnTo>
                    <a:pt x="173" y="26"/>
                  </a:lnTo>
                  <a:lnTo>
                    <a:pt x="157" y="63"/>
                  </a:lnTo>
                  <a:lnTo>
                    <a:pt x="136" y="68"/>
                  </a:lnTo>
                  <a:lnTo>
                    <a:pt x="115" y="61"/>
                  </a:lnTo>
                  <a:lnTo>
                    <a:pt x="101" y="80"/>
                  </a:lnTo>
                  <a:lnTo>
                    <a:pt x="84" y="63"/>
                  </a:lnTo>
                  <a:lnTo>
                    <a:pt x="57" y="46"/>
                  </a:lnTo>
                  <a:lnTo>
                    <a:pt x="0" y="6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8" name="Freeform 494">
              <a:extLst>
                <a:ext uri="{FF2B5EF4-FFF2-40B4-BE49-F238E27FC236}">
                  <a16:creationId xmlns:a16="http://schemas.microsoft.com/office/drawing/2014/main" id="{AAEBA573-4042-4B72-97E8-D8217D2D94FC}"/>
                </a:ext>
              </a:extLst>
            </p:cNvPr>
            <p:cNvSpPr>
              <a:spLocks/>
            </p:cNvSpPr>
            <p:nvPr/>
          </p:nvSpPr>
          <p:spPr bwMode="auto">
            <a:xfrm>
              <a:off x="2517497" y="3033635"/>
              <a:ext cx="213960" cy="98653"/>
            </a:xfrm>
            <a:custGeom>
              <a:avLst/>
              <a:gdLst>
                <a:gd name="T0" fmla="*/ 3 w 444"/>
                <a:gd name="T1" fmla="*/ 3 h 219"/>
                <a:gd name="T2" fmla="*/ 2 w 444"/>
                <a:gd name="T3" fmla="*/ 3 h 219"/>
                <a:gd name="T4" fmla="*/ 0 w 444"/>
                <a:gd name="T5" fmla="*/ 4 h 219"/>
                <a:gd name="T6" fmla="*/ 0 w 444"/>
                <a:gd name="T7" fmla="*/ 4 h 219"/>
                <a:gd name="T8" fmla="*/ 0 w 444"/>
                <a:gd name="T9" fmla="*/ 5 h 219"/>
                <a:gd name="T10" fmla="*/ 1 w 444"/>
                <a:gd name="T11" fmla="*/ 5 h 219"/>
                <a:gd name="T12" fmla="*/ 3 w 444"/>
                <a:gd name="T13" fmla="*/ 5 h 219"/>
                <a:gd name="T14" fmla="*/ 4 w 444"/>
                <a:gd name="T15" fmla="*/ 5 h 219"/>
                <a:gd name="T16" fmla="*/ 5 w 444"/>
                <a:gd name="T17" fmla="*/ 5 h 219"/>
                <a:gd name="T18" fmla="*/ 5 w 444"/>
                <a:gd name="T19" fmla="*/ 4 h 219"/>
                <a:gd name="T20" fmla="*/ 6 w 444"/>
                <a:gd name="T21" fmla="*/ 4 h 219"/>
                <a:gd name="T22" fmla="*/ 7 w 444"/>
                <a:gd name="T23" fmla="*/ 4 h 219"/>
                <a:gd name="T24" fmla="*/ 7 w 444"/>
                <a:gd name="T25" fmla="*/ 4 h 219"/>
                <a:gd name="T26" fmla="*/ 9 w 444"/>
                <a:gd name="T27" fmla="*/ 3 h 219"/>
                <a:gd name="T28" fmla="*/ 10 w 444"/>
                <a:gd name="T29" fmla="*/ 2 h 219"/>
                <a:gd name="T30" fmla="*/ 10 w 444"/>
                <a:gd name="T31" fmla="*/ 2 h 219"/>
                <a:gd name="T32" fmla="*/ 10 w 444"/>
                <a:gd name="T33" fmla="*/ 1 h 219"/>
                <a:gd name="T34" fmla="*/ 9 w 444"/>
                <a:gd name="T35" fmla="*/ 1 h 219"/>
                <a:gd name="T36" fmla="*/ 9 w 444"/>
                <a:gd name="T37" fmla="*/ 1 h 219"/>
                <a:gd name="T38" fmla="*/ 8 w 444"/>
                <a:gd name="T39" fmla="*/ 1 h 219"/>
                <a:gd name="T40" fmla="*/ 7 w 444"/>
                <a:gd name="T41" fmla="*/ 0 h 219"/>
                <a:gd name="T42" fmla="*/ 4 w 444"/>
                <a:gd name="T43" fmla="*/ 0 h 219"/>
                <a:gd name="T44" fmla="*/ 4 w 444"/>
                <a:gd name="T45" fmla="*/ 0 h 219"/>
                <a:gd name="T46" fmla="*/ 4 w 444"/>
                <a:gd name="T47" fmla="*/ 1 h 219"/>
                <a:gd name="T48" fmla="*/ 4 w 444"/>
                <a:gd name="T49" fmla="*/ 1 h 219"/>
                <a:gd name="T50" fmla="*/ 4 w 444"/>
                <a:gd name="T51" fmla="*/ 1 h 219"/>
                <a:gd name="T52" fmla="*/ 3 w 444"/>
                <a:gd name="T53" fmla="*/ 1 h 219"/>
                <a:gd name="T54" fmla="*/ 3 w 444"/>
                <a:gd name="T55" fmla="*/ 1 h 219"/>
                <a:gd name="T56" fmla="*/ 2 w 444"/>
                <a:gd name="T57" fmla="*/ 1 h 219"/>
                <a:gd name="T58" fmla="*/ 2 w 444"/>
                <a:gd name="T59" fmla="*/ 1 h 219"/>
                <a:gd name="T60" fmla="*/ 2 w 444"/>
                <a:gd name="T61" fmla="*/ 1 h 219"/>
                <a:gd name="T62" fmla="*/ 2 w 444"/>
                <a:gd name="T63" fmla="*/ 2 h 219"/>
                <a:gd name="T64" fmla="*/ 2 w 444"/>
                <a:gd name="T65" fmla="*/ 2 h 219"/>
                <a:gd name="T66" fmla="*/ 2 w 444"/>
                <a:gd name="T67" fmla="*/ 3 h 219"/>
                <a:gd name="T68" fmla="*/ 4 w 444"/>
                <a:gd name="T69" fmla="*/ 3 h 219"/>
                <a:gd name="T70" fmla="*/ 4 w 444"/>
                <a:gd name="T71" fmla="*/ 2 h 219"/>
                <a:gd name="T72" fmla="*/ 5 w 444"/>
                <a:gd name="T73" fmla="*/ 3 h 219"/>
                <a:gd name="T74" fmla="*/ 4 w 444"/>
                <a:gd name="T75" fmla="*/ 3 h 219"/>
                <a:gd name="T76" fmla="*/ 4 w 444"/>
                <a:gd name="T77" fmla="*/ 3 h 219"/>
                <a:gd name="T78" fmla="*/ 3 w 444"/>
                <a:gd name="T79" fmla="*/ 3 h 219"/>
                <a:gd name="T80" fmla="*/ 3 w 444"/>
                <a:gd name="T81" fmla="*/ 3 h 219"/>
                <a:gd name="T82" fmla="*/ 3 w 444"/>
                <a:gd name="T83" fmla="*/ 3 h 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4"/>
                <a:gd name="T127" fmla="*/ 0 h 219"/>
                <a:gd name="T128" fmla="*/ 444 w 444"/>
                <a:gd name="T129" fmla="*/ 219 h 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4" h="219">
                  <a:moveTo>
                    <a:pt x="113" y="156"/>
                  </a:moveTo>
                  <a:lnTo>
                    <a:pt x="81" y="156"/>
                  </a:lnTo>
                  <a:lnTo>
                    <a:pt x="16" y="165"/>
                  </a:lnTo>
                  <a:lnTo>
                    <a:pt x="0" y="190"/>
                  </a:lnTo>
                  <a:lnTo>
                    <a:pt x="16" y="200"/>
                  </a:lnTo>
                  <a:lnTo>
                    <a:pt x="29" y="207"/>
                  </a:lnTo>
                  <a:lnTo>
                    <a:pt x="118" y="206"/>
                  </a:lnTo>
                  <a:lnTo>
                    <a:pt x="179" y="206"/>
                  </a:lnTo>
                  <a:lnTo>
                    <a:pt x="207" y="219"/>
                  </a:lnTo>
                  <a:lnTo>
                    <a:pt x="216" y="192"/>
                  </a:lnTo>
                  <a:lnTo>
                    <a:pt x="242" y="190"/>
                  </a:lnTo>
                  <a:lnTo>
                    <a:pt x="278" y="180"/>
                  </a:lnTo>
                  <a:lnTo>
                    <a:pt x="309" y="172"/>
                  </a:lnTo>
                  <a:lnTo>
                    <a:pt x="363" y="136"/>
                  </a:lnTo>
                  <a:lnTo>
                    <a:pt x="423" y="102"/>
                  </a:lnTo>
                  <a:lnTo>
                    <a:pt x="444" y="84"/>
                  </a:lnTo>
                  <a:lnTo>
                    <a:pt x="436" y="50"/>
                  </a:lnTo>
                  <a:lnTo>
                    <a:pt x="406" y="50"/>
                  </a:lnTo>
                  <a:lnTo>
                    <a:pt x="382" y="35"/>
                  </a:lnTo>
                  <a:lnTo>
                    <a:pt x="349" y="22"/>
                  </a:lnTo>
                  <a:lnTo>
                    <a:pt x="275" y="14"/>
                  </a:lnTo>
                  <a:lnTo>
                    <a:pt x="182" y="0"/>
                  </a:lnTo>
                  <a:lnTo>
                    <a:pt x="165" y="4"/>
                  </a:lnTo>
                  <a:lnTo>
                    <a:pt x="171" y="22"/>
                  </a:lnTo>
                  <a:lnTo>
                    <a:pt x="180" y="39"/>
                  </a:lnTo>
                  <a:lnTo>
                    <a:pt x="156" y="45"/>
                  </a:lnTo>
                  <a:lnTo>
                    <a:pt x="148" y="33"/>
                  </a:lnTo>
                  <a:lnTo>
                    <a:pt x="117" y="29"/>
                  </a:lnTo>
                  <a:lnTo>
                    <a:pt x="76" y="33"/>
                  </a:lnTo>
                  <a:lnTo>
                    <a:pt x="93" y="45"/>
                  </a:lnTo>
                  <a:lnTo>
                    <a:pt x="93" y="57"/>
                  </a:lnTo>
                  <a:lnTo>
                    <a:pt x="86" y="72"/>
                  </a:lnTo>
                  <a:lnTo>
                    <a:pt x="86" y="95"/>
                  </a:lnTo>
                  <a:lnTo>
                    <a:pt x="98" y="108"/>
                  </a:lnTo>
                  <a:lnTo>
                    <a:pt x="156" y="108"/>
                  </a:lnTo>
                  <a:lnTo>
                    <a:pt x="174" y="107"/>
                  </a:lnTo>
                  <a:lnTo>
                    <a:pt x="192" y="126"/>
                  </a:lnTo>
                  <a:lnTo>
                    <a:pt x="173" y="153"/>
                  </a:lnTo>
                  <a:lnTo>
                    <a:pt x="154" y="153"/>
                  </a:lnTo>
                  <a:lnTo>
                    <a:pt x="132" y="152"/>
                  </a:lnTo>
                  <a:lnTo>
                    <a:pt x="123" y="153"/>
                  </a:lnTo>
                  <a:lnTo>
                    <a:pt x="113" y="156"/>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79" name="Freeform 495">
              <a:extLst>
                <a:ext uri="{FF2B5EF4-FFF2-40B4-BE49-F238E27FC236}">
                  <a16:creationId xmlns:a16="http://schemas.microsoft.com/office/drawing/2014/main" id="{DECF010E-1B28-45A1-AE2A-AF130C2AA4C8}"/>
                </a:ext>
              </a:extLst>
            </p:cNvPr>
            <p:cNvSpPr>
              <a:spLocks/>
            </p:cNvSpPr>
            <p:nvPr/>
          </p:nvSpPr>
          <p:spPr bwMode="auto">
            <a:xfrm>
              <a:off x="2495596" y="3092509"/>
              <a:ext cx="136463" cy="103427"/>
            </a:xfrm>
            <a:custGeom>
              <a:avLst/>
              <a:gdLst>
                <a:gd name="T0" fmla="*/ 0 w 285"/>
                <a:gd name="T1" fmla="*/ 5 h 227"/>
                <a:gd name="T2" fmla="*/ 0 w 285"/>
                <a:gd name="T3" fmla="*/ 5 h 227"/>
                <a:gd name="T4" fmla="*/ 1 w 285"/>
                <a:gd name="T5" fmla="*/ 5 h 227"/>
                <a:gd name="T6" fmla="*/ 2 w 285"/>
                <a:gd name="T7" fmla="*/ 5 h 227"/>
                <a:gd name="T8" fmla="*/ 3 w 285"/>
                <a:gd name="T9" fmla="*/ 3 h 227"/>
                <a:gd name="T10" fmla="*/ 3 w 285"/>
                <a:gd name="T11" fmla="*/ 4 h 227"/>
                <a:gd name="T12" fmla="*/ 4 w 285"/>
                <a:gd name="T13" fmla="*/ 5 h 227"/>
                <a:gd name="T14" fmla="*/ 5 w 285"/>
                <a:gd name="T15" fmla="*/ 5 h 227"/>
                <a:gd name="T16" fmla="*/ 6 w 285"/>
                <a:gd name="T17" fmla="*/ 5 h 227"/>
                <a:gd name="T18" fmla="*/ 7 w 285"/>
                <a:gd name="T19" fmla="*/ 5 h 227"/>
                <a:gd name="T20" fmla="*/ 7 w 285"/>
                <a:gd name="T21" fmla="*/ 3 h 227"/>
                <a:gd name="T22" fmla="*/ 6 w 285"/>
                <a:gd name="T23" fmla="*/ 3 h 227"/>
                <a:gd name="T24" fmla="*/ 6 w 285"/>
                <a:gd name="T25" fmla="*/ 3 h 227"/>
                <a:gd name="T26" fmla="*/ 6 w 285"/>
                <a:gd name="T27" fmla="*/ 2 h 227"/>
                <a:gd name="T28" fmla="*/ 5 w 285"/>
                <a:gd name="T29" fmla="*/ 2 h 227"/>
                <a:gd name="T30" fmla="*/ 5 w 285"/>
                <a:gd name="T31" fmla="*/ 2 h 227"/>
                <a:gd name="T32" fmla="*/ 3 w 285"/>
                <a:gd name="T33" fmla="*/ 2 h 227"/>
                <a:gd name="T34" fmla="*/ 3 w 285"/>
                <a:gd name="T35" fmla="*/ 2 h 227"/>
                <a:gd name="T36" fmla="*/ 2 w 285"/>
                <a:gd name="T37" fmla="*/ 2 h 227"/>
                <a:gd name="T38" fmla="*/ 1 w 285"/>
                <a:gd name="T39" fmla="*/ 1 h 227"/>
                <a:gd name="T40" fmla="*/ 1 w 285"/>
                <a:gd name="T41" fmla="*/ 1 h 227"/>
                <a:gd name="T42" fmla="*/ 1 w 285"/>
                <a:gd name="T43" fmla="*/ 1 h 227"/>
                <a:gd name="T44" fmla="*/ 1 w 285"/>
                <a:gd name="T45" fmla="*/ 1 h 227"/>
                <a:gd name="T46" fmla="*/ 3 w 285"/>
                <a:gd name="T47" fmla="*/ 1 h 227"/>
                <a:gd name="T48" fmla="*/ 3 w 285"/>
                <a:gd name="T49" fmla="*/ 0 h 227"/>
                <a:gd name="T50" fmla="*/ 2 w 285"/>
                <a:gd name="T51" fmla="*/ 0 h 227"/>
                <a:gd name="T52" fmla="*/ 1 w 285"/>
                <a:gd name="T53" fmla="*/ 0 h 227"/>
                <a:gd name="T54" fmla="*/ 0 w 285"/>
                <a:gd name="T55" fmla="*/ 1 h 227"/>
                <a:gd name="T56" fmla="*/ 0 w 285"/>
                <a:gd name="T57" fmla="*/ 2 h 227"/>
                <a:gd name="T58" fmla="*/ 0 w 285"/>
                <a:gd name="T59" fmla="*/ 2 h 227"/>
                <a:gd name="T60" fmla="*/ 0 w 285"/>
                <a:gd name="T61" fmla="*/ 2 h 227"/>
                <a:gd name="T62" fmla="*/ 1 w 285"/>
                <a:gd name="T63" fmla="*/ 2 h 227"/>
                <a:gd name="T64" fmla="*/ 1 w 285"/>
                <a:gd name="T65" fmla="*/ 3 h 227"/>
                <a:gd name="T66" fmla="*/ 1 w 285"/>
                <a:gd name="T67" fmla="*/ 4 h 227"/>
                <a:gd name="T68" fmla="*/ 1 w 285"/>
                <a:gd name="T69" fmla="*/ 4 h 227"/>
                <a:gd name="T70" fmla="*/ 1 w 285"/>
                <a:gd name="T71" fmla="*/ 4 h 227"/>
                <a:gd name="T72" fmla="*/ 0 w 285"/>
                <a:gd name="T73" fmla="*/ 5 h 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5"/>
                <a:gd name="T112" fmla="*/ 0 h 227"/>
                <a:gd name="T113" fmla="*/ 285 w 285"/>
                <a:gd name="T114" fmla="*/ 227 h 2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5" h="227">
                  <a:moveTo>
                    <a:pt x="0" y="192"/>
                  </a:moveTo>
                  <a:lnTo>
                    <a:pt x="4" y="201"/>
                  </a:lnTo>
                  <a:lnTo>
                    <a:pt x="27" y="205"/>
                  </a:lnTo>
                  <a:lnTo>
                    <a:pt x="76" y="207"/>
                  </a:lnTo>
                  <a:lnTo>
                    <a:pt x="135" y="138"/>
                  </a:lnTo>
                  <a:lnTo>
                    <a:pt x="150" y="181"/>
                  </a:lnTo>
                  <a:lnTo>
                    <a:pt x="166" y="227"/>
                  </a:lnTo>
                  <a:lnTo>
                    <a:pt x="206" y="209"/>
                  </a:lnTo>
                  <a:lnTo>
                    <a:pt x="243" y="191"/>
                  </a:lnTo>
                  <a:lnTo>
                    <a:pt x="285" y="205"/>
                  </a:lnTo>
                  <a:lnTo>
                    <a:pt x="285" y="139"/>
                  </a:lnTo>
                  <a:lnTo>
                    <a:pt x="258" y="127"/>
                  </a:lnTo>
                  <a:lnTo>
                    <a:pt x="242" y="128"/>
                  </a:lnTo>
                  <a:lnTo>
                    <a:pt x="253" y="85"/>
                  </a:lnTo>
                  <a:lnTo>
                    <a:pt x="218" y="76"/>
                  </a:lnTo>
                  <a:lnTo>
                    <a:pt x="192" y="73"/>
                  </a:lnTo>
                  <a:lnTo>
                    <a:pt x="151" y="73"/>
                  </a:lnTo>
                  <a:lnTo>
                    <a:pt x="121" y="73"/>
                  </a:lnTo>
                  <a:lnTo>
                    <a:pt x="81" y="73"/>
                  </a:lnTo>
                  <a:lnTo>
                    <a:pt x="49" y="66"/>
                  </a:lnTo>
                  <a:lnTo>
                    <a:pt x="45" y="59"/>
                  </a:lnTo>
                  <a:lnTo>
                    <a:pt x="50" y="44"/>
                  </a:lnTo>
                  <a:lnTo>
                    <a:pt x="65" y="32"/>
                  </a:lnTo>
                  <a:lnTo>
                    <a:pt x="119" y="21"/>
                  </a:lnTo>
                  <a:lnTo>
                    <a:pt x="117" y="0"/>
                  </a:lnTo>
                  <a:lnTo>
                    <a:pt x="73" y="7"/>
                  </a:lnTo>
                  <a:lnTo>
                    <a:pt x="40" y="4"/>
                  </a:lnTo>
                  <a:lnTo>
                    <a:pt x="19" y="27"/>
                  </a:lnTo>
                  <a:lnTo>
                    <a:pt x="9" y="73"/>
                  </a:lnTo>
                  <a:lnTo>
                    <a:pt x="11" y="84"/>
                  </a:lnTo>
                  <a:lnTo>
                    <a:pt x="8" y="86"/>
                  </a:lnTo>
                  <a:lnTo>
                    <a:pt x="34" y="97"/>
                  </a:lnTo>
                  <a:lnTo>
                    <a:pt x="47" y="122"/>
                  </a:lnTo>
                  <a:lnTo>
                    <a:pt x="39" y="153"/>
                  </a:lnTo>
                  <a:lnTo>
                    <a:pt x="32" y="155"/>
                  </a:lnTo>
                  <a:lnTo>
                    <a:pt x="25" y="166"/>
                  </a:lnTo>
                  <a:lnTo>
                    <a:pt x="0" y="192"/>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sp>
          <p:nvSpPr>
            <p:cNvPr id="280" name="Freeform 496">
              <a:extLst>
                <a:ext uri="{FF2B5EF4-FFF2-40B4-BE49-F238E27FC236}">
                  <a16:creationId xmlns:a16="http://schemas.microsoft.com/office/drawing/2014/main" id="{FBC9C097-B806-4117-80AB-476D325723A4}"/>
                </a:ext>
              </a:extLst>
            </p:cNvPr>
            <p:cNvSpPr>
              <a:spLocks/>
            </p:cNvSpPr>
            <p:nvPr/>
          </p:nvSpPr>
          <p:spPr bwMode="auto">
            <a:xfrm>
              <a:off x="3369967" y="3501442"/>
              <a:ext cx="10108" cy="15912"/>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Narrow" pitchFamily="34" charset="0"/>
                <a:ea typeface="微软雅黑 Light"/>
                <a:cs typeface="Arial" pitchFamily="34" charset="0"/>
              </a:endParaRPr>
            </a:p>
          </p:txBody>
        </p:sp>
      </p:grpSp>
      <p:pic>
        <p:nvPicPr>
          <p:cNvPr id="7" name="图片 6" descr="图片包含 物体&#10;&#10;自动生成的说明">
            <a:extLst>
              <a:ext uri="{FF2B5EF4-FFF2-40B4-BE49-F238E27FC236}">
                <a16:creationId xmlns:a16="http://schemas.microsoft.com/office/drawing/2014/main" id="{D43E1384-F79A-462A-BB31-28677AA9BE3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9899" y="554577"/>
            <a:ext cx="890690" cy="402719"/>
          </a:xfrm>
          <a:prstGeom prst="rect">
            <a:avLst/>
          </a:prstGeom>
        </p:spPr>
      </p:pic>
      <p:sp>
        <p:nvSpPr>
          <p:cNvPr id="34" name="文本占位符 33">
            <a:extLst>
              <a:ext uri="{FF2B5EF4-FFF2-40B4-BE49-F238E27FC236}">
                <a16:creationId xmlns:a16="http://schemas.microsoft.com/office/drawing/2014/main" id="{6112873E-1D4A-4012-9DED-377DA93F46DA}"/>
              </a:ext>
            </a:extLst>
          </p:cNvPr>
          <p:cNvSpPr>
            <a:spLocks noGrp="1"/>
          </p:cNvSpPr>
          <p:nvPr>
            <p:ph type="body" sz="quarter" idx="10"/>
          </p:nvPr>
        </p:nvSpPr>
        <p:spPr>
          <a:xfrm>
            <a:off x="764562" y="554577"/>
            <a:ext cx="6371897" cy="584775"/>
          </a:xfrm>
        </p:spPr>
        <p:txBody>
          <a:bodyPr>
            <a:normAutofit/>
          </a:bodyPr>
          <a:lstStyle>
            <a:lvl1pPr marL="0" indent="0">
              <a:buNone/>
              <a:defRPr kumimoji="0" lang="zh-CN" altLang="en-US" sz="3200" b="1" i="0" u="none" strike="noStrike" kern="0" cap="none" spc="0" normalizeH="0" baseline="0">
                <a:ln>
                  <a:noFill/>
                </a:ln>
                <a:solidFill>
                  <a:schemeClr val="accent1"/>
                </a:solidFill>
                <a:effectLst/>
                <a:uLnTx/>
                <a:uFillTx/>
                <a:latin typeface="Arial"/>
                <a:ea typeface="Microsoft YaHei"/>
                <a:cs typeface="+mn-ea"/>
              </a:defRPr>
            </a:lvl1pPr>
          </a:lstStyle>
          <a:p>
            <a:pPr lvl="0"/>
            <a:endParaRPr lang="zh-CN" altLang="en-US"/>
          </a:p>
        </p:txBody>
      </p:sp>
      <p:sp>
        <p:nvSpPr>
          <p:cNvPr id="37" name="任意多边形: 形状 36">
            <a:extLst>
              <a:ext uri="{FF2B5EF4-FFF2-40B4-BE49-F238E27FC236}">
                <a16:creationId xmlns:a16="http://schemas.microsoft.com/office/drawing/2014/main" id="{85225378-1381-4FCF-B824-418E22C0365A}"/>
              </a:ext>
            </a:extLst>
          </p:cNvPr>
          <p:cNvSpPr/>
          <p:nvPr/>
        </p:nvSpPr>
        <p:spPr>
          <a:xfrm>
            <a:off x="280091" y="471691"/>
            <a:ext cx="1014529" cy="135663"/>
          </a:xfrm>
          <a:custGeom>
            <a:avLst/>
            <a:gdLst>
              <a:gd name="connsiteX0" fmla="*/ 0 w 819150"/>
              <a:gd name="connsiteY0" fmla="*/ 109537 h 109537"/>
              <a:gd name="connsiteX1" fmla="*/ 361950 w 819150"/>
              <a:gd name="connsiteY1" fmla="*/ 109537 h 109537"/>
              <a:gd name="connsiteX2" fmla="*/ 433388 w 819150"/>
              <a:gd name="connsiteY2" fmla="*/ 0 h 109537"/>
              <a:gd name="connsiteX3" fmla="*/ 819150 w 819150"/>
              <a:gd name="connsiteY3" fmla="*/ 0 h 109537"/>
            </a:gdLst>
            <a:ahLst/>
            <a:cxnLst>
              <a:cxn ang="0">
                <a:pos x="connsiteX0" y="connsiteY0"/>
              </a:cxn>
              <a:cxn ang="0">
                <a:pos x="connsiteX1" y="connsiteY1"/>
              </a:cxn>
              <a:cxn ang="0">
                <a:pos x="connsiteX2" y="connsiteY2"/>
              </a:cxn>
              <a:cxn ang="0">
                <a:pos x="connsiteX3" y="connsiteY3"/>
              </a:cxn>
            </a:cxnLst>
            <a:rect l="l" t="t" r="r" b="b"/>
            <a:pathLst>
              <a:path w="819150" h="109537">
                <a:moveTo>
                  <a:pt x="0" y="109537"/>
                </a:moveTo>
                <a:lnTo>
                  <a:pt x="361950" y="109537"/>
                </a:lnTo>
                <a:lnTo>
                  <a:pt x="433388" y="0"/>
                </a:lnTo>
                <a:lnTo>
                  <a:pt x="819150" y="0"/>
                </a:lnTo>
              </a:path>
            </a:pathLst>
          </a:custGeom>
          <a:ln w="12700">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E3DA8D8-AECB-4025-90CC-0D7944165E82}"/>
              </a:ext>
            </a:extLst>
          </p:cNvPr>
          <p:cNvSpPr/>
          <p:nvPr userDrawn="1"/>
        </p:nvSpPr>
        <p:spPr>
          <a:xfrm rot="5400000" flipH="1">
            <a:off x="1294620" y="442784"/>
            <a:ext cx="59017" cy="59017"/>
          </a:xfrm>
          <a:prstGeom prst="ellipse">
            <a:avLst/>
          </a:prstGeom>
          <a:solidFill>
            <a:schemeClr val="bg1"/>
          </a:solidFill>
          <a:ln w="12700" cap="flat" cmpd="sng" algn="ctr">
            <a:solidFill>
              <a:srgbClr val="E6001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95979"/>
            <a:endParaRPr lang="zh-CN" altLang="en-US" sz="2551">
              <a:solidFill>
                <a:prstClr val="black"/>
              </a:solidFill>
              <a:cs typeface="+mn-ea"/>
              <a:sym typeface="+mn-lt"/>
            </a:endParaRPr>
          </a:p>
        </p:txBody>
      </p:sp>
      <p:cxnSp>
        <p:nvCxnSpPr>
          <p:cNvPr id="42" name="直接连接符 41">
            <a:extLst>
              <a:ext uri="{FF2B5EF4-FFF2-40B4-BE49-F238E27FC236}">
                <a16:creationId xmlns:a16="http://schemas.microsoft.com/office/drawing/2014/main" id="{FC1D710E-8715-4380-A162-E5C627213C0F}"/>
              </a:ext>
            </a:extLst>
          </p:cNvPr>
          <p:cNvCxnSpPr>
            <a:cxnSpLocks/>
          </p:cNvCxnSpPr>
          <p:nvPr userDrawn="1"/>
        </p:nvCxnSpPr>
        <p:spPr>
          <a:xfrm>
            <a:off x="66675" y="754857"/>
            <a:ext cx="488156" cy="0"/>
          </a:xfrm>
          <a:prstGeom prst="line">
            <a:avLst/>
          </a:prstGeom>
          <a:ln w="12700">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6AA74F7-C1DB-494F-AE4A-D78CD9150F9C}"/>
              </a:ext>
            </a:extLst>
          </p:cNvPr>
          <p:cNvCxnSpPr/>
          <p:nvPr userDrawn="1"/>
        </p:nvCxnSpPr>
        <p:spPr>
          <a:xfrm>
            <a:off x="150019" y="895350"/>
            <a:ext cx="590550" cy="0"/>
          </a:xfrm>
          <a:prstGeom prst="line">
            <a:avLst/>
          </a:prstGeom>
          <a:ln w="12700">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45" name="任意多边形: 形状 44">
            <a:extLst>
              <a:ext uri="{FF2B5EF4-FFF2-40B4-BE49-F238E27FC236}">
                <a16:creationId xmlns:a16="http://schemas.microsoft.com/office/drawing/2014/main" id="{6FFD47BA-0424-4D3A-9742-273D71637627}"/>
              </a:ext>
            </a:extLst>
          </p:cNvPr>
          <p:cNvSpPr/>
          <p:nvPr userDrawn="1"/>
        </p:nvSpPr>
        <p:spPr>
          <a:xfrm flipV="1">
            <a:off x="347664" y="1025179"/>
            <a:ext cx="658122" cy="88004"/>
          </a:xfrm>
          <a:custGeom>
            <a:avLst/>
            <a:gdLst>
              <a:gd name="connsiteX0" fmla="*/ 0 w 819150"/>
              <a:gd name="connsiteY0" fmla="*/ 109537 h 109537"/>
              <a:gd name="connsiteX1" fmla="*/ 361950 w 819150"/>
              <a:gd name="connsiteY1" fmla="*/ 109537 h 109537"/>
              <a:gd name="connsiteX2" fmla="*/ 433388 w 819150"/>
              <a:gd name="connsiteY2" fmla="*/ 0 h 109537"/>
              <a:gd name="connsiteX3" fmla="*/ 819150 w 819150"/>
              <a:gd name="connsiteY3" fmla="*/ 0 h 109537"/>
            </a:gdLst>
            <a:ahLst/>
            <a:cxnLst>
              <a:cxn ang="0">
                <a:pos x="connsiteX0" y="connsiteY0"/>
              </a:cxn>
              <a:cxn ang="0">
                <a:pos x="connsiteX1" y="connsiteY1"/>
              </a:cxn>
              <a:cxn ang="0">
                <a:pos x="connsiteX2" y="connsiteY2"/>
              </a:cxn>
              <a:cxn ang="0">
                <a:pos x="connsiteX3" y="connsiteY3"/>
              </a:cxn>
            </a:cxnLst>
            <a:rect l="l" t="t" r="r" b="b"/>
            <a:pathLst>
              <a:path w="819150" h="109537">
                <a:moveTo>
                  <a:pt x="0" y="109537"/>
                </a:moveTo>
                <a:lnTo>
                  <a:pt x="361950" y="109537"/>
                </a:lnTo>
                <a:lnTo>
                  <a:pt x="433388" y="0"/>
                </a:lnTo>
                <a:lnTo>
                  <a:pt x="819150" y="0"/>
                </a:lnTo>
              </a:path>
            </a:pathLst>
          </a:custGeom>
          <a:ln w="12700">
            <a:gradFill>
              <a:gsLst>
                <a:gs pos="0">
                  <a:schemeClr val="accent1">
                    <a:alpha val="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6D3CE81-1BCF-47EF-BBEC-5036BFB031E3}"/>
              </a:ext>
            </a:extLst>
          </p:cNvPr>
          <p:cNvSpPr/>
          <p:nvPr userDrawn="1"/>
        </p:nvSpPr>
        <p:spPr>
          <a:xfrm rot="5400000" flipH="1">
            <a:off x="1005786" y="1080335"/>
            <a:ext cx="59017" cy="59017"/>
          </a:xfrm>
          <a:prstGeom prst="ellipse">
            <a:avLst/>
          </a:prstGeom>
          <a:solidFill>
            <a:schemeClr val="bg1"/>
          </a:solidFill>
          <a:ln w="12700" cap="flat" cmpd="sng" algn="ctr">
            <a:solidFill>
              <a:srgbClr val="E6001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95979"/>
            <a:endParaRPr lang="zh-CN" altLang="en-US" sz="2551">
              <a:solidFill>
                <a:prstClr val="black"/>
              </a:solidFill>
              <a:cs typeface="+mn-ea"/>
              <a:sym typeface="+mn-lt"/>
            </a:endParaRPr>
          </a:p>
        </p:txBody>
      </p:sp>
    </p:spTree>
    <p:extLst>
      <p:ext uri="{BB962C8B-B14F-4D97-AF65-F5344CB8AC3E}">
        <p14:creationId xmlns:p14="http://schemas.microsoft.com/office/powerpoint/2010/main" val="23634763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标题和内容_居左">
    <p:spTree>
      <p:nvGrpSpPr>
        <p:cNvPr id="1" name=""/>
        <p:cNvGrpSpPr/>
        <p:nvPr/>
      </p:nvGrpSpPr>
      <p:grpSpPr>
        <a:xfrm>
          <a:off x="0" y="0"/>
          <a:ext cx="0" cy="0"/>
          <a:chOff x="0" y="0"/>
          <a:chExt cx="0" cy="0"/>
        </a:xfrm>
      </p:grpSpPr>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2" name="标题 1"/>
          <p:cNvSpPr>
            <a:spLocks noGrp="1"/>
          </p:cNvSpPr>
          <p:nvPr>
            <p:ph type="title"/>
          </p:nvPr>
        </p:nvSpPr>
        <p:spPr>
          <a:xfrm>
            <a:off x="617370" y="284250"/>
            <a:ext cx="10080000" cy="522000"/>
          </a:xfrm>
          <a:noFill/>
          <a:ln w="9525">
            <a:noFill/>
            <a:miter lim="800000"/>
          </a:ln>
        </p:spPr>
        <p:txBody>
          <a:bodyPr wrap="none" lIns="0" anchor="ctr">
            <a:noAutofit/>
          </a:bodyPr>
          <a:lstStyle>
            <a:lvl1pPr>
              <a:defRPr kumimoji="0" lang="zh-CN" altLang="en-US" sz="22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cxnSp>
        <p:nvCxnSpPr>
          <p:cNvPr id="8" name="直接连接符 3"/>
          <p:cNvCxnSpPr/>
          <p:nvPr userDrawn="1"/>
        </p:nvCxnSpPr>
        <p:spPr>
          <a:xfrm flipV="1">
            <a:off x="620424" y="917622"/>
            <a:ext cx="11438255" cy="3175"/>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10985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2020552"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11337297" y="365085"/>
            <a:ext cx="654542" cy="431684"/>
            <a:chOff x="4241801" y="2206626"/>
            <a:chExt cx="3702050" cy="2441575"/>
          </a:xfrm>
        </p:grpSpPr>
        <p:sp>
          <p:nvSpPr>
            <p:cNvPr id="13"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E60012"/>
                </a:solidFill>
              </a:endParaRPr>
            </a:p>
          </p:txBody>
        </p:sp>
        <p:sp>
          <p:nvSpPr>
            <p:cNvPr id="14"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E60012"/>
                </a:solidFill>
              </a:endParaRPr>
            </a:p>
          </p:txBody>
        </p:sp>
      </p:grpSp>
      <p:sp>
        <p:nvSpPr>
          <p:cNvPr id="3" name="文本框 2"/>
          <p:cNvSpPr txBox="1"/>
          <p:nvPr userDrawn="1"/>
        </p:nvSpPr>
        <p:spPr>
          <a:xfrm>
            <a:off x="6868160" y="2374265"/>
            <a:ext cx="4064000" cy="368300"/>
          </a:xfrm>
          <a:prstGeom prst="rect">
            <a:avLst/>
          </a:prstGeom>
          <a:noFill/>
        </p:spPr>
        <p:txBody>
          <a:bodyPr wrap="square" rtlCol="0">
            <a:spAutoFit/>
          </a:bodyPr>
          <a:lstStyle/>
          <a:p>
            <a:endParaRPr lang="zh-CN" altLang="en-US">
              <a:solidFill>
                <a:srgbClr val="E60012"/>
              </a:solidFill>
            </a:endParaRPr>
          </a:p>
        </p:txBody>
      </p:sp>
      <p:sp>
        <p:nvSpPr>
          <p:cNvPr id="5" name="灯片编号占位符 4"/>
          <p:cNvSpPr>
            <a:spLocks noGrp="1"/>
          </p:cNvSpPr>
          <p:nvPr>
            <p:ph type="sldNum" sz="quarter" idx="12"/>
          </p:nvPr>
        </p:nvSpPr>
        <p:spPr>
          <a:xfrm>
            <a:off x="8943975" y="6356352"/>
            <a:ext cx="2743200" cy="365125"/>
          </a:xfrm>
        </p:spPr>
        <p:txBody>
          <a:bodyPr/>
          <a:lstStyle>
            <a:lvl1pPr algn="r">
              <a:defRPr sz="1000" b="1"/>
            </a:lvl1pPr>
          </a:lstStyle>
          <a:p>
            <a:fld id="{EB49B2B9-F796-3D44-B952-549008B5BDF1}" type="slidenum">
              <a:rPr kumimoji="1" lang="zh-CN" altLang="en-US" smtClean="0"/>
              <a:t>‹#›</a:t>
            </a:fld>
            <a:endParaRPr kumimoji="1" lang="zh-CN" altLang="en-US"/>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99625" y="284480"/>
            <a:ext cx="1503680" cy="430530"/>
          </a:xfrm>
          <a:prstGeom prst="rect">
            <a:avLst/>
          </a:prstGeom>
        </p:spPr>
      </p:pic>
    </p:spTree>
    <p:extLst>
      <p:ext uri="{BB962C8B-B14F-4D97-AF65-F5344CB8AC3E}">
        <p14:creationId xmlns:p14="http://schemas.microsoft.com/office/powerpoint/2010/main" val="40890961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rcRect/>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1934601"/>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2764801"/>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3559334"/>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3981601"/>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6" name="图片 5" descr="目录.jpg"/>
          <p:cNvPicPr>
            <a:picLocks noChangeAspect="1"/>
          </p:cNvPicPr>
          <p:nvPr userDrawn="1"/>
        </p:nvPicPr>
        <p:blipFill rotWithShape="1">
          <a:blip r:embed="rId2">
            <a:extLst>
              <a:ext uri="{28A0092B-C50C-407E-A947-70E740481C1C}">
                <a14:useLocalDpi xmlns:a14="http://schemas.microsoft.com/office/drawing/2010/main" val="0"/>
              </a:ext>
            </a:extLst>
          </a:blip>
          <a:srcRect l="13388" t="2772"/>
          <a:stretch>
            <a:fillRect/>
          </a:stretch>
        </p:blipFill>
        <p:spPr>
          <a:xfrm>
            <a:off x="-1" y="1"/>
            <a:ext cx="10559753" cy="6673794"/>
          </a:xfrm>
          <a:prstGeom prst="rect">
            <a:avLst/>
          </a:prstGeom>
        </p:spPr>
      </p:pic>
      <p:sp>
        <p:nvSpPr>
          <p:cNvPr id="7" name="矩形 6"/>
          <p:cNvSpPr/>
          <p:nvPr userDrawn="1"/>
        </p:nvSpPr>
        <p:spPr>
          <a:xfrm>
            <a:off x="2333440" y="750515"/>
            <a:ext cx="734651" cy="1446550"/>
          </a:xfrm>
          <a:prstGeom prst="rect">
            <a:avLst/>
          </a:prstGeom>
        </p:spPr>
        <p:txBody>
          <a:bodyPr wrap="square" anchor="ctr">
            <a:spAutoFit/>
          </a:bodyPr>
          <a:lstStyle/>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a:t>
            </a:r>
            <a:endParaRPr lang="en-US" altLang="zh-CN"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录</a:t>
            </a:r>
          </a:p>
        </p:txBody>
      </p:sp>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grpSp>
        <p:nvGrpSpPr>
          <p:cNvPr id="6" name="组合 5"/>
          <p:cNvGrpSpPr/>
          <p:nvPr userDrawn="1"/>
        </p:nvGrpSpPr>
        <p:grpSpPr>
          <a:xfrm>
            <a:off x="-1" y="1943653"/>
            <a:ext cx="12193200" cy="2419945"/>
            <a:chOff x="170694" y="177982"/>
            <a:chExt cx="3936003" cy="781165"/>
          </a:xfrm>
        </p:grpSpPr>
        <p:sp>
          <p:nvSpPr>
            <p:cNvPr id="7" name="等腰三角形 43"/>
            <p:cNvSpPr/>
            <p:nvPr/>
          </p:nvSpPr>
          <p:spPr>
            <a:xfrm>
              <a:off x="1233863" y="177982"/>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等腰三角形 44"/>
            <p:cNvSpPr/>
            <p:nvPr/>
          </p:nvSpPr>
          <p:spPr>
            <a:xfrm flipV="1">
              <a:off x="200258" y="602633"/>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p:cNvSpPr/>
            <p:nvPr/>
          </p:nvSpPr>
          <p:spPr>
            <a:xfrm>
              <a:off x="170694" y="261768"/>
              <a:ext cx="3936003" cy="611981"/>
            </a:xfrm>
            <a:prstGeom prst="rect">
              <a:avLst/>
            </a:prstGeom>
            <a:solidFill>
              <a:schemeClr val="bg1">
                <a:lumMod val="85000"/>
              </a:schemeClr>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p:cNvSpPr/>
            <p:nvPr/>
          </p:nvSpPr>
          <p:spPr>
            <a:xfrm>
              <a:off x="376965" y="178257"/>
              <a:ext cx="1036076" cy="779005"/>
            </a:xfrm>
            <a:prstGeom prst="parallelogram">
              <a:avLst>
                <a:gd name="adj" fmla="val 48207"/>
              </a:avLst>
            </a:prstGeom>
            <a:solidFill>
              <a:srgbClr val="E60012"/>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文本框 11"/>
          <p:cNvSpPr txBox="1"/>
          <p:nvPr userDrawn="1"/>
        </p:nvSpPr>
        <p:spPr>
          <a:xfrm>
            <a:off x="2170935" y="1971951"/>
            <a:ext cx="1000210" cy="461665"/>
          </a:xfrm>
          <a:prstGeom prst="rect">
            <a:avLst/>
          </a:prstGeom>
          <a:noFill/>
        </p:spPr>
        <p:txBody>
          <a:bodyPr wrap="none" rtlCol="0">
            <a:spAutoFit/>
          </a:bodyPr>
          <a:lstStyle/>
          <a:p>
            <a:r>
              <a:rPr kumimoji="1" lang="en-US" altLang="zh-CN" sz="2400" b="1" dirty="0">
                <a:solidFill>
                  <a:schemeClr val="bg1"/>
                </a:solidFill>
                <a:latin typeface="Arial" panose="020B0604020202020204" pitchFamily="34" charset="0"/>
                <a:cs typeface="Arial" panose="020B0604020202020204" pitchFamily="34" charset="0"/>
              </a:rPr>
              <a:t>PART</a:t>
            </a:r>
            <a:endParaRPr kumimoji="1" lang="zh-CN" altLang="en-US" sz="2400" b="1" dirty="0">
              <a:solidFill>
                <a:schemeClr val="bg1"/>
              </a:solidFill>
              <a:latin typeface="Arial" panose="020B0604020202020204" pitchFamily="34" charset="0"/>
              <a:cs typeface="Arial" panose="020B0604020202020204" pitchFamily="34" charset="0"/>
            </a:endParaRPr>
          </a:p>
        </p:txBody>
      </p:sp>
      <p:sp>
        <p:nvSpPr>
          <p:cNvPr id="15" name="标题 1"/>
          <p:cNvSpPr>
            <a:spLocks noGrp="1"/>
          </p:cNvSpPr>
          <p:nvPr>
            <p:ph type="title"/>
          </p:nvPr>
        </p:nvSpPr>
        <p:spPr>
          <a:xfrm>
            <a:off x="3970800" y="2509676"/>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a:t>单击此处编辑母版标题样式</a:t>
            </a:r>
            <a:endParaRPr kumimoji="1" lang="zh-CN" altLang="en-US" dirty="0"/>
          </a:p>
        </p:txBody>
      </p:sp>
      <p:sp>
        <p:nvSpPr>
          <p:cNvPr id="16" name="文本占位符 2"/>
          <p:cNvSpPr>
            <a:spLocks noGrp="1"/>
          </p:cNvSpPr>
          <p:nvPr>
            <p:ph type="body" idx="1"/>
          </p:nvPr>
        </p:nvSpPr>
        <p:spPr>
          <a:xfrm>
            <a:off x="3970800" y="3337202"/>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a:t>单击此处编辑母版文本样式</a:t>
            </a:r>
          </a:p>
        </p:txBody>
      </p:sp>
      <p:pic>
        <p:nvPicPr>
          <p:cNvPr id="17" name="图形 1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_标题和内容_居左">
    <p:spTree>
      <p:nvGrpSpPr>
        <p:cNvPr id="1" name=""/>
        <p:cNvGrpSpPr/>
        <p:nvPr/>
      </p:nvGrpSpPr>
      <p:grpSpPr>
        <a:xfrm>
          <a:off x="0" y="0"/>
          <a:ext cx="0" cy="0"/>
          <a:chOff x="0" y="0"/>
          <a:chExt cx="0" cy="0"/>
        </a:xfrm>
      </p:grpSpPr>
      <p:sp>
        <p:nvSpPr>
          <p:cNvPr id="11" name="矩形 10"/>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8"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12" name="矩形 11"/>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dirty="0"/>
              <a:t>单击此处编辑母版标题样式</a:t>
            </a:r>
          </a:p>
        </p:txBody>
      </p:sp>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2" name="组合 11"/>
          <p:cNvGrpSpPr/>
          <p:nvPr userDrawn="1"/>
        </p:nvGrpSpPr>
        <p:grpSpPr>
          <a:xfrm>
            <a:off x="10949312" y="365085"/>
            <a:ext cx="654542" cy="431684"/>
            <a:chOff x="4241801" y="2206626"/>
            <a:chExt cx="3702050" cy="2441575"/>
          </a:xfrm>
        </p:grpSpPr>
        <p:sp>
          <p:nvSpPr>
            <p:cNvPr id="13"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10" name="矩形 9"/>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1486800" y="1576800"/>
            <a:ext cx="9216000" cy="831600"/>
          </a:xfrm>
          <a:noFill/>
          <a:ln w="9525">
            <a:noFill/>
            <a:miter lim="800000"/>
          </a:ln>
        </p:spPr>
        <p:txBody>
          <a:bodyPr wrap="none" lIns="0" anchor="ctr">
            <a:noAutofit/>
          </a:bodyPr>
          <a:lstStyle>
            <a:lvl1pPr algn="ctr">
              <a:defRPr kumimoji="0" lang="zh-CN" altLang="en-US" sz="40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
        <p:nvSpPr>
          <p:cNvPr id="9" name="内容占位符 2"/>
          <p:cNvSpPr>
            <a:spLocks noGrp="1"/>
          </p:cNvSpPr>
          <p:nvPr>
            <p:ph idx="1"/>
          </p:nvPr>
        </p:nvSpPr>
        <p:spPr>
          <a:xfrm>
            <a:off x="1486800" y="2844001"/>
            <a:ext cx="9216000" cy="3332538"/>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6" name="矩形 5"/>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日期占位符 1"/>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5" name="图形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目录页">
    <p:spTree>
      <p:nvGrpSpPr>
        <p:cNvPr id="1" name=""/>
        <p:cNvGrpSpPr/>
        <p:nvPr/>
      </p:nvGrpSpPr>
      <p:grpSpPr>
        <a:xfrm>
          <a:off x="0" y="0"/>
          <a:ext cx="0" cy="0"/>
          <a:chOff x="0" y="0"/>
          <a:chExt cx="0" cy="0"/>
        </a:xfrm>
      </p:grpSpPr>
      <p:pic>
        <p:nvPicPr>
          <p:cNvPr id="6" name="图片 5" descr="目录.jpg"/>
          <p:cNvPicPr>
            <a:picLocks noChangeAspect="1"/>
          </p:cNvPicPr>
          <p:nvPr userDrawn="1"/>
        </p:nvPicPr>
        <p:blipFill rotWithShape="1">
          <a:blip r:embed="rId2">
            <a:extLst>
              <a:ext uri="{28A0092B-C50C-407E-A947-70E740481C1C}">
                <a14:useLocalDpi xmlns:a14="http://schemas.microsoft.com/office/drawing/2010/main" val="0"/>
              </a:ext>
            </a:extLst>
          </a:blip>
          <a:srcRect l="13388" t="2772"/>
          <a:stretch>
            <a:fillRect/>
          </a:stretch>
        </p:blipFill>
        <p:spPr>
          <a:xfrm>
            <a:off x="-1" y="1"/>
            <a:ext cx="10559753" cy="6673794"/>
          </a:xfrm>
          <a:prstGeom prst="rect">
            <a:avLst/>
          </a:prstGeom>
        </p:spPr>
      </p:pic>
      <p:sp>
        <p:nvSpPr>
          <p:cNvPr id="7" name="矩形 6"/>
          <p:cNvSpPr/>
          <p:nvPr userDrawn="1"/>
        </p:nvSpPr>
        <p:spPr>
          <a:xfrm>
            <a:off x="2333440" y="750515"/>
            <a:ext cx="734651" cy="1446550"/>
          </a:xfrm>
          <a:prstGeom prst="rect">
            <a:avLst/>
          </a:prstGeom>
        </p:spPr>
        <p:txBody>
          <a:bodyPr wrap="square" anchor="ctr">
            <a:spAutoFit/>
          </a:bodyPr>
          <a:lstStyle/>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a:t>
            </a:r>
            <a:endParaRPr lang="en-US" altLang="zh-CN"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录</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6242400"/>
            <a:ext cx="655200" cy="431395"/>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章节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grpSp>
        <p:nvGrpSpPr>
          <p:cNvPr id="6" name="组合 5"/>
          <p:cNvGrpSpPr/>
          <p:nvPr userDrawn="1"/>
        </p:nvGrpSpPr>
        <p:grpSpPr>
          <a:xfrm>
            <a:off x="-1" y="1943653"/>
            <a:ext cx="12193200" cy="2419945"/>
            <a:chOff x="170694" y="177982"/>
            <a:chExt cx="3936003" cy="781165"/>
          </a:xfrm>
        </p:grpSpPr>
        <p:sp>
          <p:nvSpPr>
            <p:cNvPr id="7" name="等腰三角形 43"/>
            <p:cNvSpPr/>
            <p:nvPr/>
          </p:nvSpPr>
          <p:spPr>
            <a:xfrm>
              <a:off x="1233863" y="177982"/>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等腰三角形 44"/>
            <p:cNvSpPr/>
            <p:nvPr/>
          </p:nvSpPr>
          <p:spPr>
            <a:xfrm flipV="1">
              <a:off x="200258" y="602633"/>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p:cNvSpPr/>
            <p:nvPr/>
          </p:nvSpPr>
          <p:spPr>
            <a:xfrm>
              <a:off x="170694" y="261768"/>
              <a:ext cx="3936003" cy="611981"/>
            </a:xfrm>
            <a:prstGeom prst="rect">
              <a:avLst/>
            </a:prstGeom>
            <a:solidFill>
              <a:schemeClr val="bg1">
                <a:lumMod val="85000"/>
              </a:schemeClr>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p:cNvSpPr/>
            <p:nvPr/>
          </p:nvSpPr>
          <p:spPr>
            <a:xfrm>
              <a:off x="376965" y="178257"/>
              <a:ext cx="1036076" cy="779005"/>
            </a:xfrm>
            <a:prstGeom prst="parallelogram">
              <a:avLst>
                <a:gd name="adj" fmla="val 48207"/>
              </a:avLst>
            </a:prstGeom>
            <a:solidFill>
              <a:srgbClr val="E60012"/>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文本框 11"/>
          <p:cNvSpPr txBox="1"/>
          <p:nvPr userDrawn="1"/>
        </p:nvSpPr>
        <p:spPr>
          <a:xfrm>
            <a:off x="2170935" y="1971951"/>
            <a:ext cx="1000210" cy="461665"/>
          </a:xfrm>
          <a:prstGeom prst="rect">
            <a:avLst/>
          </a:prstGeom>
          <a:noFill/>
        </p:spPr>
        <p:txBody>
          <a:bodyPr wrap="none" rtlCol="0">
            <a:spAutoFit/>
          </a:bodyPr>
          <a:lstStyle/>
          <a:p>
            <a:r>
              <a:rPr kumimoji="1" lang="en-US" altLang="zh-CN" sz="2400" b="1" dirty="0">
                <a:solidFill>
                  <a:schemeClr val="bg1"/>
                </a:solidFill>
                <a:latin typeface="Arial" panose="020B0604020202020204" pitchFamily="34" charset="0"/>
                <a:cs typeface="Arial" panose="020B0604020202020204" pitchFamily="34" charset="0"/>
              </a:rPr>
              <a:t>PART</a:t>
            </a:r>
            <a:endParaRPr kumimoji="1" lang="zh-CN" altLang="en-US" sz="2400" b="1" dirty="0">
              <a:solidFill>
                <a:schemeClr val="bg1"/>
              </a:solidFill>
              <a:latin typeface="Arial" panose="020B0604020202020204" pitchFamily="34" charset="0"/>
              <a:cs typeface="Arial" panose="020B0604020202020204" pitchFamily="34" charset="0"/>
            </a:endParaRPr>
          </a:p>
        </p:txBody>
      </p:sp>
      <p:sp>
        <p:nvSpPr>
          <p:cNvPr id="15" name="标题 1"/>
          <p:cNvSpPr>
            <a:spLocks noGrp="1"/>
          </p:cNvSpPr>
          <p:nvPr>
            <p:ph type="title"/>
          </p:nvPr>
        </p:nvSpPr>
        <p:spPr>
          <a:xfrm>
            <a:off x="3970800" y="2509676"/>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a:t>单击此处编辑母版标题样式</a:t>
            </a:r>
            <a:endParaRPr kumimoji="1" lang="zh-CN" altLang="en-US" dirty="0"/>
          </a:p>
        </p:txBody>
      </p:sp>
      <p:sp>
        <p:nvSpPr>
          <p:cNvPr id="16" name="文本占位符 2"/>
          <p:cNvSpPr>
            <a:spLocks noGrp="1"/>
          </p:cNvSpPr>
          <p:nvPr>
            <p:ph type="body" idx="1"/>
          </p:nvPr>
        </p:nvSpPr>
        <p:spPr>
          <a:xfrm>
            <a:off x="3970800" y="3337202"/>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a:t>单击此处编辑母版文本样式</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2_标题和内容_居左">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cxnSp>
        <p:nvCxnSpPr>
          <p:cNvPr id="11" name="直线连接符 10"/>
          <p:cNvCxnSpPr/>
          <p:nvPr userDrawn="1"/>
        </p:nvCxnSpPr>
        <p:spPr>
          <a:xfrm>
            <a:off x="801016" y="922424"/>
            <a:ext cx="10595685" cy="0"/>
          </a:xfrm>
          <a:prstGeom prst="line">
            <a:avLst/>
          </a:prstGeom>
          <a:ln cap="rnd">
            <a:solidFill>
              <a:srgbClr val="727271"/>
            </a:solidFill>
            <a:round/>
            <a:headEnd type="none"/>
            <a:tailEnd type="oval" w="sm" len="sm"/>
          </a:ln>
        </p:spPr>
        <p:style>
          <a:lnRef idx="1">
            <a:schemeClr val="accent1"/>
          </a:lnRef>
          <a:fillRef idx="0">
            <a:schemeClr val="accent1"/>
          </a:fillRef>
          <a:effectRef idx="0">
            <a:schemeClr val="accent1"/>
          </a:effectRef>
          <a:fontRef idx="minor">
            <a:schemeClr val="tx1"/>
          </a:fontRef>
        </p:style>
      </p:cxnSp>
      <p:pic>
        <p:nvPicPr>
          <p:cNvPr id="12" name="图形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11"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12" name="图形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cxnSp>
        <p:nvCxnSpPr>
          <p:cNvPr id="13" name="直线连接符 12"/>
          <p:cNvCxnSpPr/>
          <p:nvPr userDrawn="1"/>
        </p:nvCxnSpPr>
        <p:spPr>
          <a:xfrm>
            <a:off x="801016" y="922424"/>
            <a:ext cx="10594800" cy="0"/>
          </a:xfrm>
          <a:prstGeom prst="line">
            <a:avLst/>
          </a:prstGeom>
          <a:ln cap="rnd">
            <a:solidFill>
              <a:srgbClr val="727271"/>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1576800"/>
            <a:ext cx="9216000" cy="831600"/>
          </a:xfrm>
          <a:noFill/>
          <a:ln w="9525">
            <a:noFill/>
            <a:miter lim="800000"/>
          </a:ln>
        </p:spPr>
        <p:txBody>
          <a:bodyPr wrap="none" lIns="0" anchor="ctr">
            <a:noAutofit/>
          </a:bodyPr>
          <a:lstStyle>
            <a:lvl1pPr algn="ctr">
              <a:defRPr kumimoji="0" lang="zh-CN" altLang="en-US" sz="40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9" name="内容占位符 2"/>
          <p:cNvSpPr>
            <a:spLocks noGrp="1"/>
          </p:cNvSpPr>
          <p:nvPr>
            <p:ph idx="1"/>
          </p:nvPr>
        </p:nvSpPr>
        <p:spPr>
          <a:xfrm>
            <a:off x="1486800" y="2844001"/>
            <a:ext cx="9216000" cy="3332538"/>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2_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pic>
        <p:nvPicPr>
          <p:cNvPr id="14" name="图形 1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rcRect/>
          <a:stretch>
            <a:fillRect/>
          </a:stretch>
        </p:blipFill>
        <p:spPr>
          <a:xfrm>
            <a:off x="0" y="0"/>
            <a:ext cx="12192000" cy="6858000"/>
          </a:xfrm>
          <a:prstGeom prst="rect">
            <a:avLst/>
          </a:prstGeom>
        </p:spPr>
      </p:pic>
      <p:pic>
        <p:nvPicPr>
          <p:cNvPr id="7" name="图形 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4145AE4D-456E-4754-9DB4-3D104A18BE5B}" type="datetime2">
              <a:rPr kumimoji="1" lang="zh-CN" altLang="en-US" smtClean="0"/>
              <a:t>2025年1月14日 Tuesday</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2602257"/>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3432457"/>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010760"/>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5433027"/>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2"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grpSp>
        <p:nvGrpSpPr>
          <p:cNvPr id="9" name="组合 8"/>
          <p:cNvGrpSpPr/>
          <p:nvPr userDrawn="1"/>
        </p:nvGrpSpPr>
        <p:grpSpPr>
          <a:xfrm>
            <a:off x="10949312" y="365085"/>
            <a:ext cx="654542" cy="431684"/>
            <a:chOff x="4241801" y="2206626"/>
            <a:chExt cx="3702050" cy="2441575"/>
          </a:xfrm>
        </p:grpSpPr>
        <p:sp>
          <p:nvSpPr>
            <p:cNvPr id="10"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rcRect/>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1934601"/>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2764801"/>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3559334"/>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3981601"/>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6" name="图片 5" descr="目录.jpg"/>
          <p:cNvPicPr>
            <a:picLocks noChangeAspect="1"/>
          </p:cNvPicPr>
          <p:nvPr userDrawn="1"/>
        </p:nvPicPr>
        <p:blipFill rotWithShape="1">
          <a:blip r:embed="rId2">
            <a:extLst>
              <a:ext uri="{28A0092B-C50C-407E-A947-70E740481C1C}">
                <a14:useLocalDpi xmlns:a14="http://schemas.microsoft.com/office/drawing/2010/main" val="0"/>
              </a:ext>
            </a:extLst>
          </a:blip>
          <a:srcRect l="13388" t="2772"/>
          <a:stretch>
            <a:fillRect/>
          </a:stretch>
        </p:blipFill>
        <p:spPr>
          <a:xfrm>
            <a:off x="-1" y="1"/>
            <a:ext cx="10559753" cy="6673794"/>
          </a:xfrm>
          <a:prstGeom prst="rect">
            <a:avLst/>
          </a:prstGeom>
        </p:spPr>
      </p:pic>
      <p:sp>
        <p:nvSpPr>
          <p:cNvPr id="7" name="矩形 6"/>
          <p:cNvSpPr/>
          <p:nvPr userDrawn="1"/>
        </p:nvSpPr>
        <p:spPr>
          <a:xfrm>
            <a:off x="2333440" y="750515"/>
            <a:ext cx="734651" cy="1446550"/>
          </a:xfrm>
          <a:prstGeom prst="rect">
            <a:avLst/>
          </a:prstGeom>
        </p:spPr>
        <p:txBody>
          <a:bodyPr wrap="square" anchor="ctr">
            <a:spAutoFit/>
          </a:bodyPr>
          <a:lstStyle/>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a:t>
            </a:r>
            <a:endParaRPr lang="en-US" altLang="zh-CN"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录</a:t>
            </a:r>
          </a:p>
        </p:txBody>
      </p:sp>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grpSp>
        <p:nvGrpSpPr>
          <p:cNvPr id="6" name="组合 5"/>
          <p:cNvGrpSpPr/>
          <p:nvPr userDrawn="1"/>
        </p:nvGrpSpPr>
        <p:grpSpPr>
          <a:xfrm>
            <a:off x="-1" y="1943653"/>
            <a:ext cx="12193200" cy="2419945"/>
            <a:chOff x="170694" y="177982"/>
            <a:chExt cx="3936003" cy="781165"/>
          </a:xfrm>
        </p:grpSpPr>
        <p:sp>
          <p:nvSpPr>
            <p:cNvPr id="7" name="等腰三角形 43"/>
            <p:cNvSpPr/>
            <p:nvPr/>
          </p:nvSpPr>
          <p:spPr>
            <a:xfrm>
              <a:off x="1233863" y="177982"/>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等腰三角形 44"/>
            <p:cNvSpPr/>
            <p:nvPr/>
          </p:nvSpPr>
          <p:spPr>
            <a:xfrm flipV="1">
              <a:off x="200258" y="602633"/>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p:cNvSpPr/>
            <p:nvPr/>
          </p:nvSpPr>
          <p:spPr>
            <a:xfrm>
              <a:off x="170694" y="261768"/>
              <a:ext cx="3936003" cy="611981"/>
            </a:xfrm>
            <a:prstGeom prst="rect">
              <a:avLst/>
            </a:prstGeom>
            <a:solidFill>
              <a:schemeClr val="bg1">
                <a:lumMod val="85000"/>
              </a:schemeClr>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p:cNvSpPr/>
            <p:nvPr/>
          </p:nvSpPr>
          <p:spPr>
            <a:xfrm>
              <a:off x="376965" y="178257"/>
              <a:ext cx="1036076" cy="779005"/>
            </a:xfrm>
            <a:prstGeom prst="parallelogram">
              <a:avLst>
                <a:gd name="adj" fmla="val 48207"/>
              </a:avLst>
            </a:prstGeom>
            <a:solidFill>
              <a:srgbClr val="E60012"/>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文本框 11"/>
          <p:cNvSpPr txBox="1"/>
          <p:nvPr userDrawn="1"/>
        </p:nvSpPr>
        <p:spPr>
          <a:xfrm>
            <a:off x="2170935" y="1971951"/>
            <a:ext cx="1000210" cy="461665"/>
          </a:xfrm>
          <a:prstGeom prst="rect">
            <a:avLst/>
          </a:prstGeom>
          <a:noFill/>
        </p:spPr>
        <p:txBody>
          <a:bodyPr wrap="none" rtlCol="0">
            <a:spAutoFit/>
          </a:bodyPr>
          <a:lstStyle/>
          <a:p>
            <a:r>
              <a:rPr kumimoji="1" lang="en-US" altLang="zh-CN" sz="2400" b="1" dirty="0">
                <a:solidFill>
                  <a:schemeClr val="bg1"/>
                </a:solidFill>
                <a:latin typeface="Arial" panose="020B0604020202020204" pitchFamily="34" charset="0"/>
                <a:cs typeface="Arial" panose="020B0604020202020204" pitchFamily="34" charset="0"/>
              </a:rPr>
              <a:t>PART</a:t>
            </a:r>
            <a:endParaRPr kumimoji="1" lang="zh-CN" altLang="en-US" sz="2400" b="1" dirty="0">
              <a:solidFill>
                <a:schemeClr val="bg1"/>
              </a:solidFill>
              <a:latin typeface="Arial" panose="020B0604020202020204" pitchFamily="34" charset="0"/>
              <a:cs typeface="Arial" panose="020B0604020202020204" pitchFamily="34" charset="0"/>
            </a:endParaRPr>
          </a:p>
        </p:txBody>
      </p:sp>
      <p:sp>
        <p:nvSpPr>
          <p:cNvPr id="15" name="标题 1"/>
          <p:cNvSpPr>
            <a:spLocks noGrp="1"/>
          </p:cNvSpPr>
          <p:nvPr>
            <p:ph type="title"/>
          </p:nvPr>
        </p:nvSpPr>
        <p:spPr>
          <a:xfrm>
            <a:off x="3970800" y="2509676"/>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a:t>单击此处编辑母版标题样式</a:t>
            </a:r>
            <a:endParaRPr kumimoji="1" lang="zh-CN" altLang="en-US" dirty="0"/>
          </a:p>
        </p:txBody>
      </p:sp>
      <p:sp>
        <p:nvSpPr>
          <p:cNvPr id="16" name="文本占位符 2"/>
          <p:cNvSpPr>
            <a:spLocks noGrp="1"/>
          </p:cNvSpPr>
          <p:nvPr>
            <p:ph type="body" idx="1"/>
          </p:nvPr>
        </p:nvSpPr>
        <p:spPr>
          <a:xfrm>
            <a:off x="3970800" y="3337202"/>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a:t>单击此处编辑母版文本样式</a:t>
            </a:r>
          </a:p>
        </p:txBody>
      </p:sp>
      <p:pic>
        <p:nvPicPr>
          <p:cNvPr id="17" name="图形 1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1_标题和内容_居左">
    <p:spTree>
      <p:nvGrpSpPr>
        <p:cNvPr id="1" name=""/>
        <p:cNvGrpSpPr/>
        <p:nvPr/>
      </p:nvGrpSpPr>
      <p:grpSpPr>
        <a:xfrm>
          <a:off x="0" y="0"/>
          <a:ext cx="0" cy="0"/>
          <a:chOff x="0" y="0"/>
          <a:chExt cx="0" cy="0"/>
        </a:xfrm>
      </p:grpSpPr>
      <p:sp>
        <p:nvSpPr>
          <p:cNvPr id="11" name="矩形 10"/>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8"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12" name="矩形 11"/>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10" name="矩形 9"/>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1486800" y="1576800"/>
            <a:ext cx="9216000" cy="831600"/>
          </a:xfrm>
          <a:noFill/>
          <a:ln w="9525">
            <a:noFill/>
            <a:miter lim="800000"/>
          </a:ln>
        </p:spPr>
        <p:txBody>
          <a:bodyPr wrap="none" lIns="0" anchor="ctr">
            <a:noAutofit/>
          </a:bodyPr>
          <a:lstStyle>
            <a:lvl1pPr algn="ctr">
              <a:defRPr kumimoji="0" lang="zh-CN" altLang="en-US" sz="40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
        <p:nvSpPr>
          <p:cNvPr id="9" name="内容占位符 2"/>
          <p:cNvSpPr>
            <a:spLocks noGrp="1"/>
          </p:cNvSpPr>
          <p:nvPr>
            <p:ph idx="1"/>
          </p:nvPr>
        </p:nvSpPr>
        <p:spPr>
          <a:xfrm>
            <a:off x="1486800" y="2844001"/>
            <a:ext cx="9216000" cy="3332538"/>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6" name="矩形 5"/>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日期占位符 1"/>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5" name="图形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目录页">
    <p:spTree>
      <p:nvGrpSpPr>
        <p:cNvPr id="1" name=""/>
        <p:cNvGrpSpPr/>
        <p:nvPr/>
      </p:nvGrpSpPr>
      <p:grpSpPr>
        <a:xfrm>
          <a:off x="0" y="0"/>
          <a:ext cx="0" cy="0"/>
          <a:chOff x="0" y="0"/>
          <a:chExt cx="0" cy="0"/>
        </a:xfrm>
      </p:grpSpPr>
      <p:pic>
        <p:nvPicPr>
          <p:cNvPr id="6" name="图片 5" descr="目录.jpg"/>
          <p:cNvPicPr>
            <a:picLocks noChangeAspect="1"/>
          </p:cNvPicPr>
          <p:nvPr userDrawn="1"/>
        </p:nvPicPr>
        <p:blipFill rotWithShape="1">
          <a:blip r:embed="rId2">
            <a:extLst>
              <a:ext uri="{28A0092B-C50C-407E-A947-70E740481C1C}">
                <a14:useLocalDpi xmlns:a14="http://schemas.microsoft.com/office/drawing/2010/main" val="0"/>
              </a:ext>
            </a:extLst>
          </a:blip>
          <a:srcRect l="13388" t="2772"/>
          <a:stretch>
            <a:fillRect/>
          </a:stretch>
        </p:blipFill>
        <p:spPr>
          <a:xfrm>
            <a:off x="-1" y="1"/>
            <a:ext cx="10559753" cy="6673794"/>
          </a:xfrm>
          <a:prstGeom prst="rect">
            <a:avLst/>
          </a:prstGeom>
        </p:spPr>
      </p:pic>
      <p:sp>
        <p:nvSpPr>
          <p:cNvPr id="7" name="矩形 6"/>
          <p:cNvSpPr/>
          <p:nvPr userDrawn="1"/>
        </p:nvSpPr>
        <p:spPr>
          <a:xfrm>
            <a:off x="2333440" y="750515"/>
            <a:ext cx="734651" cy="1446550"/>
          </a:xfrm>
          <a:prstGeom prst="rect">
            <a:avLst/>
          </a:prstGeom>
        </p:spPr>
        <p:txBody>
          <a:bodyPr wrap="square" anchor="ctr">
            <a:spAutoFit/>
          </a:bodyPr>
          <a:lstStyle/>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a:t>
            </a:r>
            <a:endParaRPr lang="en-US" altLang="zh-CN"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4400" b="1" dirty="0">
                <a:solidFill>
                  <a:srgbClr val="E6001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录</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6242400"/>
            <a:ext cx="655200" cy="431395"/>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章节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grpSp>
        <p:nvGrpSpPr>
          <p:cNvPr id="6" name="组合 5"/>
          <p:cNvGrpSpPr/>
          <p:nvPr userDrawn="1"/>
        </p:nvGrpSpPr>
        <p:grpSpPr>
          <a:xfrm>
            <a:off x="-1" y="1943653"/>
            <a:ext cx="12193200" cy="2419945"/>
            <a:chOff x="170694" y="177982"/>
            <a:chExt cx="3936003" cy="781165"/>
          </a:xfrm>
        </p:grpSpPr>
        <p:sp>
          <p:nvSpPr>
            <p:cNvPr id="7" name="等腰三角形 43"/>
            <p:cNvSpPr/>
            <p:nvPr/>
          </p:nvSpPr>
          <p:spPr>
            <a:xfrm>
              <a:off x="1233863" y="177982"/>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等腰三角形 44"/>
            <p:cNvSpPr/>
            <p:nvPr/>
          </p:nvSpPr>
          <p:spPr>
            <a:xfrm flipV="1">
              <a:off x="200258" y="602633"/>
              <a:ext cx="355284" cy="356514"/>
            </a:xfrm>
            <a:prstGeom prst="triangle">
              <a:avLst/>
            </a:prstGeom>
            <a:solidFill>
              <a:srgbClr val="72727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p:cNvSpPr/>
            <p:nvPr/>
          </p:nvSpPr>
          <p:spPr>
            <a:xfrm>
              <a:off x="170694" y="261768"/>
              <a:ext cx="3936003" cy="611981"/>
            </a:xfrm>
            <a:prstGeom prst="rect">
              <a:avLst/>
            </a:prstGeom>
            <a:solidFill>
              <a:schemeClr val="bg1">
                <a:lumMod val="85000"/>
              </a:schemeClr>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p:cNvSpPr/>
            <p:nvPr/>
          </p:nvSpPr>
          <p:spPr>
            <a:xfrm>
              <a:off x="376965" y="178257"/>
              <a:ext cx="1036076" cy="779005"/>
            </a:xfrm>
            <a:prstGeom prst="parallelogram">
              <a:avLst>
                <a:gd name="adj" fmla="val 48207"/>
              </a:avLst>
            </a:prstGeom>
            <a:solidFill>
              <a:srgbClr val="E60012"/>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文本框 11"/>
          <p:cNvSpPr txBox="1"/>
          <p:nvPr userDrawn="1"/>
        </p:nvSpPr>
        <p:spPr>
          <a:xfrm>
            <a:off x="2170935" y="1971951"/>
            <a:ext cx="1000210" cy="461665"/>
          </a:xfrm>
          <a:prstGeom prst="rect">
            <a:avLst/>
          </a:prstGeom>
          <a:noFill/>
        </p:spPr>
        <p:txBody>
          <a:bodyPr wrap="none" rtlCol="0">
            <a:spAutoFit/>
          </a:bodyPr>
          <a:lstStyle/>
          <a:p>
            <a:r>
              <a:rPr kumimoji="1" lang="en-US" altLang="zh-CN" sz="2400" b="1" dirty="0">
                <a:solidFill>
                  <a:schemeClr val="bg1"/>
                </a:solidFill>
                <a:latin typeface="Arial" panose="020B0604020202020204" pitchFamily="34" charset="0"/>
                <a:cs typeface="Arial" panose="020B0604020202020204" pitchFamily="34" charset="0"/>
              </a:rPr>
              <a:t>PART</a:t>
            </a:r>
            <a:endParaRPr kumimoji="1" lang="zh-CN" altLang="en-US" sz="2400" b="1" dirty="0">
              <a:solidFill>
                <a:schemeClr val="bg1"/>
              </a:solidFill>
              <a:latin typeface="Arial" panose="020B0604020202020204" pitchFamily="34" charset="0"/>
              <a:cs typeface="Arial" panose="020B0604020202020204" pitchFamily="34" charset="0"/>
            </a:endParaRPr>
          </a:p>
        </p:txBody>
      </p:sp>
      <p:sp>
        <p:nvSpPr>
          <p:cNvPr id="15" name="标题 1"/>
          <p:cNvSpPr>
            <a:spLocks noGrp="1"/>
          </p:cNvSpPr>
          <p:nvPr>
            <p:ph type="title"/>
          </p:nvPr>
        </p:nvSpPr>
        <p:spPr>
          <a:xfrm>
            <a:off x="3970800" y="2509676"/>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a:t>单击此处编辑母版标题样式</a:t>
            </a:r>
            <a:endParaRPr kumimoji="1" lang="zh-CN" altLang="en-US" dirty="0"/>
          </a:p>
        </p:txBody>
      </p:sp>
      <p:sp>
        <p:nvSpPr>
          <p:cNvPr id="16" name="文本占位符 2"/>
          <p:cNvSpPr>
            <a:spLocks noGrp="1"/>
          </p:cNvSpPr>
          <p:nvPr>
            <p:ph type="body" idx="1"/>
          </p:nvPr>
        </p:nvSpPr>
        <p:spPr>
          <a:xfrm>
            <a:off x="3970800" y="3337202"/>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a:t>单击此处编辑母版文本样式</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2_标题和内容_居左">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cxnSp>
        <p:nvCxnSpPr>
          <p:cNvPr id="11" name="直线连接符 10"/>
          <p:cNvCxnSpPr/>
          <p:nvPr userDrawn="1"/>
        </p:nvCxnSpPr>
        <p:spPr>
          <a:xfrm>
            <a:off x="801016" y="922424"/>
            <a:ext cx="10595685" cy="0"/>
          </a:xfrm>
          <a:prstGeom prst="line">
            <a:avLst/>
          </a:prstGeom>
          <a:ln cap="rnd">
            <a:solidFill>
              <a:srgbClr val="727271"/>
            </a:solidFill>
            <a:round/>
            <a:headEnd type="none"/>
            <a:tailEnd type="oval" w="sm" len="sm"/>
          </a:ln>
        </p:spPr>
        <p:style>
          <a:lnRef idx="1">
            <a:schemeClr val="accent1"/>
          </a:lnRef>
          <a:fillRef idx="0">
            <a:schemeClr val="accent1"/>
          </a:fillRef>
          <a:effectRef idx="0">
            <a:schemeClr val="accent1"/>
          </a:effectRef>
          <a:fontRef idx="minor">
            <a:schemeClr val="tx1"/>
          </a:fontRef>
        </p:style>
      </p:cxnSp>
      <p:pic>
        <p:nvPicPr>
          <p:cNvPr id="12" name="图形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仅标题">
    <p:spTree>
      <p:nvGrpSpPr>
        <p:cNvPr id="1" name=""/>
        <p:cNvGrpSpPr/>
        <p:nvPr/>
      </p:nvGrpSpPr>
      <p:grpSpPr>
        <a:xfrm>
          <a:off x="0" y="0"/>
          <a:ext cx="0" cy="0"/>
          <a:chOff x="0" y="0"/>
          <a:chExt cx="0" cy="0"/>
        </a:xfrm>
      </p:grpSpPr>
      <p:sp>
        <p:nvSpPr>
          <p:cNvPr id="46" name="矩形 45"/>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4" name="组合 3"/>
          <p:cNvGrpSpPr/>
          <p:nvPr userDrawn="1"/>
        </p:nvGrpSpPr>
        <p:grpSpPr>
          <a:xfrm>
            <a:off x="10949312" y="365085"/>
            <a:ext cx="654542" cy="431684"/>
            <a:chOff x="4241801" y="2206626"/>
            <a:chExt cx="3702050" cy="2441575"/>
          </a:xfrm>
        </p:grpSpPr>
        <p:sp>
          <p:nvSpPr>
            <p:cNvPr id="5"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11" name="内容占位符 2"/>
          <p:cNvSpPr>
            <a:spLocks noGrp="1"/>
          </p:cNvSpPr>
          <p:nvPr>
            <p:ph idx="1"/>
          </p:nvPr>
        </p:nvSpPr>
        <p:spPr>
          <a:xfrm>
            <a:off x="781200" y="1260613"/>
            <a:ext cx="10515600" cy="4915925"/>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12" name="图形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cxnSp>
        <p:nvCxnSpPr>
          <p:cNvPr id="13" name="直线连接符 12"/>
          <p:cNvCxnSpPr/>
          <p:nvPr userDrawn="1"/>
        </p:nvCxnSpPr>
        <p:spPr>
          <a:xfrm>
            <a:off x="801016" y="922424"/>
            <a:ext cx="10594800" cy="0"/>
          </a:xfrm>
          <a:prstGeom prst="line">
            <a:avLst/>
          </a:prstGeom>
          <a:ln cap="rnd">
            <a:solidFill>
              <a:srgbClr val="727271"/>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1576800"/>
            <a:ext cx="9216000" cy="831600"/>
          </a:xfrm>
          <a:noFill/>
          <a:ln w="9525">
            <a:noFill/>
            <a:miter lim="800000"/>
          </a:ln>
        </p:spPr>
        <p:txBody>
          <a:bodyPr wrap="none" lIns="0" anchor="ctr">
            <a:noAutofit/>
          </a:bodyPr>
          <a:lstStyle>
            <a:lvl1pPr algn="ctr">
              <a:defRPr kumimoji="0" lang="zh-CN" altLang="en-US" sz="40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a:t>单击此处编辑母版标题样式</a:t>
            </a:r>
            <a:endParaRPr kumimoji="1" lang="zh-CN" altLang="en-US" dirty="0"/>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9" name="内容占位符 2"/>
          <p:cNvSpPr>
            <a:spLocks noGrp="1"/>
          </p:cNvSpPr>
          <p:nvPr>
            <p:ph idx="1"/>
          </p:nvPr>
        </p:nvSpPr>
        <p:spPr>
          <a:xfrm>
            <a:off x="1486800" y="2844001"/>
            <a:ext cx="9216000" cy="3332538"/>
          </a:xfrm>
        </p:spPr>
        <p:txBody>
          <a:bodyPr/>
          <a:lstStyle>
            <a:lvl1pPr>
              <a:defRPr>
                <a:solidFill>
                  <a:srgbClr val="727271"/>
                </a:solidFill>
              </a:defRPr>
            </a:lvl1pPr>
            <a:lvl2pPr>
              <a:defRPr>
                <a:solidFill>
                  <a:srgbClr val="727271"/>
                </a:solidFill>
              </a:defRPr>
            </a:lvl2pPr>
            <a:lvl3pPr>
              <a:defRPr>
                <a:solidFill>
                  <a:srgbClr val="727271"/>
                </a:solidFill>
              </a:defRPr>
            </a:lvl3pPr>
            <a:lvl4pPr>
              <a:defRPr>
                <a:solidFill>
                  <a:srgbClr val="727271"/>
                </a:solidFill>
              </a:defRPr>
            </a:lvl4pPr>
            <a:lvl5pPr>
              <a:defRPr>
                <a:solidFill>
                  <a:srgbClr val="727271"/>
                </a:solidFill>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2_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pic>
        <p:nvPicPr>
          <p:cNvPr id="14" name="图形 1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6242400"/>
            <a:ext cx="655200" cy="431395"/>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rcRect/>
          <a:stretch>
            <a:fillRect/>
          </a:stretch>
        </p:blipFill>
        <p:spPr>
          <a:xfrm>
            <a:off x="0" y="0"/>
            <a:ext cx="12192000" cy="6858000"/>
          </a:xfrm>
          <a:prstGeom prst="rect">
            <a:avLst/>
          </a:prstGeom>
        </p:spPr>
      </p:pic>
      <p:pic>
        <p:nvPicPr>
          <p:cNvPr id="7" name="图形 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4145AE4D-456E-4754-9DB4-3D104A18BE5B}" type="datetime2">
              <a:rPr kumimoji="1" lang="zh-CN" altLang="en-US" smtClean="0"/>
              <a:t>2025年1月14日 Tuesday</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2602257"/>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3432457"/>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010760"/>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5433027"/>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2602257"/>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3432457"/>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010760"/>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5433027"/>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a:off x="1357043" y="1709001"/>
            <a:ext cx="1401652" cy="769441"/>
          </a:xfrm>
          <a:prstGeom prst="rect">
            <a:avLst/>
          </a:prstGeom>
        </p:spPr>
        <p:txBody>
          <a:bodyPr wrap="square" anchor="ctr">
            <a:spAutoFit/>
          </a:bodyPr>
          <a:lstStyle/>
          <a:p>
            <a:r>
              <a:rPr lang="zh-CN" altLang="en-US" sz="4400" b="1"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目录</a:t>
            </a:r>
          </a:p>
        </p:txBody>
      </p:sp>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cxnSp>
        <p:nvCxnSpPr>
          <p:cNvPr id="16" name="直接连接符 15"/>
          <p:cNvCxnSpPr/>
          <p:nvPr userDrawn="1"/>
        </p:nvCxnSpPr>
        <p:spPr>
          <a:xfrm>
            <a:off x="838200" y="1434585"/>
            <a:ext cx="0" cy="8956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869198" y="1286359"/>
            <a:ext cx="3348994" cy="707886"/>
          </a:xfrm>
          <a:prstGeom prst="rect">
            <a:avLst/>
          </a:prstGeom>
          <a:noFill/>
        </p:spPr>
        <p:txBody>
          <a:bodyPr wrap="none" rtlCol="0">
            <a:spAutoFit/>
          </a:bodyPr>
          <a:lstStyle/>
          <a:p>
            <a:r>
              <a:rPr lang="en-US" altLang="zh-CN" sz="4000" b="1" dirty="0">
                <a:solidFill>
                  <a:schemeClr val="bg1">
                    <a:lumMod val="95000"/>
                  </a:schemeClr>
                </a:solidFill>
                <a:latin typeface="Arial Black" panose="020B0A04020102020204" pitchFamily="34" charset="0"/>
                <a:cs typeface="Arial" panose="020B0604020202020204" pitchFamily="34" charset="0"/>
              </a:rPr>
              <a:t>CONTENTS</a:t>
            </a:r>
            <a:endParaRPr lang="zh-CN" altLang="en-US" sz="4000" b="1" dirty="0">
              <a:solidFill>
                <a:schemeClr val="bg1">
                  <a:lumMod val="95000"/>
                </a:schemeClr>
              </a:solidFill>
              <a:latin typeface="Arial Black" panose="020B0A04020102020204" pitchFamily="34" charset="0"/>
              <a:cs typeface="Arial" panose="020B0604020202020204"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userDrawn="1">
            <p:ph type="title" hasCustomPrompt="1"/>
          </p:nvPr>
        </p:nvSpPr>
        <p:spPr>
          <a:xfrm>
            <a:off x="4565541" y="2773147"/>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dirty="0"/>
              <a:t>单击此处编辑章节标题样式</a:t>
            </a:r>
          </a:p>
        </p:txBody>
      </p:sp>
      <p:sp>
        <p:nvSpPr>
          <p:cNvPr id="16" name="文本占位符 2"/>
          <p:cNvSpPr>
            <a:spLocks noGrp="1"/>
          </p:cNvSpPr>
          <p:nvPr userDrawn="1">
            <p:ph type="body" idx="1"/>
          </p:nvPr>
        </p:nvSpPr>
        <p:spPr>
          <a:xfrm>
            <a:off x="4565541" y="3600673"/>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dirty="0"/>
              <a:t>单击此处编辑母版文本样式</a:t>
            </a:r>
          </a:p>
        </p:txBody>
      </p:sp>
      <p:pic>
        <p:nvPicPr>
          <p:cNvPr id="17"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grpSp>
        <p:nvGrpSpPr>
          <p:cNvPr id="11" name="组合 10"/>
          <p:cNvGrpSpPr/>
          <p:nvPr userDrawn="1"/>
        </p:nvGrpSpPr>
        <p:grpSpPr>
          <a:xfrm>
            <a:off x="4038600" y="4373703"/>
            <a:ext cx="8153400" cy="87086"/>
            <a:chOff x="4038600" y="4528686"/>
            <a:chExt cx="8153400" cy="87086"/>
          </a:xfrm>
        </p:grpSpPr>
        <p:cxnSp>
          <p:nvCxnSpPr>
            <p:cNvPr id="8" name="直接连接符 7"/>
            <p:cNvCxnSpPr/>
            <p:nvPr userDrawn="1"/>
          </p:nvCxnSpPr>
          <p:spPr>
            <a:xfrm>
              <a:off x="4038600" y="4572000"/>
              <a:ext cx="8153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4038600" y="4528686"/>
              <a:ext cx="87086" cy="87086"/>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1_标题和内容_居左">
    <p:spTree>
      <p:nvGrpSpPr>
        <p:cNvPr id="1" name=""/>
        <p:cNvGrpSpPr/>
        <p:nvPr/>
      </p:nvGrpSpPr>
      <p:grpSpPr>
        <a:xfrm>
          <a:off x="0" y="0"/>
          <a:ext cx="0" cy="0"/>
          <a:chOff x="0" y="0"/>
          <a:chExt cx="0" cy="0"/>
        </a:xfrm>
      </p:grpSpPr>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8"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25" name="矩形 24"/>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gradFill>
            <a:gsLst>
              <a:gs pos="0">
                <a:schemeClr val="bg1">
                  <a:alpha val="10000"/>
                </a:schemeClr>
              </a:gs>
              <a:gs pos="100000">
                <a:schemeClr val="bg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10949312" y="365085"/>
            <a:ext cx="654542" cy="431684"/>
            <a:chOff x="4241801" y="2206626"/>
            <a:chExt cx="3702050" cy="2441575"/>
          </a:xfrm>
        </p:grpSpPr>
        <p:sp>
          <p:nvSpPr>
            <p:cNvPr id="9" name="Freeform 5"/>
            <p:cNvSpPr>
              <a:spLocks noEditPoints="1"/>
            </p:cNvSpPr>
            <p:nvPr/>
          </p:nvSpPr>
          <p:spPr bwMode="auto">
            <a:xfrm>
              <a:off x="5519738" y="4129088"/>
              <a:ext cx="2397125" cy="519113"/>
            </a:xfrm>
            <a:custGeom>
              <a:avLst/>
              <a:gdLst>
                <a:gd name="T0" fmla="*/ 124 w 707"/>
                <a:gd name="T1" fmla="*/ 17 h 153"/>
                <a:gd name="T2" fmla="*/ 25 w 707"/>
                <a:gd name="T3" fmla="*/ 153 h 153"/>
                <a:gd name="T4" fmla="*/ 42 w 707"/>
                <a:gd name="T5" fmla="*/ 105 h 153"/>
                <a:gd name="T6" fmla="*/ 2 w 707"/>
                <a:gd name="T7" fmla="*/ 14 h 153"/>
                <a:gd name="T8" fmla="*/ 39 w 707"/>
                <a:gd name="T9" fmla="*/ 20 h 153"/>
                <a:gd name="T10" fmla="*/ 65 w 707"/>
                <a:gd name="T11" fmla="*/ 61 h 153"/>
                <a:gd name="T12" fmla="*/ 95 w 707"/>
                <a:gd name="T13" fmla="*/ 14 h 153"/>
                <a:gd name="T14" fmla="*/ 476 w 707"/>
                <a:gd name="T15" fmla="*/ 14 h 153"/>
                <a:gd name="T16" fmla="*/ 440 w 707"/>
                <a:gd name="T17" fmla="*/ 19 h 153"/>
                <a:gd name="T18" fmla="*/ 413 w 707"/>
                <a:gd name="T19" fmla="*/ 61 h 153"/>
                <a:gd name="T20" fmla="*/ 383 w 707"/>
                <a:gd name="T21" fmla="*/ 14 h 153"/>
                <a:gd name="T22" fmla="*/ 355 w 707"/>
                <a:gd name="T23" fmla="*/ 16 h 153"/>
                <a:gd name="T24" fmla="*/ 375 w 707"/>
                <a:gd name="T25" fmla="*/ 146 h 153"/>
                <a:gd name="T26" fmla="*/ 409 w 707"/>
                <a:gd name="T27" fmla="*/ 153 h 153"/>
                <a:gd name="T28" fmla="*/ 476 w 707"/>
                <a:gd name="T29" fmla="*/ 14 h 153"/>
                <a:gd name="T30" fmla="*/ 544 w 707"/>
                <a:gd name="T31" fmla="*/ 31 h 153"/>
                <a:gd name="T32" fmla="*/ 516 w 707"/>
                <a:gd name="T33" fmla="*/ 85 h 153"/>
                <a:gd name="T34" fmla="*/ 574 w 707"/>
                <a:gd name="T35" fmla="*/ 24 h 153"/>
                <a:gd name="T36" fmla="*/ 573 w 707"/>
                <a:gd name="T37" fmla="*/ 92 h 153"/>
                <a:gd name="T38" fmla="*/ 487 w 707"/>
                <a:gd name="T39" fmla="*/ 92 h 153"/>
                <a:gd name="T40" fmla="*/ 488 w 707"/>
                <a:gd name="T41" fmla="*/ 24 h 153"/>
                <a:gd name="T42" fmla="*/ 574 w 707"/>
                <a:gd name="T43" fmla="*/ 24 h 153"/>
                <a:gd name="T44" fmla="*/ 191 w 707"/>
                <a:gd name="T45" fmla="*/ 31 h 153"/>
                <a:gd name="T46" fmla="*/ 162 w 707"/>
                <a:gd name="T47" fmla="*/ 85 h 153"/>
                <a:gd name="T48" fmla="*/ 220 w 707"/>
                <a:gd name="T49" fmla="*/ 24 h 153"/>
                <a:gd name="T50" fmla="*/ 220 w 707"/>
                <a:gd name="T51" fmla="*/ 92 h 153"/>
                <a:gd name="T52" fmla="*/ 133 w 707"/>
                <a:gd name="T53" fmla="*/ 92 h 153"/>
                <a:gd name="T54" fmla="*/ 134 w 707"/>
                <a:gd name="T55" fmla="*/ 24 h 153"/>
                <a:gd name="T56" fmla="*/ 220 w 707"/>
                <a:gd name="T57" fmla="*/ 24 h 153"/>
                <a:gd name="T58" fmla="*/ 243 w 707"/>
                <a:gd name="T59" fmla="*/ 28 h 153"/>
                <a:gd name="T60" fmla="*/ 244 w 707"/>
                <a:gd name="T61" fmla="*/ 104 h 153"/>
                <a:gd name="T62" fmla="*/ 275 w 707"/>
                <a:gd name="T63" fmla="*/ 103 h 153"/>
                <a:gd name="T64" fmla="*/ 281 w 707"/>
                <a:gd name="T65" fmla="*/ 33 h 153"/>
                <a:gd name="T66" fmla="*/ 316 w 707"/>
                <a:gd name="T67" fmla="*/ 99 h 153"/>
                <a:gd name="T68" fmla="*/ 353 w 707"/>
                <a:gd name="T69" fmla="*/ 103 h 153"/>
                <a:gd name="T70" fmla="*/ 250 w 707"/>
                <a:gd name="T71" fmla="*/ 19 h 153"/>
                <a:gd name="T72" fmla="*/ 675 w 707"/>
                <a:gd name="T73" fmla="*/ 14 h 153"/>
                <a:gd name="T74" fmla="*/ 670 w 707"/>
                <a:gd name="T75" fmla="*/ 84 h 153"/>
                <a:gd name="T76" fmla="*/ 634 w 707"/>
                <a:gd name="T77" fmla="*/ 19 h 153"/>
                <a:gd name="T78" fmla="*/ 597 w 707"/>
                <a:gd name="T79" fmla="*/ 14 h 153"/>
                <a:gd name="T80" fmla="*/ 701 w 707"/>
                <a:gd name="T81" fmla="*/ 99 h 153"/>
                <a:gd name="T82" fmla="*/ 707 w 707"/>
                <a:gd name="T83" fmla="*/ 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7" h="153">
                  <a:moveTo>
                    <a:pt x="122" y="14"/>
                  </a:moveTo>
                  <a:cubicBezTo>
                    <a:pt x="124" y="14"/>
                    <a:pt x="125" y="16"/>
                    <a:pt x="124" y="17"/>
                  </a:cubicBezTo>
                  <a:cubicBezTo>
                    <a:pt x="123" y="19"/>
                    <a:pt x="55" y="153"/>
                    <a:pt x="55" y="153"/>
                  </a:cubicBezTo>
                  <a:cubicBezTo>
                    <a:pt x="25" y="153"/>
                    <a:pt x="25" y="153"/>
                    <a:pt x="25" y="153"/>
                  </a:cubicBezTo>
                  <a:cubicBezTo>
                    <a:pt x="21" y="153"/>
                    <a:pt x="19" y="150"/>
                    <a:pt x="21" y="146"/>
                  </a:cubicBezTo>
                  <a:cubicBezTo>
                    <a:pt x="21" y="145"/>
                    <a:pt x="42" y="105"/>
                    <a:pt x="42" y="105"/>
                  </a:cubicBezTo>
                  <a:cubicBezTo>
                    <a:pt x="42" y="105"/>
                    <a:pt x="1" y="17"/>
                    <a:pt x="1" y="16"/>
                  </a:cubicBezTo>
                  <a:cubicBezTo>
                    <a:pt x="0" y="15"/>
                    <a:pt x="1" y="14"/>
                    <a:pt x="2" y="14"/>
                  </a:cubicBezTo>
                  <a:cubicBezTo>
                    <a:pt x="29" y="14"/>
                    <a:pt x="29" y="14"/>
                    <a:pt x="29" y="14"/>
                  </a:cubicBezTo>
                  <a:cubicBezTo>
                    <a:pt x="34" y="14"/>
                    <a:pt x="37" y="16"/>
                    <a:pt x="39" y="20"/>
                  </a:cubicBezTo>
                  <a:cubicBezTo>
                    <a:pt x="40" y="22"/>
                    <a:pt x="59" y="61"/>
                    <a:pt x="59" y="61"/>
                  </a:cubicBezTo>
                  <a:cubicBezTo>
                    <a:pt x="60" y="64"/>
                    <a:pt x="63" y="64"/>
                    <a:pt x="65" y="61"/>
                  </a:cubicBezTo>
                  <a:cubicBezTo>
                    <a:pt x="65" y="61"/>
                    <a:pt x="85" y="20"/>
                    <a:pt x="86" y="19"/>
                  </a:cubicBezTo>
                  <a:cubicBezTo>
                    <a:pt x="88" y="16"/>
                    <a:pt x="90" y="14"/>
                    <a:pt x="95" y="14"/>
                  </a:cubicBezTo>
                  <a:cubicBezTo>
                    <a:pt x="122" y="14"/>
                    <a:pt x="122" y="14"/>
                    <a:pt x="122" y="14"/>
                  </a:cubicBezTo>
                  <a:moveTo>
                    <a:pt x="476" y="14"/>
                  </a:moveTo>
                  <a:cubicBezTo>
                    <a:pt x="449" y="14"/>
                    <a:pt x="449" y="14"/>
                    <a:pt x="449" y="14"/>
                  </a:cubicBezTo>
                  <a:cubicBezTo>
                    <a:pt x="444" y="14"/>
                    <a:pt x="442" y="16"/>
                    <a:pt x="440" y="19"/>
                  </a:cubicBezTo>
                  <a:cubicBezTo>
                    <a:pt x="439" y="20"/>
                    <a:pt x="419" y="61"/>
                    <a:pt x="419" y="61"/>
                  </a:cubicBezTo>
                  <a:cubicBezTo>
                    <a:pt x="417" y="64"/>
                    <a:pt x="414" y="64"/>
                    <a:pt x="413" y="61"/>
                  </a:cubicBezTo>
                  <a:cubicBezTo>
                    <a:pt x="413" y="61"/>
                    <a:pt x="395" y="22"/>
                    <a:pt x="394" y="20"/>
                  </a:cubicBezTo>
                  <a:cubicBezTo>
                    <a:pt x="392" y="16"/>
                    <a:pt x="388" y="14"/>
                    <a:pt x="383" y="14"/>
                  </a:cubicBezTo>
                  <a:cubicBezTo>
                    <a:pt x="356" y="14"/>
                    <a:pt x="356" y="14"/>
                    <a:pt x="356" y="14"/>
                  </a:cubicBezTo>
                  <a:cubicBezTo>
                    <a:pt x="355" y="14"/>
                    <a:pt x="354" y="15"/>
                    <a:pt x="355" y="16"/>
                  </a:cubicBezTo>
                  <a:cubicBezTo>
                    <a:pt x="355" y="17"/>
                    <a:pt x="396" y="105"/>
                    <a:pt x="396" y="105"/>
                  </a:cubicBezTo>
                  <a:cubicBezTo>
                    <a:pt x="396" y="105"/>
                    <a:pt x="376" y="145"/>
                    <a:pt x="375" y="146"/>
                  </a:cubicBezTo>
                  <a:cubicBezTo>
                    <a:pt x="373" y="150"/>
                    <a:pt x="376" y="153"/>
                    <a:pt x="380" y="153"/>
                  </a:cubicBezTo>
                  <a:cubicBezTo>
                    <a:pt x="409" y="153"/>
                    <a:pt x="409" y="153"/>
                    <a:pt x="409" y="153"/>
                  </a:cubicBezTo>
                  <a:cubicBezTo>
                    <a:pt x="409" y="153"/>
                    <a:pt x="478" y="19"/>
                    <a:pt x="478" y="17"/>
                  </a:cubicBezTo>
                  <a:cubicBezTo>
                    <a:pt x="479" y="16"/>
                    <a:pt x="478" y="14"/>
                    <a:pt x="476" y="14"/>
                  </a:cubicBezTo>
                  <a:moveTo>
                    <a:pt x="549" y="67"/>
                  </a:moveTo>
                  <a:cubicBezTo>
                    <a:pt x="558" y="49"/>
                    <a:pt x="557" y="37"/>
                    <a:pt x="544" y="31"/>
                  </a:cubicBezTo>
                  <a:cubicBezTo>
                    <a:pt x="532" y="26"/>
                    <a:pt x="521" y="32"/>
                    <a:pt x="512" y="49"/>
                  </a:cubicBezTo>
                  <a:cubicBezTo>
                    <a:pt x="502" y="67"/>
                    <a:pt x="504" y="80"/>
                    <a:pt x="516" y="85"/>
                  </a:cubicBezTo>
                  <a:cubicBezTo>
                    <a:pt x="529" y="90"/>
                    <a:pt x="540" y="83"/>
                    <a:pt x="549" y="67"/>
                  </a:cubicBezTo>
                  <a:moveTo>
                    <a:pt x="574" y="24"/>
                  </a:moveTo>
                  <a:cubicBezTo>
                    <a:pt x="584" y="33"/>
                    <a:pt x="589" y="44"/>
                    <a:pt x="589" y="58"/>
                  </a:cubicBezTo>
                  <a:cubicBezTo>
                    <a:pt x="589" y="69"/>
                    <a:pt x="583" y="83"/>
                    <a:pt x="573" y="92"/>
                  </a:cubicBezTo>
                  <a:cubicBezTo>
                    <a:pt x="563" y="101"/>
                    <a:pt x="549" y="106"/>
                    <a:pt x="530" y="106"/>
                  </a:cubicBezTo>
                  <a:cubicBezTo>
                    <a:pt x="513" y="106"/>
                    <a:pt x="497" y="101"/>
                    <a:pt x="487" y="92"/>
                  </a:cubicBezTo>
                  <a:cubicBezTo>
                    <a:pt x="478" y="84"/>
                    <a:pt x="472" y="72"/>
                    <a:pt x="472" y="58"/>
                  </a:cubicBezTo>
                  <a:cubicBezTo>
                    <a:pt x="472" y="47"/>
                    <a:pt x="478" y="33"/>
                    <a:pt x="488" y="24"/>
                  </a:cubicBezTo>
                  <a:cubicBezTo>
                    <a:pt x="498" y="15"/>
                    <a:pt x="512" y="10"/>
                    <a:pt x="530" y="10"/>
                  </a:cubicBezTo>
                  <a:cubicBezTo>
                    <a:pt x="549" y="10"/>
                    <a:pt x="563" y="15"/>
                    <a:pt x="574" y="24"/>
                  </a:cubicBezTo>
                  <a:moveTo>
                    <a:pt x="195" y="67"/>
                  </a:moveTo>
                  <a:cubicBezTo>
                    <a:pt x="205" y="49"/>
                    <a:pt x="203" y="37"/>
                    <a:pt x="191" y="31"/>
                  </a:cubicBezTo>
                  <a:cubicBezTo>
                    <a:pt x="178" y="26"/>
                    <a:pt x="167" y="32"/>
                    <a:pt x="158" y="49"/>
                  </a:cubicBezTo>
                  <a:cubicBezTo>
                    <a:pt x="148" y="67"/>
                    <a:pt x="150" y="80"/>
                    <a:pt x="162" y="85"/>
                  </a:cubicBezTo>
                  <a:cubicBezTo>
                    <a:pt x="175" y="90"/>
                    <a:pt x="186" y="83"/>
                    <a:pt x="195" y="67"/>
                  </a:cubicBezTo>
                  <a:moveTo>
                    <a:pt x="220" y="24"/>
                  </a:moveTo>
                  <a:cubicBezTo>
                    <a:pt x="230" y="33"/>
                    <a:pt x="235" y="44"/>
                    <a:pt x="235" y="58"/>
                  </a:cubicBezTo>
                  <a:cubicBezTo>
                    <a:pt x="235" y="69"/>
                    <a:pt x="229" y="83"/>
                    <a:pt x="220" y="92"/>
                  </a:cubicBezTo>
                  <a:cubicBezTo>
                    <a:pt x="209" y="101"/>
                    <a:pt x="195" y="106"/>
                    <a:pt x="177" y="106"/>
                  </a:cubicBezTo>
                  <a:cubicBezTo>
                    <a:pt x="159" y="106"/>
                    <a:pt x="144" y="101"/>
                    <a:pt x="133" y="92"/>
                  </a:cubicBezTo>
                  <a:cubicBezTo>
                    <a:pt x="124" y="84"/>
                    <a:pt x="119" y="72"/>
                    <a:pt x="119" y="58"/>
                  </a:cubicBezTo>
                  <a:cubicBezTo>
                    <a:pt x="119" y="47"/>
                    <a:pt x="124" y="33"/>
                    <a:pt x="134" y="24"/>
                  </a:cubicBezTo>
                  <a:cubicBezTo>
                    <a:pt x="144" y="15"/>
                    <a:pt x="158" y="10"/>
                    <a:pt x="177" y="10"/>
                  </a:cubicBezTo>
                  <a:cubicBezTo>
                    <a:pt x="195" y="10"/>
                    <a:pt x="210" y="15"/>
                    <a:pt x="220" y="24"/>
                  </a:cubicBezTo>
                  <a:moveTo>
                    <a:pt x="250" y="19"/>
                  </a:moveTo>
                  <a:cubicBezTo>
                    <a:pt x="246" y="20"/>
                    <a:pt x="243" y="23"/>
                    <a:pt x="243" y="28"/>
                  </a:cubicBezTo>
                  <a:cubicBezTo>
                    <a:pt x="243" y="103"/>
                    <a:pt x="243" y="103"/>
                    <a:pt x="243" y="103"/>
                  </a:cubicBezTo>
                  <a:cubicBezTo>
                    <a:pt x="244" y="104"/>
                    <a:pt x="244" y="104"/>
                    <a:pt x="244" y="104"/>
                  </a:cubicBezTo>
                  <a:cubicBezTo>
                    <a:pt x="244" y="103"/>
                    <a:pt x="244" y="103"/>
                    <a:pt x="244" y="103"/>
                  </a:cubicBezTo>
                  <a:cubicBezTo>
                    <a:pt x="275" y="103"/>
                    <a:pt x="275" y="103"/>
                    <a:pt x="275" y="103"/>
                  </a:cubicBezTo>
                  <a:cubicBezTo>
                    <a:pt x="279" y="103"/>
                    <a:pt x="281" y="101"/>
                    <a:pt x="281" y="98"/>
                  </a:cubicBezTo>
                  <a:cubicBezTo>
                    <a:pt x="281" y="33"/>
                    <a:pt x="281" y="33"/>
                    <a:pt x="281" y="33"/>
                  </a:cubicBezTo>
                  <a:cubicBezTo>
                    <a:pt x="302" y="28"/>
                    <a:pt x="316" y="33"/>
                    <a:pt x="316" y="43"/>
                  </a:cubicBezTo>
                  <a:cubicBezTo>
                    <a:pt x="316" y="99"/>
                    <a:pt x="316" y="99"/>
                    <a:pt x="316" y="99"/>
                  </a:cubicBezTo>
                  <a:cubicBezTo>
                    <a:pt x="316" y="102"/>
                    <a:pt x="318" y="103"/>
                    <a:pt x="321" y="103"/>
                  </a:cubicBezTo>
                  <a:cubicBezTo>
                    <a:pt x="353" y="103"/>
                    <a:pt x="353" y="103"/>
                    <a:pt x="353" y="103"/>
                  </a:cubicBezTo>
                  <a:cubicBezTo>
                    <a:pt x="353" y="44"/>
                    <a:pt x="353" y="44"/>
                    <a:pt x="353" y="44"/>
                  </a:cubicBezTo>
                  <a:cubicBezTo>
                    <a:pt x="353" y="14"/>
                    <a:pt x="315" y="0"/>
                    <a:pt x="250" y="19"/>
                  </a:cubicBezTo>
                  <a:moveTo>
                    <a:pt x="707" y="14"/>
                  </a:moveTo>
                  <a:cubicBezTo>
                    <a:pt x="675" y="14"/>
                    <a:pt x="675" y="14"/>
                    <a:pt x="675" y="14"/>
                  </a:cubicBezTo>
                  <a:cubicBezTo>
                    <a:pt x="672" y="14"/>
                    <a:pt x="670" y="16"/>
                    <a:pt x="670" y="19"/>
                  </a:cubicBezTo>
                  <a:cubicBezTo>
                    <a:pt x="670" y="84"/>
                    <a:pt x="670" y="84"/>
                    <a:pt x="670" y="84"/>
                  </a:cubicBezTo>
                  <a:cubicBezTo>
                    <a:pt x="648" y="90"/>
                    <a:pt x="634" y="84"/>
                    <a:pt x="634" y="75"/>
                  </a:cubicBezTo>
                  <a:cubicBezTo>
                    <a:pt x="634" y="19"/>
                    <a:pt x="634" y="19"/>
                    <a:pt x="634" y="19"/>
                  </a:cubicBezTo>
                  <a:cubicBezTo>
                    <a:pt x="634" y="16"/>
                    <a:pt x="633" y="14"/>
                    <a:pt x="629" y="14"/>
                  </a:cubicBezTo>
                  <a:cubicBezTo>
                    <a:pt x="597" y="14"/>
                    <a:pt x="597" y="14"/>
                    <a:pt x="597" y="14"/>
                  </a:cubicBezTo>
                  <a:cubicBezTo>
                    <a:pt x="597" y="73"/>
                    <a:pt x="597" y="73"/>
                    <a:pt x="597" y="73"/>
                  </a:cubicBezTo>
                  <a:cubicBezTo>
                    <a:pt x="597" y="103"/>
                    <a:pt x="635" y="117"/>
                    <a:pt x="701" y="99"/>
                  </a:cubicBezTo>
                  <a:cubicBezTo>
                    <a:pt x="705" y="98"/>
                    <a:pt x="707" y="94"/>
                    <a:pt x="707" y="90"/>
                  </a:cubicBezTo>
                  <a:cubicBezTo>
                    <a:pt x="707" y="14"/>
                    <a:pt x="707" y="14"/>
                    <a:pt x="707" y="1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41801" y="2206626"/>
              <a:ext cx="3702050" cy="1665288"/>
            </a:xfrm>
            <a:custGeom>
              <a:avLst/>
              <a:gdLst>
                <a:gd name="T0" fmla="*/ 1092 w 1092"/>
                <a:gd name="T1" fmla="*/ 66 h 491"/>
                <a:gd name="T2" fmla="*/ 1079 w 1092"/>
                <a:gd name="T3" fmla="*/ 118 h 491"/>
                <a:gd name="T4" fmla="*/ 739 w 1092"/>
                <a:gd name="T5" fmla="*/ 165 h 491"/>
                <a:gd name="T6" fmla="*/ 1052 w 1092"/>
                <a:gd name="T7" fmla="*/ 199 h 491"/>
                <a:gd name="T8" fmla="*/ 1008 w 1092"/>
                <a:gd name="T9" fmla="*/ 414 h 491"/>
                <a:gd name="T10" fmla="*/ 1073 w 1092"/>
                <a:gd name="T11" fmla="*/ 425 h 491"/>
                <a:gd name="T12" fmla="*/ 1084 w 1092"/>
                <a:gd name="T13" fmla="*/ 479 h 491"/>
                <a:gd name="T14" fmla="*/ 1036 w 1092"/>
                <a:gd name="T15" fmla="*/ 491 h 491"/>
                <a:gd name="T16" fmla="*/ 961 w 1092"/>
                <a:gd name="T17" fmla="*/ 475 h 491"/>
                <a:gd name="T18" fmla="*/ 913 w 1092"/>
                <a:gd name="T19" fmla="*/ 445 h 491"/>
                <a:gd name="T20" fmla="*/ 815 w 1092"/>
                <a:gd name="T21" fmla="*/ 479 h 491"/>
                <a:gd name="T22" fmla="*/ 734 w 1092"/>
                <a:gd name="T23" fmla="*/ 489 h 491"/>
                <a:gd name="T24" fmla="*/ 722 w 1092"/>
                <a:gd name="T25" fmla="*/ 439 h 491"/>
                <a:gd name="T26" fmla="*/ 751 w 1092"/>
                <a:gd name="T27" fmla="*/ 425 h 491"/>
                <a:gd name="T28" fmla="*/ 837 w 1092"/>
                <a:gd name="T29" fmla="*/ 380 h 491"/>
                <a:gd name="T30" fmla="*/ 761 w 1092"/>
                <a:gd name="T31" fmla="*/ 263 h 491"/>
                <a:gd name="T32" fmla="*/ 846 w 1092"/>
                <a:gd name="T33" fmla="*/ 268 h 491"/>
                <a:gd name="T34" fmla="*/ 953 w 1092"/>
                <a:gd name="T35" fmla="*/ 238 h 491"/>
                <a:gd name="T36" fmla="*/ 729 w 1092"/>
                <a:gd name="T37" fmla="*/ 230 h 491"/>
                <a:gd name="T38" fmla="*/ 654 w 1092"/>
                <a:gd name="T39" fmla="*/ 475 h 491"/>
                <a:gd name="T40" fmla="*/ 631 w 1092"/>
                <a:gd name="T41" fmla="*/ 489 h 491"/>
                <a:gd name="T42" fmla="*/ 566 w 1092"/>
                <a:gd name="T43" fmla="*/ 484 h 491"/>
                <a:gd name="T44" fmla="*/ 661 w 1092"/>
                <a:gd name="T45" fmla="*/ 118 h 491"/>
                <a:gd name="T46" fmla="*/ 569 w 1092"/>
                <a:gd name="T47" fmla="*/ 105 h 491"/>
                <a:gd name="T48" fmla="*/ 582 w 1092"/>
                <a:gd name="T49" fmla="*/ 53 h 491"/>
                <a:gd name="T50" fmla="*/ 670 w 1092"/>
                <a:gd name="T51" fmla="*/ 12 h 491"/>
                <a:gd name="T52" fmla="*/ 741 w 1092"/>
                <a:gd name="T53" fmla="*/ 0 h 491"/>
                <a:gd name="T54" fmla="*/ 755 w 1092"/>
                <a:gd name="T55" fmla="*/ 17 h 491"/>
                <a:gd name="T56" fmla="*/ 1079 w 1092"/>
                <a:gd name="T57" fmla="*/ 53 h 491"/>
                <a:gd name="T58" fmla="*/ 315 w 1092"/>
                <a:gd name="T59" fmla="*/ 287 h 491"/>
                <a:gd name="T60" fmla="*/ 434 w 1092"/>
                <a:gd name="T61" fmla="*/ 222 h 491"/>
                <a:gd name="T62" fmla="*/ 315 w 1092"/>
                <a:gd name="T63" fmla="*/ 92 h 491"/>
                <a:gd name="T64" fmla="*/ 432 w 1092"/>
                <a:gd name="T65" fmla="*/ 106 h 491"/>
                <a:gd name="T66" fmla="*/ 315 w 1092"/>
                <a:gd name="T67" fmla="*/ 156 h 491"/>
                <a:gd name="T68" fmla="*/ 228 w 1092"/>
                <a:gd name="T69" fmla="*/ 290 h 491"/>
                <a:gd name="T70" fmla="*/ 112 w 1092"/>
                <a:gd name="T71" fmla="*/ 287 h 491"/>
                <a:gd name="T72" fmla="*/ 228 w 1092"/>
                <a:gd name="T73" fmla="*/ 222 h 491"/>
                <a:gd name="T74" fmla="*/ 124 w 1092"/>
                <a:gd name="T75" fmla="*/ 92 h 491"/>
                <a:gd name="T76" fmla="*/ 228 w 1092"/>
                <a:gd name="T77" fmla="*/ 156 h 491"/>
                <a:gd name="T78" fmla="*/ 112 w 1092"/>
                <a:gd name="T79" fmla="*/ 107 h 491"/>
                <a:gd name="T80" fmla="*/ 484 w 1092"/>
                <a:gd name="T81" fmla="*/ 26 h 491"/>
                <a:gd name="T82" fmla="*/ 30 w 1092"/>
                <a:gd name="T83" fmla="*/ 50 h 491"/>
                <a:gd name="T84" fmla="*/ 1 w 1092"/>
                <a:gd name="T85" fmla="*/ 473 h 491"/>
                <a:gd name="T86" fmla="*/ 3 w 1092"/>
                <a:gd name="T87" fmla="*/ 485 h 491"/>
                <a:gd name="T88" fmla="*/ 67 w 1092"/>
                <a:gd name="T89" fmla="*/ 489 h 491"/>
                <a:gd name="T90" fmla="*/ 86 w 1092"/>
                <a:gd name="T91" fmla="*/ 478 h 491"/>
                <a:gd name="T92" fmla="*/ 228 w 1092"/>
                <a:gd name="T93" fmla="*/ 352 h 491"/>
                <a:gd name="T94" fmla="*/ 241 w 1092"/>
                <a:gd name="T95" fmla="*/ 462 h 491"/>
                <a:gd name="T96" fmla="*/ 305 w 1092"/>
                <a:gd name="T97" fmla="*/ 462 h 491"/>
                <a:gd name="T98" fmla="*/ 315 w 1092"/>
                <a:gd name="T99" fmla="*/ 352 h 491"/>
                <a:gd name="T100" fmla="*/ 432 w 1092"/>
                <a:gd name="T101" fmla="*/ 421 h 491"/>
                <a:gd name="T102" fmla="*/ 392 w 1092"/>
                <a:gd name="T103" fmla="*/ 425 h 491"/>
                <a:gd name="T104" fmla="*/ 377 w 1092"/>
                <a:gd name="T105" fmla="*/ 475 h 491"/>
                <a:gd name="T106" fmla="*/ 393 w 1092"/>
                <a:gd name="T107" fmla="*/ 489 h 491"/>
                <a:gd name="T108" fmla="*/ 507 w 1092"/>
                <a:gd name="T109" fmla="*/ 485 h 491"/>
                <a:gd name="T110" fmla="*/ 519 w 1092"/>
                <a:gd name="T111" fmla="*/ 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2" h="491">
                  <a:moveTo>
                    <a:pt x="1079" y="53"/>
                  </a:moveTo>
                  <a:cubicBezTo>
                    <a:pt x="1086" y="53"/>
                    <a:pt x="1092" y="59"/>
                    <a:pt x="1092" y="66"/>
                  </a:cubicBezTo>
                  <a:cubicBezTo>
                    <a:pt x="1092" y="105"/>
                    <a:pt x="1092" y="105"/>
                    <a:pt x="1092" y="105"/>
                  </a:cubicBezTo>
                  <a:cubicBezTo>
                    <a:pt x="1092" y="112"/>
                    <a:pt x="1086" y="118"/>
                    <a:pt x="1079" y="118"/>
                  </a:cubicBezTo>
                  <a:cubicBezTo>
                    <a:pt x="745" y="118"/>
                    <a:pt x="745" y="118"/>
                    <a:pt x="745" y="118"/>
                  </a:cubicBezTo>
                  <a:cubicBezTo>
                    <a:pt x="744" y="133"/>
                    <a:pt x="742" y="148"/>
                    <a:pt x="739" y="165"/>
                  </a:cubicBezTo>
                  <a:cubicBezTo>
                    <a:pt x="1012" y="165"/>
                    <a:pt x="1012" y="165"/>
                    <a:pt x="1012" y="165"/>
                  </a:cubicBezTo>
                  <a:cubicBezTo>
                    <a:pt x="1032" y="165"/>
                    <a:pt x="1052" y="174"/>
                    <a:pt x="1052" y="199"/>
                  </a:cubicBezTo>
                  <a:cubicBezTo>
                    <a:pt x="1052" y="253"/>
                    <a:pt x="1006" y="320"/>
                    <a:pt x="951" y="376"/>
                  </a:cubicBezTo>
                  <a:cubicBezTo>
                    <a:pt x="969" y="391"/>
                    <a:pt x="988" y="403"/>
                    <a:pt x="1008" y="414"/>
                  </a:cubicBezTo>
                  <a:cubicBezTo>
                    <a:pt x="1022" y="419"/>
                    <a:pt x="1032" y="425"/>
                    <a:pt x="1068" y="425"/>
                  </a:cubicBezTo>
                  <a:cubicBezTo>
                    <a:pt x="1073" y="425"/>
                    <a:pt x="1073" y="425"/>
                    <a:pt x="1073" y="425"/>
                  </a:cubicBezTo>
                  <a:cubicBezTo>
                    <a:pt x="1079" y="425"/>
                    <a:pt x="1084" y="428"/>
                    <a:pt x="1084" y="436"/>
                  </a:cubicBezTo>
                  <a:cubicBezTo>
                    <a:pt x="1084" y="479"/>
                    <a:pt x="1084" y="479"/>
                    <a:pt x="1084" y="479"/>
                  </a:cubicBezTo>
                  <a:cubicBezTo>
                    <a:pt x="1084" y="486"/>
                    <a:pt x="1077" y="491"/>
                    <a:pt x="1071" y="491"/>
                  </a:cubicBezTo>
                  <a:cubicBezTo>
                    <a:pt x="1036" y="491"/>
                    <a:pt x="1036" y="491"/>
                    <a:pt x="1036" y="491"/>
                  </a:cubicBezTo>
                  <a:cubicBezTo>
                    <a:pt x="1023" y="491"/>
                    <a:pt x="1009" y="490"/>
                    <a:pt x="997" y="488"/>
                  </a:cubicBezTo>
                  <a:cubicBezTo>
                    <a:pt x="984" y="486"/>
                    <a:pt x="972" y="481"/>
                    <a:pt x="961" y="475"/>
                  </a:cubicBezTo>
                  <a:cubicBezTo>
                    <a:pt x="950" y="469"/>
                    <a:pt x="938" y="463"/>
                    <a:pt x="928" y="455"/>
                  </a:cubicBezTo>
                  <a:cubicBezTo>
                    <a:pt x="923" y="452"/>
                    <a:pt x="918" y="448"/>
                    <a:pt x="913" y="445"/>
                  </a:cubicBezTo>
                  <a:cubicBezTo>
                    <a:pt x="911" y="443"/>
                    <a:pt x="892" y="429"/>
                    <a:pt x="892" y="429"/>
                  </a:cubicBezTo>
                  <a:cubicBezTo>
                    <a:pt x="864" y="451"/>
                    <a:pt x="837" y="469"/>
                    <a:pt x="815" y="479"/>
                  </a:cubicBezTo>
                  <a:cubicBezTo>
                    <a:pt x="802" y="485"/>
                    <a:pt x="785" y="489"/>
                    <a:pt x="772" y="489"/>
                  </a:cubicBezTo>
                  <a:cubicBezTo>
                    <a:pt x="734" y="489"/>
                    <a:pt x="734" y="489"/>
                    <a:pt x="734" y="489"/>
                  </a:cubicBezTo>
                  <a:cubicBezTo>
                    <a:pt x="727" y="489"/>
                    <a:pt x="722" y="486"/>
                    <a:pt x="722" y="477"/>
                  </a:cubicBezTo>
                  <a:cubicBezTo>
                    <a:pt x="722" y="439"/>
                    <a:pt x="722" y="439"/>
                    <a:pt x="722" y="439"/>
                  </a:cubicBezTo>
                  <a:cubicBezTo>
                    <a:pt x="722" y="431"/>
                    <a:pt x="725" y="425"/>
                    <a:pt x="735" y="425"/>
                  </a:cubicBezTo>
                  <a:cubicBezTo>
                    <a:pt x="751" y="425"/>
                    <a:pt x="751" y="425"/>
                    <a:pt x="751" y="425"/>
                  </a:cubicBezTo>
                  <a:cubicBezTo>
                    <a:pt x="758" y="425"/>
                    <a:pt x="770" y="423"/>
                    <a:pt x="779" y="419"/>
                  </a:cubicBezTo>
                  <a:cubicBezTo>
                    <a:pt x="796" y="412"/>
                    <a:pt x="817" y="398"/>
                    <a:pt x="837" y="380"/>
                  </a:cubicBezTo>
                  <a:cubicBezTo>
                    <a:pt x="808" y="351"/>
                    <a:pt x="779" y="314"/>
                    <a:pt x="755" y="271"/>
                  </a:cubicBezTo>
                  <a:cubicBezTo>
                    <a:pt x="753" y="268"/>
                    <a:pt x="754" y="263"/>
                    <a:pt x="761" y="263"/>
                  </a:cubicBezTo>
                  <a:cubicBezTo>
                    <a:pt x="836" y="263"/>
                    <a:pt x="836" y="263"/>
                    <a:pt x="836" y="263"/>
                  </a:cubicBezTo>
                  <a:cubicBezTo>
                    <a:pt x="836" y="263"/>
                    <a:pt x="843" y="263"/>
                    <a:pt x="846" y="268"/>
                  </a:cubicBezTo>
                  <a:cubicBezTo>
                    <a:pt x="861" y="289"/>
                    <a:pt x="877" y="308"/>
                    <a:pt x="894" y="326"/>
                  </a:cubicBezTo>
                  <a:cubicBezTo>
                    <a:pt x="928" y="289"/>
                    <a:pt x="953" y="252"/>
                    <a:pt x="953" y="238"/>
                  </a:cubicBezTo>
                  <a:cubicBezTo>
                    <a:pt x="953" y="230"/>
                    <a:pt x="948" y="230"/>
                    <a:pt x="945" y="230"/>
                  </a:cubicBezTo>
                  <a:cubicBezTo>
                    <a:pt x="729" y="230"/>
                    <a:pt x="729" y="230"/>
                    <a:pt x="729" y="230"/>
                  </a:cubicBezTo>
                  <a:cubicBezTo>
                    <a:pt x="713" y="317"/>
                    <a:pt x="690" y="412"/>
                    <a:pt x="654" y="474"/>
                  </a:cubicBezTo>
                  <a:cubicBezTo>
                    <a:pt x="654" y="474"/>
                    <a:pt x="654" y="475"/>
                    <a:pt x="654" y="475"/>
                  </a:cubicBezTo>
                  <a:cubicBezTo>
                    <a:pt x="653" y="476"/>
                    <a:pt x="653" y="476"/>
                    <a:pt x="653" y="476"/>
                  </a:cubicBezTo>
                  <a:cubicBezTo>
                    <a:pt x="646" y="487"/>
                    <a:pt x="634" y="489"/>
                    <a:pt x="631" y="489"/>
                  </a:cubicBezTo>
                  <a:cubicBezTo>
                    <a:pt x="577" y="489"/>
                    <a:pt x="577" y="489"/>
                    <a:pt x="577" y="489"/>
                  </a:cubicBezTo>
                  <a:cubicBezTo>
                    <a:pt x="570" y="489"/>
                    <a:pt x="567" y="486"/>
                    <a:pt x="566" y="484"/>
                  </a:cubicBezTo>
                  <a:cubicBezTo>
                    <a:pt x="562" y="478"/>
                    <a:pt x="565" y="470"/>
                    <a:pt x="567" y="468"/>
                  </a:cubicBezTo>
                  <a:cubicBezTo>
                    <a:pt x="622" y="379"/>
                    <a:pt x="648" y="223"/>
                    <a:pt x="661" y="118"/>
                  </a:cubicBezTo>
                  <a:cubicBezTo>
                    <a:pt x="582" y="118"/>
                    <a:pt x="582" y="118"/>
                    <a:pt x="582" y="118"/>
                  </a:cubicBezTo>
                  <a:cubicBezTo>
                    <a:pt x="575" y="118"/>
                    <a:pt x="569" y="112"/>
                    <a:pt x="569" y="105"/>
                  </a:cubicBezTo>
                  <a:cubicBezTo>
                    <a:pt x="569" y="66"/>
                    <a:pt x="569" y="66"/>
                    <a:pt x="569" y="66"/>
                  </a:cubicBezTo>
                  <a:cubicBezTo>
                    <a:pt x="569" y="59"/>
                    <a:pt x="575" y="53"/>
                    <a:pt x="582" y="53"/>
                  </a:cubicBezTo>
                  <a:cubicBezTo>
                    <a:pt x="667" y="53"/>
                    <a:pt x="667" y="53"/>
                    <a:pt x="667" y="53"/>
                  </a:cubicBezTo>
                  <a:cubicBezTo>
                    <a:pt x="669" y="28"/>
                    <a:pt x="670" y="12"/>
                    <a:pt x="670" y="12"/>
                  </a:cubicBezTo>
                  <a:cubicBezTo>
                    <a:pt x="671" y="8"/>
                    <a:pt x="675" y="0"/>
                    <a:pt x="686" y="0"/>
                  </a:cubicBezTo>
                  <a:cubicBezTo>
                    <a:pt x="741" y="0"/>
                    <a:pt x="741" y="0"/>
                    <a:pt x="741" y="0"/>
                  </a:cubicBezTo>
                  <a:cubicBezTo>
                    <a:pt x="742" y="0"/>
                    <a:pt x="748" y="0"/>
                    <a:pt x="752" y="5"/>
                  </a:cubicBezTo>
                  <a:cubicBezTo>
                    <a:pt x="754" y="7"/>
                    <a:pt x="756" y="11"/>
                    <a:pt x="755" y="17"/>
                  </a:cubicBezTo>
                  <a:cubicBezTo>
                    <a:pt x="755" y="17"/>
                    <a:pt x="754" y="31"/>
                    <a:pt x="752" y="53"/>
                  </a:cubicBezTo>
                  <a:lnTo>
                    <a:pt x="1079" y="53"/>
                  </a:lnTo>
                  <a:close/>
                  <a:moveTo>
                    <a:pt x="434" y="287"/>
                  </a:moveTo>
                  <a:cubicBezTo>
                    <a:pt x="315" y="287"/>
                    <a:pt x="315" y="287"/>
                    <a:pt x="315" y="287"/>
                  </a:cubicBezTo>
                  <a:cubicBezTo>
                    <a:pt x="315" y="222"/>
                    <a:pt x="315" y="222"/>
                    <a:pt x="315" y="222"/>
                  </a:cubicBezTo>
                  <a:cubicBezTo>
                    <a:pt x="434" y="222"/>
                    <a:pt x="434" y="222"/>
                    <a:pt x="434" y="222"/>
                  </a:cubicBezTo>
                  <a:lnTo>
                    <a:pt x="434" y="287"/>
                  </a:lnTo>
                  <a:close/>
                  <a:moveTo>
                    <a:pt x="315" y="92"/>
                  </a:moveTo>
                  <a:cubicBezTo>
                    <a:pt x="419" y="92"/>
                    <a:pt x="419" y="92"/>
                    <a:pt x="419" y="92"/>
                  </a:cubicBezTo>
                  <a:cubicBezTo>
                    <a:pt x="427" y="92"/>
                    <a:pt x="432" y="96"/>
                    <a:pt x="432" y="106"/>
                  </a:cubicBezTo>
                  <a:cubicBezTo>
                    <a:pt x="432" y="156"/>
                    <a:pt x="432" y="156"/>
                    <a:pt x="432" y="156"/>
                  </a:cubicBezTo>
                  <a:cubicBezTo>
                    <a:pt x="315" y="156"/>
                    <a:pt x="315" y="156"/>
                    <a:pt x="315" y="156"/>
                  </a:cubicBezTo>
                  <a:lnTo>
                    <a:pt x="315" y="92"/>
                  </a:lnTo>
                  <a:close/>
                  <a:moveTo>
                    <a:pt x="228" y="290"/>
                  </a:moveTo>
                  <a:cubicBezTo>
                    <a:pt x="228" y="291"/>
                    <a:pt x="228" y="286"/>
                    <a:pt x="228" y="286"/>
                  </a:cubicBezTo>
                  <a:cubicBezTo>
                    <a:pt x="112" y="287"/>
                    <a:pt x="112" y="287"/>
                    <a:pt x="112" y="287"/>
                  </a:cubicBezTo>
                  <a:cubicBezTo>
                    <a:pt x="112" y="222"/>
                    <a:pt x="112" y="222"/>
                    <a:pt x="112" y="222"/>
                  </a:cubicBezTo>
                  <a:cubicBezTo>
                    <a:pt x="228" y="222"/>
                    <a:pt x="228" y="222"/>
                    <a:pt x="228" y="222"/>
                  </a:cubicBezTo>
                  <a:cubicBezTo>
                    <a:pt x="228" y="222"/>
                    <a:pt x="228" y="290"/>
                    <a:pt x="228" y="290"/>
                  </a:cubicBezTo>
                  <a:moveTo>
                    <a:pt x="124" y="92"/>
                  </a:moveTo>
                  <a:cubicBezTo>
                    <a:pt x="228" y="92"/>
                    <a:pt x="228" y="92"/>
                    <a:pt x="228" y="92"/>
                  </a:cubicBezTo>
                  <a:cubicBezTo>
                    <a:pt x="228" y="156"/>
                    <a:pt x="228" y="156"/>
                    <a:pt x="228" y="156"/>
                  </a:cubicBezTo>
                  <a:cubicBezTo>
                    <a:pt x="112" y="156"/>
                    <a:pt x="112" y="156"/>
                    <a:pt x="112" y="156"/>
                  </a:cubicBezTo>
                  <a:cubicBezTo>
                    <a:pt x="112" y="107"/>
                    <a:pt x="112" y="107"/>
                    <a:pt x="112" y="107"/>
                  </a:cubicBezTo>
                  <a:cubicBezTo>
                    <a:pt x="112" y="107"/>
                    <a:pt x="111" y="92"/>
                    <a:pt x="124" y="92"/>
                  </a:cubicBezTo>
                  <a:moveTo>
                    <a:pt x="484" y="26"/>
                  </a:moveTo>
                  <a:cubicBezTo>
                    <a:pt x="56" y="26"/>
                    <a:pt x="56" y="26"/>
                    <a:pt x="56" y="26"/>
                  </a:cubicBezTo>
                  <a:cubicBezTo>
                    <a:pt x="43" y="27"/>
                    <a:pt x="30" y="33"/>
                    <a:pt x="30" y="50"/>
                  </a:cubicBezTo>
                  <a:cubicBezTo>
                    <a:pt x="30" y="257"/>
                    <a:pt x="30" y="257"/>
                    <a:pt x="30" y="257"/>
                  </a:cubicBezTo>
                  <a:cubicBezTo>
                    <a:pt x="30" y="373"/>
                    <a:pt x="10" y="447"/>
                    <a:pt x="1" y="473"/>
                  </a:cubicBezTo>
                  <a:cubicBezTo>
                    <a:pt x="1" y="473"/>
                    <a:pt x="1" y="473"/>
                    <a:pt x="1" y="473"/>
                  </a:cubicBezTo>
                  <a:cubicBezTo>
                    <a:pt x="1" y="475"/>
                    <a:pt x="0" y="481"/>
                    <a:pt x="3" y="485"/>
                  </a:cubicBezTo>
                  <a:cubicBezTo>
                    <a:pt x="5" y="487"/>
                    <a:pt x="8" y="489"/>
                    <a:pt x="13" y="489"/>
                  </a:cubicBezTo>
                  <a:cubicBezTo>
                    <a:pt x="67" y="489"/>
                    <a:pt x="67" y="489"/>
                    <a:pt x="67" y="489"/>
                  </a:cubicBezTo>
                  <a:cubicBezTo>
                    <a:pt x="78" y="489"/>
                    <a:pt x="84" y="481"/>
                    <a:pt x="86" y="478"/>
                  </a:cubicBezTo>
                  <a:cubicBezTo>
                    <a:pt x="86" y="478"/>
                    <a:pt x="86" y="478"/>
                    <a:pt x="86" y="478"/>
                  </a:cubicBezTo>
                  <a:cubicBezTo>
                    <a:pt x="98" y="451"/>
                    <a:pt x="104" y="400"/>
                    <a:pt x="110" y="352"/>
                  </a:cubicBezTo>
                  <a:cubicBezTo>
                    <a:pt x="228" y="352"/>
                    <a:pt x="228" y="352"/>
                    <a:pt x="228" y="352"/>
                  </a:cubicBezTo>
                  <a:cubicBezTo>
                    <a:pt x="228" y="450"/>
                    <a:pt x="228" y="450"/>
                    <a:pt x="228" y="450"/>
                  </a:cubicBezTo>
                  <a:cubicBezTo>
                    <a:pt x="228" y="459"/>
                    <a:pt x="237" y="462"/>
                    <a:pt x="241" y="462"/>
                  </a:cubicBezTo>
                  <a:cubicBezTo>
                    <a:pt x="303" y="462"/>
                    <a:pt x="303" y="462"/>
                    <a:pt x="303" y="462"/>
                  </a:cubicBezTo>
                  <a:cubicBezTo>
                    <a:pt x="305" y="462"/>
                    <a:pt x="305" y="462"/>
                    <a:pt x="305" y="462"/>
                  </a:cubicBezTo>
                  <a:cubicBezTo>
                    <a:pt x="309" y="462"/>
                    <a:pt x="315" y="458"/>
                    <a:pt x="315" y="450"/>
                  </a:cubicBezTo>
                  <a:cubicBezTo>
                    <a:pt x="315" y="352"/>
                    <a:pt x="315" y="352"/>
                    <a:pt x="315" y="352"/>
                  </a:cubicBezTo>
                  <a:cubicBezTo>
                    <a:pt x="432" y="353"/>
                    <a:pt x="432" y="353"/>
                    <a:pt x="432" y="353"/>
                  </a:cubicBezTo>
                  <a:cubicBezTo>
                    <a:pt x="432" y="421"/>
                    <a:pt x="432" y="421"/>
                    <a:pt x="432" y="421"/>
                  </a:cubicBezTo>
                  <a:cubicBezTo>
                    <a:pt x="432" y="422"/>
                    <a:pt x="432" y="425"/>
                    <a:pt x="429" y="425"/>
                  </a:cubicBezTo>
                  <a:cubicBezTo>
                    <a:pt x="392" y="425"/>
                    <a:pt x="392" y="425"/>
                    <a:pt x="392" y="425"/>
                  </a:cubicBezTo>
                  <a:cubicBezTo>
                    <a:pt x="380" y="425"/>
                    <a:pt x="377" y="432"/>
                    <a:pt x="377" y="438"/>
                  </a:cubicBezTo>
                  <a:cubicBezTo>
                    <a:pt x="377" y="475"/>
                    <a:pt x="377" y="475"/>
                    <a:pt x="377" y="475"/>
                  </a:cubicBezTo>
                  <a:cubicBezTo>
                    <a:pt x="377" y="484"/>
                    <a:pt x="385" y="489"/>
                    <a:pt x="392" y="489"/>
                  </a:cubicBezTo>
                  <a:cubicBezTo>
                    <a:pt x="393" y="489"/>
                    <a:pt x="393" y="489"/>
                    <a:pt x="393" y="489"/>
                  </a:cubicBezTo>
                  <a:cubicBezTo>
                    <a:pt x="494" y="489"/>
                    <a:pt x="494" y="489"/>
                    <a:pt x="494" y="489"/>
                  </a:cubicBezTo>
                  <a:cubicBezTo>
                    <a:pt x="495" y="489"/>
                    <a:pt x="501" y="489"/>
                    <a:pt x="507" y="485"/>
                  </a:cubicBezTo>
                  <a:cubicBezTo>
                    <a:pt x="513" y="482"/>
                    <a:pt x="519" y="475"/>
                    <a:pt x="519" y="461"/>
                  </a:cubicBezTo>
                  <a:cubicBezTo>
                    <a:pt x="519" y="61"/>
                    <a:pt x="519" y="61"/>
                    <a:pt x="519" y="61"/>
                  </a:cubicBezTo>
                  <a:cubicBezTo>
                    <a:pt x="519" y="29"/>
                    <a:pt x="502" y="26"/>
                    <a:pt x="484" y="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14"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Picture 2" descr="E:\专门下载\klg\klg素材库\素材\图片\科技背景\摄图网_400165625.jpg"/>
          <p:cNvPicPr>
            <a:picLocks noChangeAspect="1" noChangeArrowheads="1"/>
          </p:cNvPicPr>
          <p:nvPr userDrawn="1"/>
        </p:nvPicPr>
        <p:blipFill>
          <a:blip r:embed="rId2" cstate="print">
            <a:alphaModFix amt="40000"/>
          </a:blip>
          <a:srcRect/>
          <a:stretch>
            <a:fillRect/>
          </a:stretch>
        </p:blipFill>
        <p:spPr bwMode="auto">
          <a:xfrm>
            <a:off x="-2065" y="0"/>
            <a:ext cx="1219406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0" y="0"/>
            <a:ext cx="12192000" cy="6858000"/>
          </a:xfrm>
          <a:prstGeom prst="rect">
            <a:avLst/>
          </a:prstGeom>
          <a:gradFill>
            <a:gsLst>
              <a:gs pos="18000">
                <a:schemeClr val="bg1"/>
              </a:gs>
              <a:gs pos="88000">
                <a:schemeClr val="bg1">
                  <a:alpha val="64000"/>
                </a:schemeClr>
              </a:gs>
              <a:gs pos="63990">
                <a:srgbClr val="FFFFFF">
                  <a:alpha val="59000"/>
                </a:srgbClr>
              </a:gs>
              <a:gs pos="38000">
                <a:schemeClr val="bg1">
                  <a:lumMod val="100000"/>
                  <a:alpha val="4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userDrawn="1"/>
        </p:nvSpPr>
        <p:spPr>
          <a:xfrm>
            <a:off x="0" y="6642000"/>
            <a:ext cx="12192000" cy="216000"/>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cxnSp>
        <p:nvCxnSpPr>
          <p:cNvPr id="11"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p:ph type="ctrTitle" hasCustomPrompt="1"/>
          </p:nvPr>
        </p:nvSpPr>
        <p:spPr>
          <a:xfrm>
            <a:off x="1623600" y="2602257"/>
            <a:ext cx="8953200" cy="835998"/>
          </a:xfrm>
        </p:spPr>
        <p:txBody>
          <a:bodyPr wrap="square">
            <a:spAutoFit/>
          </a:bodyPr>
          <a:lstStyle>
            <a:lvl1pPr algn="ctr">
              <a:defRPr lang="zh-CN" altLang="en-US" b="1" spc="300">
                <a:solidFill>
                  <a:schemeClr val="bg1"/>
                </a:solidFill>
                <a:latin typeface="微软雅黑" panose="020B0503020204020204" pitchFamily="34" charset="-122"/>
                <a:ea typeface="微软雅黑" panose="020B0503020204020204" pitchFamily="34" charset="-122"/>
                <a:cs typeface="+mn-cs"/>
              </a:defRPr>
            </a:lvl1pPr>
          </a:lstStyle>
          <a:p>
            <a:pPr marL="0" lvl="0" algn="ctr">
              <a:lnSpc>
                <a:spcPct val="120000"/>
              </a:lnSpc>
            </a:pPr>
            <a:r>
              <a:rPr kumimoji="1" lang="zh-CN" altLang="en-US" dirty="0"/>
              <a:t>此处输入</a:t>
            </a:r>
            <a:r>
              <a:rPr kumimoji="1" lang="en-US" altLang="zh-CN" dirty="0"/>
              <a:t>2022</a:t>
            </a:r>
            <a:r>
              <a:rPr kumimoji="1" lang="zh-CN" altLang="en-US" dirty="0"/>
              <a:t>演示主题</a:t>
            </a:r>
          </a:p>
        </p:txBody>
      </p:sp>
      <p:sp>
        <p:nvSpPr>
          <p:cNvPr id="16" name="副标题 2"/>
          <p:cNvSpPr>
            <a:spLocks noGrp="1"/>
          </p:cNvSpPr>
          <p:nvPr>
            <p:ph type="subTitle" idx="1" hasCustomPrompt="1"/>
          </p:nvPr>
        </p:nvSpPr>
        <p:spPr>
          <a:xfrm>
            <a:off x="1619400" y="3432457"/>
            <a:ext cx="8953200" cy="480131"/>
          </a:xfrm>
          <a:noFill/>
        </p:spPr>
        <p:txBody>
          <a:bodyPr wrap="square" rtlCol="0">
            <a:spAutoFit/>
          </a:bodyPr>
          <a:lstStyle>
            <a:lvl1pPr marL="0" indent="0" algn="ctr">
              <a:buNone/>
              <a:defRPr lang="zh-CN" altLang="en-US" spc="300">
                <a:solidFill>
                  <a:schemeClr val="bg1"/>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
        <p:nvSpPr>
          <p:cNvPr id="22" name="文本占位符 21"/>
          <p:cNvSpPr>
            <a:spLocks noGrp="1"/>
          </p:cNvSpPr>
          <p:nvPr>
            <p:ph type="body" sz="quarter" idx="13" hasCustomPrompt="1"/>
          </p:nvPr>
        </p:nvSpPr>
        <p:spPr>
          <a:xfrm>
            <a:off x="4712400" y="5010760"/>
            <a:ext cx="2761200" cy="369332"/>
          </a:xfrm>
        </p:spPr>
        <p:txBody>
          <a:bodyPr wrap="square" anchor="ctr">
            <a:spAutoFit/>
          </a:bodyPr>
          <a:lstStyle>
            <a:lvl1pPr marL="0" indent="0">
              <a:buNone/>
              <a:defRPr lang="zh-CN" altLang="en-US" sz="2000" b="1" spc="300" smtClean="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kumimoji="1" lang="zh-CN" altLang="en-US" dirty="0"/>
              <a:t>演讲者：</a:t>
            </a:r>
            <a:r>
              <a:rPr kumimoji="1" lang="en-US" altLang="zh-CN" dirty="0"/>
              <a:t>XXX</a:t>
            </a:r>
            <a:endParaRPr kumimoji="1" lang="zh-CN" altLang="en-US" dirty="0"/>
          </a:p>
        </p:txBody>
      </p:sp>
      <p:sp>
        <p:nvSpPr>
          <p:cNvPr id="23" name="文本占位符 21"/>
          <p:cNvSpPr>
            <a:spLocks noGrp="1"/>
          </p:cNvSpPr>
          <p:nvPr>
            <p:ph type="body" sz="quarter" idx="14" hasCustomPrompt="1"/>
          </p:nvPr>
        </p:nvSpPr>
        <p:spPr>
          <a:xfrm>
            <a:off x="5146267" y="5433027"/>
            <a:ext cx="1893467" cy="313932"/>
          </a:xfrm>
        </p:spPr>
        <p:txBody>
          <a:bodyPr wrap="none" anchor="ctr">
            <a:spAutoFit/>
          </a:bodyPr>
          <a:lstStyle>
            <a:lvl1pPr marL="0" indent="0">
              <a:buNone/>
              <a:def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stStyle>
          <a:p>
            <a:pPr algn="ct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2022</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年</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月</a:t>
            </a:r>
            <a:r>
              <a:rPr lang="en-US" altLang="zh-CN"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X</a:t>
            </a:r>
            <a:r>
              <a:rPr lang="zh-CN" altLang="en-US" sz="16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日</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a:off x="1357043" y="1709001"/>
            <a:ext cx="1401652" cy="769441"/>
          </a:xfrm>
          <a:prstGeom prst="rect">
            <a:avLst/>
          </a:prstGeom>
        </p:spPr>
        <p:txBody>
          <a:bodyPr wrap="square" anchor="ctr">
            <a:spAutoFit/>
          </a:bodyPr>
          <a:lstStyle/>
          <a:p>
            <a:r>
              <a:rPr lang="zh-CN" altLang="en-US" sz="4400" b="1"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目录</a:t>
            </a:r>
          </a:p>
        </p:txBody>
      </p:sp>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cxnSp>
        <p:nvCxnSpPr>
          <p:cNvPr id="16" name="直接连接符 15"/>
          <p:cNvCxnSpPr/>
          <p:nvPr userDrawn="1"/>
        </p:nvCxnSpPr>
        <p:spPr>
          <a:xfrm>
            <a:off x="838200" y="1434585"/>
            <a:ext cx="0" cy="8956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869198" y="1286359"/>
            <a:ext cx="3348994" cy="707886"/>
          </a:xfrm>
          <a:prstGeom prst="rect">
            <a:avLst/>
          </a:prstGeom>
          <a:noFill/>
        </p:spPr>
        <p:txBody>
          <a:bodyPr wrap="none" rtlCol="0">
            <a:spAutoFit/>
          </a:bodyPr>
          <a:lstStyle/>
          <a:p>
            <a:r>
              <a:rPr lang="en-US" altLang="zh-CN" sz="4000" b="1" dirty="0">
                <a:solidFill>
                  <a:schemeClr val="bg1">
                    <a:lumMod val="95000"/>
                  </a:schemeClr>
                </a:solidFill>
                <a:latin typeface="Arial Black" panose="020B0A04020102020204" pitchFamily="34" charset="0"/>
                <a:cs typeface="Arial" panose="020B0604020202020204" pitchFamily="34" charset="0"/>
              </a:rPr>
              <a:t>CONTENTS</a:t>
            </a:r>
            <a:endParaRPr lang="zh-CN" altLang="en-US" sz="4000" b="1" dirty="0">
              <a:solidFill>
                <a:schemeClr val="bg1">
                  <a:lumMod val="95000"/>
                </a:schemeClr>
              </a:solidFill>
              <a:latin typeface="Arial Black" panose="020B0A04020102020204" pitchFamily="34" charset="0"/>
              <a:cs typeface="Arial" panose="020B0604020202020204"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章节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sp>
        <p:nvSpPr>
          <p:cNvPr id="15" name="标题 1"/>
          <p:cNvSpPr>
            <a:spLocks noGrp="1"/>
          </p:cNvSpPr>
          <p:nvPr userDrawn="1">
            <p:ph type="title" hasCustomPrompt="1"/>
          </p:nvPr>
        </p:nvSpPr>
        <p:spPr>
          <a:xfrm>
            <a:off x="4565541" y="2773147"/>
            <a:ext cx="6735600" cy="567850"/>
          </a:xfrm>
          <a:noFill/>
        </p:spPr>
        <p:txBody>
          <a:bodyPr wrap="square" lIns="68584" tIns="34291" rIns="68584" bIns="34291" rtlCol="0">
            <a:spAutoFit/>
          </a:bodyPr>
          <a:lstStyle>
            <a:lvl1pPr>
              <a:defRPr lang="zh-CN" altLang="en-US" sz="3600" b="1" dirty="0">
                <a:solidFill>
                  <a:prstClr val="black">
                    <a:lumMod val="75000"/>
                    <a:lumOff val="25000"/>
                  </a:prstClr>
                </a:solidFill>
                <a:latin typeface="微软雅黑" panose="020B0503020204020204" pitchFamily="34" charset="-122"/>
                <a:ea typeface="微软雅黑" panose="020B0503020204020204" pitchFamily="34" charset="-122"/>
                <a:cs typeface="+mn-cs"/>
              </a:defRPr>
            </a:lvl1pPr>
          </a:lstStyle>
          <a:p>
            <a:pPr marL="0" lvl="0"/>
            <a:r>
              <a:rPr kumimoji="1" lang="zh-CN" altLang="en-US" dirty="0"/>
              <a:t>单击此处编辑章节标题样式</a:t>
            </a:r>
          </a:p>
        </p:txBody>
      </p:sp>
      <p:sp>
        <p:nvSpPr>
          <p:cNvPr id="16" name="文本占位符 2"/>
          <p:cNvSpPr>
            <a:spLocks noGrp="1"/>
          </p:cNvSpPr>
          <p:nvPr userDrawn="1">
            <p:ph type="body" idx="1"/>
          </p:nvPr>
        </p:nvSpPr>
        <p:spPr>
          <a:xfrm>
            <a:off x="4565541" y="3600673"/>
            <a:ext cx="6739200" cy="290851"/>
          </a:xfrm>
          <a:noFill/>
        </p:spPr>
        <p:txBody>
          <a:bodyPr wrap="square" lIns="68584" tIns="34291" rIns="68584" bIns="34291" rtlCol="0">
            <a:spAutoFit/>
          </a:bodyPr>
          <a:lstStyle>
            <a:lvl1pPr marL="0" indent="0">
              <a:buNone/>
              <a:defRPr lang="zh-CN" altLang="en-US" sz="1600">
                <a:solidFill>
                  <a:prstClr val="black">
                    <a:lumMod val="75000"/>
                    <a:lumOff val="25000"/>
                  </a:prstClr>
                </a:solidFill>
                <a:latin typeface="微软雅黑" panose="020B0503020204020204" pitchFamily="34" charset="-122"/>
                <a:ea typeface="微软雅黑" panose="020B0503020204020204" pitchFamily="34" charset="-122"/>
              </a:defRPr>
            </a:lvl1pPr>
          </a:lstStyle>
          <a:p>
            <a:pPr marL="0" lvl="0" eaLnBrk="0" hangingPunct="0"/>
            <a:r>
              <a:rPr kumimoji="1" lang="zh-CN" altLang="en-US" dirty="0"/>
              <a:t>单击此处编辑母版文本样式</a:t>
            </a:r>
          </a:p>
        </p:txBody>
      </p:sp>
      <p:pic>
        <p:nvPicPr>
          <p:cNvPr id="17" name="图形 1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47663" y="364122"/>
            <a:ext cx="655200" cy="431395"/>
          </a:xfrm>
          <a:prstGeom prst="rect">
            <a:avLst/>
          </a:prstGeom>
        </p:spPr>
      </p:pic>
      <p:grpSp>
        <p:nvGrpSpPr>
          <p:cNvPr id="11" name="组合 10"/>
          <p:cNvGrpSpPr/>
          <p:nvPr userDrawn="1"/>
        </p:nvGrpSpPr>
        <p:grpSpPr>
          <a:xfrm>
            <a:off x="4038600" y="4373703"/>
            <a:ext cx="8153400" cy="87086"/>
            <a:chOff x="4038600" y="4528686"/>
            <a:chExt cx="8153400" cy="87086"/>
          </a:xfrm>
        </p:grpSpPr>
        <p:cxnSp>
          <p:nvCxnSpPr>
            <p:cNvPr id="8" name="直接连接符 7"/>
            <p:cNvCxnSpPr/>
            <p:nvPr userDrawn="1"/>
          </p:nvCxnSpPr>
          <p:spPr>
            <a:xfrm>
              <a:off x="4038600" y="4572000"/>
              <a:ext cx="8153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4038600" y="4528686"/>
              <a:ext cx="87086" cy="87086"/>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1_标题和内容_居左">
    <p:spTree>
      <p:nvGrpSpPr>
        <p:cNvPr id="1" name=""/>
        <p:cNvGrpSpPr/>
        <p:nvPr/>
      </p:nvGrpSpPr>
      <p:grpSpPr>
        <a:xfrm>
          <a:off x="0" y="0"/>
          <a:ext cx="0" cy="0"/>
          <a:chOff x="0" y="0"/>
          <a:chExt cx="0" cy="0"/>
        </a:xfrm>
      </p:grpSpPr>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781200" y="417600"/>
            <a:ext cx="10080000" cy="522000"/>
          </a:xfrm>
          <a:noFill/>
          <a:ln w="9525">
            <a:noFill/>
            <a:miter lim="800000"/>
          </a:ln>
        </p:spPr>
        <p:txBody>
          <a:bodyPr wrap="none" lIns="0" anchor="ctr">
            <a:noAutofit/>
          </a:bodyPr>
          <a:lstStyle>
            <a:lvl1pPr>
              <a:defRPr kumimoji="0"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marR="0" lvl="0" indent="0" defTabSz="914400" eaLnBrk="0" fontAlgn="base" hangingPunct="0">
              <a:spcAft>
                <a:spcPct val="0"/>
              </a:spcAft>
              <a:buClrTx/>
              <a:buSzTx/>
              <a:buFontTx/>
            </a:pPr>
            <a:r>
              <a:rPr kumimoji="1" lang="zh-CN" altLang="en-US" dirty="0"/>
              <a:t>单击此处编辑母版标题样式</a:t>
            </a:r>
          </a:p>
        </p:txBody>
      </p:sp>
      <p:sp>
        <p:nvSpPr>
          <p:cNvPr id="3"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8" name="直接连接符 3"/>
          <p:cNvCxnSpPr/>
          <p:nvPr userDrawn="1"/>
        </p:nvCxnSpPr>
        <p:spPr>
          <a:xfrm>
            <a:off x="620424" y="920797"/>
            <a:ext cx="11152477" cy="0"/>
          </a:xfrm>
          <a:prstGeom prst="line">
            <a:avLst/>
          </a:prstGeom>
          <a:ln w="9525">
            <a:solidFill>
              <a:schemeClr val="bg1">
                <a:lumMod val="7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标题和内容_居中">
    <p:spTree>
      <p:nvGrpSpPr>
        <p:cNvPr id="1" name=""/>
        <p:cNvGrpSpPr/>
        <p:nvPr/>
      </p:nvGrpSpPr>
      <p:grpSpPr>
        <a:xfrm>
          <a:off x="0" y="0"/>
          <a:ext cx="0" cy="0"/>
          <a:chOff x="0" y="0"/>
          <a:chExt cx="0" cy="0"/>
        </a:xfrm>
      </p:grpSpPr>
      <p:sp>
        <p:nvSpPr>
          <p:cNvPr id="2" name="标题 1"/>
          <p:cNvSpPr>
            <a:spLocks noGrp="1"/>
          </p:cNvSpPr>
          <p:nvPr>
            <p:ph type="title"/>
          </p:nvPr>
        </p:nvSpPr>
        <p:spPr>
          <a:xfrm>
            <a:off x="781200" y="417600"/>
            <a:ext cx="10076400" cy="522000"/>
          </a:xfrm>
          <a:noFill/>
          <a:ln w="9525">
            <a:noFill/>
            <a:miter lim="800000"/>
          </a:ln>
        </p:spPr>
        <p:txBody>
          <a:bodyPr vert="horz" wrap="none" lIns="0" tIns="45720" rIns="91440" bIns="45720" rtlCol="0" anchor="ctr">
            <a:noAutofit/>
          </a:bodyPr>
          <a:lstStyle>
            <a:lvl1pPr algn="ctr">
              <a:defRPr kumimoji="1" lang="zh-CN" altLang="en-US" sz="24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阿里巴巴普惠体 R" panose="00020600040101010101" pitchFamily="18" charset="-122"/>
              </a:defRPr>
            </a:lvl1pPr>
          </a:lstStyle>
          <a:p>
            <a:pPr marL="0" lvl="0" algn="ctr" defTabSz="914400" eaLnBrk="0" fontAlgn="base" hangingPunct="0">
              <a:spcAft>
                <a:spcPct val="0"/>
              </a:spcAft>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cxnSp>
        <p:nvCxnSpPr>
          <p:cNvPr id="7" name="直接连接符 3"/>
          <p:cNvCxnSpPr/>
          <p:nvPr userDrawn="1"/>
        </p:nvCxnSpPr>
        <p:spPr>
          <a:xfrm>
            <a:off x="620424" y="920797"/>
            <a:ext cx="11152477" cy="0"/>
          </a:xfrm>
          <a:prstGeom prst="line">
            <a:avLst/>
          </a:prstGeom>
          <a:ln w="9525">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直接连接符 4"/>
          <p:cNvCxnSpPr/>
          <p:nvPr userDrawn="1"/>
        </p:nvCxnSpPr>
        <p:spPr>
          <a:xfrm>
            <a:off x="10934700" y="882697"/>
            <a:ext cx="714376"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5"/>
          <p:cNvCxnSpPr/>
          <p:nvPr userDrawn="1"/>
        </p:nvCxnSpPr>
        <p:spPr>
          <a:xfrm>
            <a:off x="11649077" y="882796"/>
            <a:ext cx="38100" cy="3463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2"/>
          <p:cNvSpPr>
            <a:spLocks noGrp="1"/>
          </p:cNvSpPr>
          <p:nvPr>
            <p:ph idx="1"/>
          </p:nvPr>
        </p:nvSpPr>
        <p:spPr>
          <a:xfrm>
            <a:off x="781200" y="1260613"/>
            <a:ext cx="10515600" cy="4915925"/>
          </a:xfrm>
        </p:spPr>
        <p:txBody>
          <a:bodyPr/>
          <a:lstStyle>
            <a:lvl1pPr>
              <a:defRPr>
                <a:solidFill>
                  <a:srgbClr val="727271"/>
                </a:solidFill>
                <a:latin typeface="微软雅黑" panose="020B0503020204020204" pitchFamily="34" charset="-122"/>
                <a:ea typeface="微软雅黑" panose="020B0503020204020204" pitchFamily="34" charset="-122"/>
              </a:defRPr>
            </a:lvl1pPr>
            <a:lvl2pPr>
              <a:defRPr>
                <a:solidFill>
                  <a:srgbClr val="727271"/>
                </a:solidFill>
                <a:latin typeface="微软雅黑" panose="020B0503020204020204" pitchFamily="34" charset="-122"/>
                <a:ea typeface="微软雅黑" panose="020B0503020204020204" pitchFamily="34" charset="-122"/>
              </a:defRPr>
            </a:lvl2pPr>
            <a:lvl3pPr>
              <a:defRPr>
                <a:solidFill>
                  <a:srgbClr val="727271"/>
                </a:solidFill>
                <a:latin typeface="微软雅黑" panose="020B0503020204020204" pitchFamily="34" charset="-122"/>
                <a:ea typeface="微软雅黑" panose="020B0503020204020204" pitchFamily="34" charset="-122"/>
              </a:defRPr>
            </a:lvl3pPr>
            <a:lvl4pPr>
              <a:defRPr>
                <a:solidFill>
                  <a:srgbClr val="727271"/>
                </a:solidFill>
                <a:latin typeface="微软雅黑" panose="020B0503020204020204" pitchFamily="34" charset="-122"/>
                <a:ea typeface="微软雅黑" panose="020B0503020204020204" pitchFamily="34" charset="-122"/>
              </a:defRPr>
            </a:lvl4pPr>
            <a:lvl5pPr>
              <a:defRPr>
                <a:solidFill>
                  <a:srgbClr val="727271"/>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25" name="矩形 24"/>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标题和内容_正中">
    <p:spTree>
      <p:nvGrpSpPr>
        <p:cNvPr id="1" name=""/>
        <p:cNvGrpSpPr/>
        <p:nvPr/>
      </p:nvGrpSpPr>
      <p:grpSpPr>
        <a:xfrm>
          <a:off x="0" y="0"/>
          <a:ext cx="0" cy="0"/>
          <a:chOff x="0" y="0"/>
          <a:chExt cx="0" cy="0"/>
        </a:xfrm>
      </p:grpSpPr>
      <p:sp>
        <p:nvSpPr>
          <p:cNvPr id="2" name="标题 1"/>
          <p:cNvSpPr>
            <a:spLocks noGrp="1"/>
          </p:cNvSpPr>
          <p:nvPr>
            <p:ph type="title"/>
          </p:nvPr>
        </p:nvSpPr>
        <p:spPr>
          <a:xfrm>
            <a:off x="1486800" y="990600"/>
            <a:ext cx="9216000" cy="831600"/>
          </a:xfrm>
          <a:noFill/>
          <a:ln w="9525">
            <a:noFill/>
            <a:miter lim="800000"/>
          </a:ln>
        </p:spPr>
        <p:txBody>
          <a:bodyPr wrap="none" lIns="0" anchor="ctr">
            <a:noAutofit/>
          </a:bodyPr>
          <a:lstStyle>
            <a:lvl1pPr algn="ctr">
              <a:defRPr kumimoji="0" lang="zh-CN" altLang="en-US" sz="3600" b="1" i="0" u="none" strike="noStrike" cap="none" spc="0" normalizeH="0" baseline="0">
                <a:ln>
                  <a:noFill/>
                </a:ln>
                <a:solidFill>
                  <a:srgbClr val="E6001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eaLnBrk="0" fontAlgn="base" hangingPunct="0">
              <a:spcAft>
                <a:spcPct val="0"/>
              </a:spcAft>
              <a:buClrTx/>
              <a:buSzTx/>
              <a:buFontTx/>
            </a:pPr>
            <a:r>
              <a:rPr kumimoji="1" lang="zh-CN" altLang="en-US" dirty="0"/>
              <a:t>单击此处编辑母版标题样式</a:t>
            </a:r>
          </a:p>
        </p:txBody>
      </p:sp>
      <p:sp>
        <p:nvSpPr>
          <p:cNvPr id="3" name="日期占位符 2"/>
          <p:cNvSpPr>
            <a:spLocks noGrp="1"/>
          </p:cNvSpPr>
          <p:nvPr>
            <p:ph type="dt" sz="half" idx="10"/>
          </p:nvPr>
        </p:nvSpPr>
        <p:spPr/>
        <p:txBody>
          <a:bodyPr/>
          <a:lstStyle/>
          <a:p>
            <a:fld id="{5978C352-F1B6-2B47-AE70-075841CBDABD}" type="datetimeFigureOut">
              <a:rPr kumimoji="1" lang="zh-CN" altLang="en-US" smtClean="0"/>
              <a:t>2025/1/14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B49B2B9-F796-3D44-B952-549008B5BDF1}" type="slidenum">
              <a:rPr kumimoji="1" lang="zh-CN" altLang="en-US" smtClean="0"/>
              <a:t>‹#›</a:t>
            </a:fld>
            <a:endParaRPr kumimoji="1"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7663" y="364122"/>
            <a:ext cx="655200" cy="431395"/>
          </a:xfrm>
          <a:prstGeom prst="rect">
            <a:avLst/>
          </a:prstGeom>
        </p:spPr>
      </p:pic>
      <p:sp>
        <p:nvSpPr>
          <p:cNvPr id="11" name="矩形 10"/>
          <p:cNvSpPr/>
          <p:nvPr userDrawn="1"/>
        </p:nvSpPr>
        <p:spPr>
          <a:xfrm>
            <a:off x="0" y="6766395"/>
            <a:ext cx="12192000" cy="91605"/>
          </a:xfrm>
          <a:prstGeom prst="rect">
            <a:avLst/>
          </a:prstGeom>
          <a:gradFill>
            <a:gsLst>
              <a:gs pos="0">
                <a:srgbClr val="BC000B"/>
              </a:gs>
              <a:gs pos="100000">
                <a:srgbClr val="E6001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副标题 2"/>
          <p:cNvSpPr>
            <a:spLocks noGrp="1"/>
          </p:cNvSpPr>
          <p:nvPr>
            <p:ph type="subTitle" idx="1" hasCustomPrompt="1"/>
          </p:nvPr>
        </p:nvSpPr>
        <p:spPr>
          <a:xfrm>
            <a:off x="1619400" y="1927894"/>
            <a:ext cx="8953200" cy="369332"/>
          </a:xfrm>
          <a:noFill/>
        </p:spPr>
        <p:txBody>
          <a:bodyPr wrap="square" rtlCol="0">
            <a:spAutoFit/>
          </a:bodyPr>
          <a:lstStyle>
            <a:lvl1pPr marL="0" indent="0" algn="ctr">
              <a:buNone/>
              <a:defRPr lang="zh-CN" altLang="en-US" sz="2000" spc="300">
                <a:solidFill>
                  <a:schemeClr val="bg2">
                    <a:lumMod val="50000"/>
                  </a:schemeClr>
                </a:solidFill>
                <a:latin typeface="微软雅黑" panose="020B0503020204020204" pitchFamily="34" charset="-122"/>
                <a:ea typeface="微软雅黑" panose="020B0503020204020204" pitchFamily="34" charset="-122"/>
              </a:defRPr>
            </a:lvl1pPr>
          </a:lstStyle>
          <a:p>
            <a:pPr marL="0" lvl="0" algn="ctr"/>
            <a:r>
              <a:rPr kumimoji="1" lang="zh-CN" altLang="en-US" dirty="0"/>
              <a:t>此处输入次级主题</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10" Type="http://schemas.openxmlformats.org/officeDocument/2006/relationships/theme" Target="../theme/theme1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6" Type="http://schemas.openxmlformats.org/officeDocument/2006/relationships/theme" Target="../theme/theme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10"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10" Type="http://schemas.openxmlformats.org/officeDocument/2006/relationships/theme" Target="../theme/theme7.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10" Type="http://schemas.openxmlformats.org/officeDocument/2006/relationships/theme" Target="../theme/theme8.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5" Type="http://schemas.openxmlformats.org/officeDocument/2006/relationships/slideLayout" Target="../slideLayouts/slideLayout116.xml"/><Relationship Id="rId10" Type="http://schemas.openxmlformats.org/officeDocument/2006/relationships/theme" Target="../theme/theme9.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4165" r:id="rId16"/>
    <p:sldLayoutId id="21474841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C352-F1B6-2B47-AE70-075841CBDABD}" type="datetimeFigureOut">
              <a:rPr kumimoji="1" lang="zh-CN" altLang="en-US" smtClean="0"/>
              <a:t>2025/1/14</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9B2B9-F796-3D44-B952-549008B5BDF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2727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microsoft.com/office/2007/relationships/hdphoto" Target="../media/hdphoto1.wdp"/><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3.png"/><Relationship Id="rId16" Type="http://schemas.openxmlformats.org/officeDocument/2006/relationships/image" Target="../media/image59.png"/><Relationship Id="rId1" Type="http://schemas.openxmlformats.org/officeDocument/2006/relationships/slideLayout" Target="../slideLayouts/slideLayout5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62.jpeg"/><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61.jpe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image" Target="../media/image33.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3.png"/><Relationship Id="rId1" Type="http://schemas.openxmlformats.org/officeDocument/2006/relationships/slideLayout" Target="../slideLayouts/slideLayout5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3.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3.png"/><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33.png"/><Relationship Id="rId4" Type="http://schemas.openxmlformats.org/officeDocument/2006/relationships/tags" Target="../tags/tag5.xml"/><Relationship Id="rId9"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3.png"/><Relationship Id="rId1" Type="http://schemas.openxmlformats.org/officeDocument/2006/relationships/slideLayout" Target="../slideLayouts/slideLayout116.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5.xml"/></Relationships>
</file>

<file path=ppt/slides/_rels/slide25.xml.rels><?xml version="1.0" encoding="UTF-8" standalone="yes"?>
<Relationships xmlns="http://schemas.openxmlformats.org/package/2006/relationships"><Relationship Id="rId26" Type="http://schemas.openxmlformats.org/officeDocument/2006/relationships/tags" Target="../tags/tag56.xml"/><Relationship Id="rId117" Type="http://schemas.openxmlformats.org/officeDocument/2006/relationships/tags" Target="../tags/tag147.xml"/><Relationship Id="rId21" Type="http://schemas.openxmlformats.org/officeDocument/2006/relationships/tags" Target="../tags/tag51.xml"/><Relationship Id="rId42" Type="http://schemas.openxmlformats.org/officeDocument/2006/relationships/tags" Target="../tags/tag72.xml"/><Relationship Id="rId47" Type="http://schemas.openxmlformats.org/officeDocument/2006/relationships/tags" Target="../tags/tag77.xml"/><Relationship Id="rId63" Type="http://schemas.openxmlformats.org/officeDocument/2006/relationships/tags" Target="../tags/tag93.xml"/><Relationship Id="rId68" Type="http://schemas.openxmlformats.org/officeDocument/2006/relationships/tags" Target="../tags/tag98.xml"/><Relationship Id="rId84" Type="http://schemas.openxmlformats.org/officeDocument/2006/relationships/tags" Target="../tags/tag114.xml"/><Relationship Id="rId89" Type="http://schemas.openxmlformats.org/officeDocument/2006/relationships/tags" Target="../tags/tag119.xml"/><Relationship Id="rId112" Type="http://schemas.openxmlformats.org/officeDocument/2006/relationships/tags" Target="../tags/tag142.xml"/><Relationship Id="rId16" Type="http://schemas.openxmlformats.org/officeDocument/2006/relationships/tags" Target="../tags/tag46.xml"/><Relationship Id="rId107" Type="http://schemas.openxmlformats.org/officeDocument/2006/relationships/tags" Target="../tags/tag137.xml"/><Relationship Id="rId11" Type="http://schemas.openxmlformats.org/officeDocument/2006/relationships/tags" Target="../tags/tag41.xml"/><Relationship Id="rId32" Type="http://schemas.openxmlformats.org/officeDocument/2006/relationships/tags" Target="../tags/tag62.xml"/><Relationship Id="rId37" Type="http://schemas.openxmlformats.org/officeDocument/2006/relationships/tags" Target="../tags/tag67.xml"/><Relationship Id="rId53" Type="http://schemas.openxmlformats.org/officeDocument/2006/relationships/tags" Target="../tags/tag83.xml"/><Relationship Id="rId58" Type="http://schemas.openxmlformats.org/officeDocument/2006/relationships/tags" Target="../tags/tag88.xml"/><Relationship Id="rId74" Type="http://schemas.openxmlformats.org/officeDocument/2006/relationships/tags" Target="../tags/tag104.xml"/><Relationship Id="rId79" Type="http://schemas.openxmlformats.org/officeDocument/2006/relationships/tags" Target="../tags/tag109.xml"/><Relationship Id="rId102" Type="http://schemas.openxmlformats.org/officeDocument/2006/relationships/tags" Target="../tags/tag132.xml"/><Relationship Id="rId5" Type="http://schemas.openxmlformats.org/officeDocument/2006/relationships/tags" Target="../tags/tag35.xml"/><Relationship Id="rId90" Type="http://schemas.openxmlformats.org/officeDocument/2006/relationships/tags" Target="../tags/tag120.xml"/><Relationship Id="rId95" Type="http://schemas.openxmlformats.org/officeDocument/2006/relationships/tags" Target="../tags/tag125.xml"/><Relationship Id="rId22" Type="http://schemas.openxmlformats.org/officeDocument/2006/relationships/tags" Target="../tags/tag52.xml"/><Relationship Id="rId27" Type="http://schemas.openxmlformats.org/officeDocument/2006/relationships/tags" Target="../tags/tag57.xml"/><Relationship Id="rId43" Type="http://schemas.openxmlformats.org/officeDocument/2006/relationships/tags" Target="../tags/tag73.xml"/><Relationship Id="rId48" Type="http://schemas.openxmlformats.org/officeDocument/2006/relationships/tags" Target="../tags/tag78.xml"/><Relationship Id="rId64" Type="http://schemas.openxmlformats.org/officeDocument/2006/relationships/tags" Target="../tags/tag94.xml"/><Relationship Id="rId69" Type="http://schemas.openxmlformats.org/officeDocument/2006/relationships/tags" Target="../tags/tag99.xml"/><Relationship Id="rId113" Type="http://schemas.openxmlformats.org/officeDocument/2006/relationships/tags" Target="../tags/tag143.xml"/><Relationship Id="rId118" Type="http://schemas.openxmlformats.org/officeDocument/2006/relationships/tags" Target="../tags/tag148.xml"/><Relationship Id="rId80" Type="http://schemas.openxmlformats.org/officeDocument/2006/relationships/tags" Target="../tags/tag110.xml"/><Relationship Id="rId85" Type="http://schemas.openxmlformats.org/officeDocument/2006/relationships/tags" Target="../tags/tag115.xml"/><Relationship Id="rId12" Type="http://schemas.openxmlformats.org/officeDocument/2006/relationships/tags" Target="../tags/tag42.xml"/><Relationship Id="rId17" Type="http://schemas.openxmlformats.org/officeDocument/2006/relationships/tags" Target="../tags/tag47.xml"/><Relationship Id="rId33" Type="http://schemas.openxmlformats.org/officeDocument/2006/relationships/tags" Target="../tags/tag63.xml"/><Relationship Id="rId38" Type="http://schemas.openxmlformats.org/officeDocument/2006/relationships/tags" Target="../tags/tag68.xml"/><Relationship Id="rId59" Type="http://schemas.openxmlformats.org/officeDocument/2006/relationships/tags" Target="../tags/tag89.xml"/><Relationship Id="rId103" Type="http://schemas.openxmlformats.org/officeDocument/2006/relationships/tags" Target="../tags/tag133.xml"/><Relationship Id="rId108" Type="http://schemas.openxmlformats.org/officeDocument/2006/relationships/tags" Target="../tags/tag138.xml"/><Relationship Id="rId54" Type="http://schemas.openxmlformats.org/officeDocument/2006/relationships/tags" Target="../tags/tag84.xml"/><Relationship Id="rId70" Type="http://schemas.openxmlformats.org/officeDocument/2006/relationships/tags" Target="../tags/tag100.xml"/><Relationship Id="rId75" Type="http://schemas.openxmlformats.org/officeDocument/2006/relationships/tags" Target="../tags/tag105.xml"/><Relationship Id="rId91" Type="http://schemas.openxmlformats.org/officeDocument/2006/relationships/tags" Target="../tags/tag121.xml"/><Relationship Id="rId96" Type="http://schemas.openxmlformats.org/officeDocument/2006/relationships/tags" Target="../tags/tag126.xml"/><Relationship Id="rId1" Type="http://schemas.openxmlformats.org/officeDocument/2006/relationships/tags" Target="../tags/tag31.xml"/><Relationship Id="rId6" Type="http://schemas.openxmlformats.org/officeDocument/2006/relationships/tags" Target="../tags/tag36.xml"/><Relationship Id="rId23" Type="http://schemas.openxmlformats.org/officeDocument/2006/relationships/tags" Target="../tags/tag53.xml"/><Relationship Id="rId28" Type="http://schemas.openxmlformats.org/officeDocument/2006/relationships/tags" Target="../tags/tag58.xml"/><Relationship Id="rId49" Type="http://schemas.openxmlformats.org/officeDocument/2006/relationships/tags" Target="../tags/tag79.xml"/><Relationship Id="rId114" Type="http://schemas.openxmlformats.org/officeDocument/2006/relationships/tags" Target="../tags/tag144.xml"/><Relationship Id="rId119" Type="http://schemas.openxmlformats.org/officeDocument/2006/relationships/slideLayout" Target="../slideLayouts/slideLayout125.xml"/><Relationship Id="rId44" Type="http://schemas.openxmlformats.org/officeDocument/2006/relationships/tags" Target="../tags/tag74.xml"/><Relationship Id="rId60" Type="http://schemas.openxmlformats.org/officeDocument/2006/relationships/tags" Target="../tags/tag90.xml"/><Relationship Id="rId65" Type="http://schemas.openxmlformats.org/officeDocument/2006/relationships/tags" Target="../tags/tag95.xml"/><Relationship Id="rId81" Type="http://schemas.openxmlformats.org/officeDocument/2006/relationships/tags" Target="../tags/tag111.xml"/><Relationship Id="rId86" Type="http://schemas.openxmlformats.org/officeDocument/2006/relationships/tags" Target="../tags/tag116.xml"/><Relationship Id="rId4" Type="http://schemas.openxmlformats.org/officeDocument/2006/relationships/tags" Target="../tags/tag34.xml"/><Relationship Id="rId9" Type="http://schemas.openxmlformats.org/officeDocument/2006/relationships/tags" Target="../tags/tag39.xml"/><Relationship Id="rId13" Type="http://schemas.openxmlformats.org/officeDocument/2006/relationships/tags" Target="../tags/tag43.xml"/><Relationship Id="rId18" Type="http://schemas.openxmlformats.org/officeDocument/2006/relationships/tags" Target="../tags/tag48.xml"/><Relationship Id="rId39" Type="http://schemas.openxmlformats.org/officeDocument/2006/relationships/tags" Target="../tags/tag69.xml"/><Relationship Id="rId109" Type="http://schemas.openxmlformats.org/officeDocument/2006/relationships/tags" Target="../tags/tag139.xml"/><Relationship Id="rId34" Type="http://schemas.openxmlformats.org/officeDocument/2006/relationships/tags" Target="../tags/tag64.xml"/><Relationship Id="rId50" Type="http://schemas.openxmlformats.org/officeDocument/2006/relationships/tags" Target="../tags/tag80.xml"/><Relationship Id="rId55" Type="http://schemas.openxmlformats.org/officeDocument/2006/relationships/tags" Target="../tags/tag85.xml"/><Relationship Id="rId76" Type="http://schemas.openxmlformats.org/officeDocument/2006/relationships/tags" Target="../tags/tag106.xml"/><Relationship Id="rId97" Type="http://schemas.openxmlformats.org/officeDocument/2006/relationships/tags" Target="../tags/tag127.xml"/><Relationship Id="rId104" Type="http://schemas.openxmlformats.org/officeDocument/2006/relationships/tags" Target="../tags/tag134.xml"/><Relationship Id="rId120" Type="http://schemas.openxmlformats.org/officeDocument/2006/relationships/image" Target="../media/image33.png"/><Relationship Id="rId7" Type="http://schemas.openxmlformats.org/officeDocument/2006/relationships/tags" Target="../tags/tag37.xml"/><Relationship Id="rId71" Type="http://schemas.openxmlformats.org/officeDocument/2006/relationships/tags" Target="../tags/tag101.xml"/><Relationship Id="rId92" Type="http://schemas.openxmlformats.org/officeDocument/2006/relationships/tags" Target="../tags/tag122.xml"/><Relationship Id="rId2" Type="http://schemas.openxmlformats.org/officeDocument/2006/relationships/tags" Target="../tags/tag32.xml"/><Relationship Id="rId29" Type="http://schemas.openxmlformats.org/officeDocument/2006/relationships/tags" Target="../tags/tag59.xml"/><Relationship Id="rId24" Type="http://schemas.openxmlformats.org/officeDocument/2006/relationships/tags" Target="../tags/tag54.xml"/><Relationship Id="rId40" Type="http://schemas.openxmlformats.org/officeDocument/2006/relationships/tags" Target="../tags/tag70.xml"/><Relationship Id="rId45" Type="http://schemas.openxmlformats.org/officeDocument/2006/relationships/tags" Target="../tags/tag75.xml"/><Relationship Id="rId66" Type="http://schemas.openxmlformats.org/officeDocument/2006/relationships/tags" Target="../tags/tag96.xml"/><Relationship Id="rId87" Type="http://schemas.openxmlformats.org/officeDocument/2006/relationships/tags" Target="../tags/tag117.xml"/><Relationship Id="rId110" Type="http://schemas.openxmlformats.org/officeDocument/2006/relationships/tags" Target="../tags/tag140.xml"/><Relationship Id="rId115" Type="http://schemas.openxmlformats.org/officeDocument/2006/relationships/tags" Target="../tags/tag145.xml"/><Relationship Id="rId61" Type="http://schemas.openxmlformats.org/officeDocument/2006/relationships/tags" Target="../tags/tag91.xml"/><Relationship Id="rId82" Type="http://schemas.openxmlformats.org/officeDocument/2006/relationships/tags" Target="../tags/tag112.xml"/><Relationship Id="rId19" Type="http://schemas.openxmlformats.org/officeDocument/2006/relationships/tags" Target="../tags/tag49.xml"/><Relationship Id="rId14" Type="http://schemas.openxmlformats.org/officeDocument/2006/relationships/tags" Target="../tags/tag44.xml"/><Relationship Id="rId30" Type="http://schemas.openxmlformats.org/officeDocument/2006/relationships/tags" Target="../tags/tag60.xml"/><Relationship Id="rId35" Type="http://schemas.openxmlformats.org/officeDocument/2006/relationships/tags" Target="../tags/tag65.xml"/><Relationship Id="rId56" Type="http://schemas.openxmlformats.org/officeDocument/2006/relationships/tags" Target="../tags/tag86.xml"/><Relationship Id="rId77" Type="http://schemas.openxmlformats.org/officeDocument/2006/relationships/tags" Target="../tags/tag107.xml"/><Relationship Id="rId100" Type="http://schemas.openxmlformats.org/officeDocument/2006/relationships/tags" Target="../tags/tag130.xml"/><Relationship Id="rId105" Type="http://schemas.openxmlformats.org/officeDocument/2006/relationships/tags" Target="../tags/tag135.xml"/><Relationship Id="rId8" Type="http://schemas.openxmlformats.org/officeDocument/2006/relationships/tags" Target="../tags/tag38.xml"/><Relationship Id="rId51" Type="http://schemas.openxmlformats.org/officeDocument/2006/relationships/tags" Target="../tags/tag81.xml"/><Relationship Id="rId72" Type="http://schemas.openxmlformats.org/officeDocument/2006/relationships/tags" Target="../tags/tag102.xml"/><Relationship Id="rId93" Type="http://schemas.openxmlformats.org/officeDocument/2006/relationships/tags" Target="../tags/tag123.xml"/><Relationship Id="rId98" Type="http://schemas.openxmlformats.org/officeDocument/2006/relationships/tags" Target="../tags/tag128.xml"/><Relationship Id="rId121" Type="http://schemas.openxmlformats.org/officeDocument/2006/relationships/image" Target="../media/image70.png"/><Relationship Id="rId3" Type="http://schemas.openxmlformats.org/officeDocument/2006/relationships/tags" Target="../tags/tag33.xml"/><Relationship Id="rId25" Type="http://schemas.openxmlformats.org/officeDocument/2006/relationships/tags" Target="../tags/tag55.xml"/><Relationship Id="rId46" Type="http://schemas.openxmlformats.org/officeDocument/2006/relationships/tags" Target="../tags/tag76.xml"/><Relationship Id="rId67" Type="http://schemas.openxmlformats.org/officeDocument/2006/relationships/tags" Target="../tags/tag97.xml"/><Relationship Id="rId116" Type="http://schemas.openxmlformats.org/officeDocument/2006/relationships/tags" Target="../tags/tag146.xml"/><Relationship Id="rId20" Type="http://schemas.openxmlformats.org/officeDocument/2006/relationships/tags" Target="../tags/tag50.xml"/><Relationship Id="rId41" Type="http://schemas.openxmlformats.org/officeDocument/2006/relationships/tags" Target="../tags/tag71.xml"/><Relationship Id="rId62" Type="http://schemas.openxmlformats.org/officeDocument/2006/relationships/tags" Target="../tags/tag92.xml"/><Relationship Id="rId83" Type="http://schemas.openxmlformats.org/officeDocument/2006/relationships/tags" Target="../tags/tag113.xml"/><Relationship Id="rId88" Type="http://schemas.openxmlformats.org/officeDocument/2006/relationships/tags" Target="../tags/tag118.xml"/><Relationship Id="rId111" Type="http://schemas.openxmlformats.org/officeDocument/2006/relationships/tags" Target="../tags/tag141.xml"/><Relationship Id="rId15" Type="http://schemas.openxmlformats.org/officeDocument/2006/relationships/tags" Target="../tags/tag45.xml"/><Relationship Id="rId36" Type="http://schemas.openxmlformats.org/officeDocument/2006/relationships/tags" Target="../tags/tag66.xml"/><Relationship Id="rId57" Type="http://schemas.openxmlformats.org/officeDocument/2006/relationships/tags" Target="../tags/tag87.xml"/><Relationship Id="rId106" Type="http://schemas.openxmlformats.org/officeDocument/2006/relationships/tags" Target="../tags/tag136.xml"/><Relationship Id="rId10" Type="http://schemas.openxmlformats.org/officeDocument/2006/relationships/tags" Target="../tags/tag40.xml"/><Relationship Id="rId31" Type="http://schemas.openxmlformats.org/officeDocument/2006/relationships/tags" Target="../tags/tag61.xml"/><Relationship Id="rId52" Type="http://schemas.openxmlformats.org/officeDocument/2006/relationships/tags" Target="../tags/tag82.xml"/><Relationship Id="rId73" Type="http://schemas.openxmlformats.org/officeDocument/2006/relationships/tags" Target="../tags/tag103.xml"/><Relationship Id="rId78" Type="http://schemas.openxmlformats.org/officeDocument/2006/relationships/tags" Target="../tags/tag108.xml"/><Relationship Id="rId94" Type="http://schemas.openxmlformats.org/officeDocument/2006/relationships/tags" Target="../tags/tag124.xml"/><Relationship Id="rId99" Type="http://schemas.openxmlformats.org/officeDocument/2006/relationships/tags" Target="../tags/tag129.xml"/><Relationship Id="rId101" Type="http://schemas.openxmlformats.org/officeDocument/2006/relationships/tags" Target="../tags/tag13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25.xml"/><Relationship Id="rId1" Type="http://schemas.openxmlformats.org/officeDocument/2006/relationships/tags" Target="../tags/tag149.xml"/><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3" Type="http://schemas.openxmlformats.org/officeDocument/2006/relationships/tags" Target="../tags/tag162.xml"/><Relationship Id="rId18" Type="http://schemas.openxmlformats.org/officeDocument/2006/relationships/tags" Target="../tags/tag167.xml"/><Relationship Id="rId26" Type="http://schemas.openxmlformats.org/officeDocument/2006/relationships/tags" Target="../tags/tag175.xml"/><Relationship Id="rId39" Type="http://schemas.openxmlformats.org/officeDocument/2006/relationships/image" Target="../media/image77.png"/><Relationship Id="rId21" Type="http://schemas.openxmlformats.org/officeDocument/2006/relationships/tags" Target="../tags/tag170.xml"/><Relationship Id="rId34" Type="http://schemas.openxmlformats.org/officeDocument/2006/relationships/image" Target="../media/image33.png"/><Relationship Id="rId42" Type="http://schemas.openxmlformats.org/officeDocument/2006/relationships/image" Target="../media/image80.png"/><Relationship Id="rId7" Type="http://schemas.openxmlformats.org/officeDocument/2006/relationships/tags" Target="../tags/tag156.xml"/><Relationship Id="rId2" Type="http://schemas.openxmlformats.org/officeDocument/2006/relationships/tags" Target="../tags/tag151.xml"/><Relationship Id="rId16" Type="http://schemas.openxmlformats.org/officeDocument/2006/relationships/tags" Target="../tags/tag165.xml"/><Relationship Id="rId29" Type="http://schemas.openxmlformats.org/officeDocument/2006/relationships/tags" Target="../tags/tag178.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24" Type="http://schemas.openxmlformats.org/officeDocument/2006/relationships/tags" Target="../tags/tag173.xml"/><Relationship Id="rId32" Type="http://schemas.openxmlformats.org/officeDocument/2006/relationships/tags" Target="../tags/tag181.xml"/><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 Type="http://schemas.openxmlformats.org/officeDocument/2006/relationships/tags" Target="../tags/tag154.xml"/><Relationship Id="rId15" Type="http://schemas.openxmlformats.org/officeDocument/2006/relationships/tags" Target="../tags/tag164.xml"/><Relationship Id="rId23" Type="http://schemas.openxmlformats.org/officeDocument/2006/relationships/tags" Target="../tags/tag172.xml"/><Relationship Id="rId28" Type="http://schemas.openxmlformats.org/officeDocument/2006/relationships/tags" Target="../tags/tag177.xml"/><Relationship Id="rId36" Type="http://schemas.openxmlformats.org/officeDocument/2006/relationships/image" Target="../media/image74.png"/><Relationship Id="rId10" Type="http://schemas.openxmlformats.org/officeDocument/2006/relationships/tags" Target="../tags/tag159.xml"/><Relationship Id="rId19" Type="http://schemas.openxmlformats.org/officeDocument/2006/relationships/tags" Target="../tags/tag168.xml"/><Relationship Id="rId31" Type="http://schemas.openxmlformats.org/officeDocument/2006/relationships/tags" Target="../tags/tag180.xml"/><Relationship Id="rId44" Type="http://schemas.openxmlformats.org/officeDocument/2006/relationships/image" Target="../media/image82.png"/><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tags" Target="../tags/tag163.xml"/><Relationship Id="rId22" Type="http://schemas.openxmlformats.org/officeDocument/2006/relationships/tags" Target="../tags/tag171.xml"/><Relationship Id="rId27" Type="http://schemas.openxmlformats.org/officeDocument/2006/relationships/tags" Target="../tags/tag176.xml"/><Relationship Id="rId30" Type="http://schemas.openxmlformats.org/officeDocument/2006/relationships/tags" Target="../tags/tag179.xml"/><Relationship Id="rId35" Type="http://schemas.openxmlformats.org/officeDocument/2006/relationships/image" Target="../media/image73.png"/><Relationship Id="rId43" Type="http://schemas.openxmlformats.org/officeDocument/2006/relationships/image" Target="../media/image81.png"/><Relationship Id="rId8" Type="http://schemas.openxmlformats.org/officeDocument/2006/relationships/tags" Target="../tags/tag157.xml"/><Relationship Id="rId3" Type="http://schemas.openxmlformats.org/officeDocument/2006/relationships/tags" Target="../tags/tag152.xml"/><Relationship Id="rId12" Type="http://schemas.openxmlformats.org/officeDocument/2006/relationships/tags" Target="../tags/tag161.xml"/><Relationship Id="rId17" Type="http://schemas.openxmlformats.org/officeDocument/2006/relationships/tags" Target="../tags/tag166.xml"/><Relationship Id="rId25" Type="http://schemas.openxmlformats.org/officeDocument/2006/relationships/tags" Target="../tags/tag174.xml"/><Relationship Id="rId33" Type="http://schemas.openxmlformats.org/officeDocument/2006/relationships/slideLayout" Target="../slideLayouts/slideLayout98.xml"/><Relationship Id="rId38" Type="http://schemas.openxmlformats.org/officeDocument/2006/relationships/image" Target="../media/image76.png"/><Relationship Id="rId20" Type="http://schemas.openxmlformats.org/officeDocument/2006/relationships/tags" Target="../tags/tag169.xml"/><Relationship Id="rId41"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7.xml"/><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26" Type="http://schemas.openxmlformats.org/officeDocument/2006/relationships/tags" Target="../tags/tag207.xml"/><Relationship Id="rId21" Type="http://schemas.openxmlformats.org/officeDocument/2006/relationships/tags" Target="../tags/tag202.xml"/><Relationship Id="rId42" Type="http://schemas.openxmlformats.org/officeDocument/2006/relationships/tags" Target="../tags/tag223.xml"/><Relationship Id="rId47" Type="http://schemas.openxmlformats.org/officeDocument/2006/relationships/tags" Target="../tags/tag228.xml"/><Relationship Id="rId63" Type="http://schemas.openxmlformats.org/officeDocument/2006/relationships/tags" Target="../tags/tag244.xml"/><Relationship Id="rId68" Type="http://schemas.openxmlformats.org/officeDocument/2006/relationships/tags" Target="../tags/tag249.xml"/><Relationship Id="rId7" Type="http://schemas.openxmlformats.org/officeDocument/2006/relationships/tags" Target="../tags/tag188.xml"/><Relationship Id="rId2" Type="http://schemas.openxmlformats.org/officeDocument/2006/relationships/tags" Target="../tags/tag183.xml"/><Relationship Id="rId16" Type="http://schemas.openxmlformats.org/officeDocument/2006/relationships/tags" Target="../tags/tag197.xml"/><Relationship Id="rId29" Type="http://schemas.openxmlformats.org/officeDocument/2006/relationships/tags" Target="../tags/tag210.xml"/><Relationship Id="rId11" Type="http://schemas.openxmlformats.org/officeDocument/2006/relationships/tags" Target="../tags/tag192.xml"/><Relationship Id="rId24" Type="http://schemas.openxmlformats.org/officeDocument/2006/relationships/tags" Target="../tags/tag205.xml"/><Relationship Id="rId32" Type="http://schemas.openxmlformats.org/officeDocument/2006/relationships/tags" Target="../tags/tag213.xml"/><Relationship Id="rId37" Type="http://schemas.openxmlformats.org/officeDocument/2006/relationships/tags" Target="../tags/tag218.xml"/><Relationship Id="rId40" Type="http://schemas.openxmlformats.org/officeDocument/2006/relationships/tags" Target="../tags/tag221.xml"/><Relationship Id="rId45" Type="http://schemas.openxmlformats.org/officeDocument/2006/relationships/tags" Target="../tags/tag226.xml"/><Relationship Id="rId53" Type="http://schemas.openxmlformats.org/officeDocument/2006/relationships/tags" Target="../tags/tag234.xml"/><Relationship Id="rId58" Type="http://schemas.openxmlformats.org/officeDocument/2006/relationships/tags" Target="../tags/tag239.xml"/><Relationship Id="rId66" Type="http://schemas.openxmlformats.org/officeDocument/2006/relationships/tags" Target="../tags/tag247.xml"/><Relationship Id="rId5" Type="http://schemas.openxmlformats.org/officeDocument/2006/relationships/tags" Target="../tags/tag186.xml"/><Relationship Id="rId61" Type="http://schemas.openxmlformats.org/officeDocument/2006/relationships/tags" Target="../tags/tag242.xml"/><Relationship Id="rId19" Type="http://schemas.openxmlformats.org/officeDocument/2006/relationships/tags" Target="../tags/tag200.xml"/><Relationship Id="rId14" Type="http://schemas.openxmlformats.org/officeDocument/2006/relationships/tags" Target="../tags/tag195.xml"/><Relationship Id="rId22" Type="http://schemas.openxmlformats.org/officeDocument/2006/relationships/tags" Target="../tags/tag203.xml"/><Relationship Id="rId27" Type="http://schemas.openxmlformats.org/officeDocument/2006/relationships/tags" Target="../tags/tag208.xml"/><Relationship Id="rId30" Type="http://schemas.openxmlformats.org/officeDocument/2006/relationships/tags" Target="../tags/tag211.xml"/><Relationship Id="rId35" Type="http://schemas.openxmlformats.org/officeDocument/2006/relationships/tags" Target="../tags/tag216.xml"/><Relationship Id="rId43" Type="http://schemas.openxmlformats.org/officeDocument/2006/relationships/tags" Target="../tags/tag224.xml"/><Relationship Id="rId48" Type="http://schemas.openxmlformats.org/officeDocument/2006/relationships/tags" Target="../tags/tag229.xml"/><Relationship Id="rId56" Type="http://schemas.openxmlformats.org/officeDocument/2006/relationships/tags" Target="../tags/tag237.xml"/><Relationship Id="rId64" Type="http://schemas.openxmlformats.org/officeDocument/2006/relationships/tags" Target="../tags/tag245.xml"/><Relationship Id="rId69" Type="http://schemas.openxmlformats.org/officeDocument/2006/relationships/slideLayout" Target="../slideLayouts/slideLayout98.xml"/><Relationship Id="rId8" Type="http://schemas.openxmlformats.org/officeDocument/2006/relationships/tags" Target="../tags/tag189.xml"/><Relationship Id="rId51" Type="http://schemas.openxmlformats.org/officeDocument/2006/relationships/tags" Target="../tags/tag232.xml"/><Relationship Id="rId3" Type="http://schemas.openxmlformats.org/officeDocument/2006/relationships/tags" Target="../tags/tag184.xml"/><Relationship Id="rId12" Type="http://schemas.openxmlformats.org/officeDocument/2006/relationships/tags" Target="../tags/tag193.xml"/><Relationship Id="rId17" Type="http://schemas.openxmlformats.org/officeDocument/2006/relationships/tags" Target="../tags/tag198.xml"/><Relationship Id="rId25" Type="http://schemas.openxmlformats.org/officeDocument/2006/relationships/tags" Target="../tags/tag206.xml"/><Relationship Id="rId33" Type="http://schemas.openxmlformats.org/officeDocument/2006/relationships/tags" Target="../tags/tag214.xml"/><Relationship Id="rId38" Type="http://schemas.openxmlformats.org/officeDocument/2006/relationships/tags" Target="../tags/tag219.xml"/><Relationship Id="rId46" Type="http://schemas.openxmlformats.org/officeDocument/2006/relationships/tags" Target="../tags/tag227.xml"/><Relationship Id="rId59" Type="http://schemas.openxmlformats.org/officeDocument/2006/relationships/tags" Target="../tags/tag240.xml"/><Relationship Id="rId67" Type="http://schemas.openxmlformats.org/officeDocument/2006/relationships/tags" Target="../tags/tag248.xml"/><Relationship Id="rId20" Type="http://schemas.openxmlformats.org/officeDocument/2006/relationships/tags" Target="../tags/tag201.xml"/><Relationship Id="rId41" Type="http://schemas.openxmlformats.org/officeDocument/2006/relationships/tags" Target="../tags/tag222.xml"/><Relationship Id="rId54" Type="http://schemas.openxmlformats.org/officeDocument/2006/relationships/tags" Target="../tags/tag235.xml"/><Relationship Id="rId62" Type="http://schemas.openxmlformats.org/officeDocument/2006/relationships/tags" Target="../tags/tag243.xml"/><Relationship Id="rId70" Type="http://schemas.openxmlformats.org/officeDocument/2006/relationships/image" Target="../media/image33.png"/><Relationship Id="rId1" Type="http://schemas.openxmlformats.org/officeDocument/2006/relationships/tags" Target="../tags/tag182.xml"/><Relationship Id="rId6" Type="http://schemas.openxmlformats.org/officeDocument/2006/relationships/tags" Target="../tags/tag187.xml"/><Relationship Id="rId15" Type="http://schemas.openxmlformats.org/officeDocument/2006/relationships/tags" Target="../tags/tag196.xml"/><Relationship Id="rId23" Type="http://schemas.openxmlformats.org/officeDocument/2006/relationships/tags" Target="../tags/tag204.xml"/><Relationship Id="rId28" Type="http://schemas.openxmlformats.org/officeDocument/2006/relationships/tags" Target="../tags/tag209.xml"/><Relationship Id="rId36" Type="http://schemas.openxmlformats.org/officeDocument/2006/relationships/tags" Target="../tags/tag217.xml"/><Relationship Id="rId49" Type="http://schemas.openxmlformats.org/officeDocument/2006/relationships/tags" Target="../tags/tag230.xml"/><Relationship Id="rId57" Type="http://schemas.openxmlformats.org/officeDocument/2006/relationships/tags" Target="../tags/tag238.xml"/><Relationship Id="rId10" Type="http://schemas.openxmlformats.org/officeDocument/2006/relationships/tags" Target="../tags/tag191.xml"/><Relationship Id="rId31" Type="http://schemas.openxmlformats.org/officeDocument/2006/relationships/tags" Target="../tags/tag212.xml"/><Relationship Id="rId44" Type="http://schemas.openxmlformats.org/officeDocument/2006/relationships/tags" Target="../tags/tag225.xml"/><Relationship Id="rId52" Type="http://schemas.openxmlformats.org/officeDocument/2006/relationships/tags" Target="../tags/tag233.xml"/><Relationship Id="rId60" Type="http://schemas.openxmlformats.org/officeDocument/2006/relationships/tags" Target="../tags/tag241.xml"/><Relationship Id="rId65" Type="http://schemas.openxmlformats.org/officeDocument/2006/relationships/tags" Target="../tags/tag246.xml"/><Relationship Id="rId4" Type="http://schemas.openxmlformats.org/officeDocument/2006/relationships/tags" Target="../tags/tag185.xml"/><Relationship Id="rId9" Type="http://schemas.openxmlformats.org/officeDocument/2006/relationships/tags" Target="../tags/tag190.xml"/><Relationship Id="rId13" Type="http://schemas.openxmlformats.org/officeDocument/2006/relationships/tags" Target="../tags/tag194.xml"/><Relationship Id="rId18" Type="http://schemas.openxmlformats.org/officeDocument/2006/relationships/tags" Target="../tags/tag199.xml"/><Relationship Id="rId39" Type="http://schemas.openxmlformats.org/officeDocument/2006/relationships/tags" Target="../tags/tag220.xml"/><Relationship Id="rId34" Type="http://schemas.openxmlformats.org/officeDocument/2006/relationships/tags" Target="../tags/tag215.xml"/><Relationship Id="rId50" Type="http://schemas.openxmlformats.org/officeDocument/2006/relationships/tags" Target="../tags/tag231.xml"/><Relationship Id="rId55" Type="http://schemas.openxmlformats.org/officeDocument/2006/relationships/tags" Target="../tags/tag236.xml"/></Relationships>
</file>

<file path=ppt/slides/_rels/slide3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33.png"/><Relationship Id="rId1" Type="http://schemas.openxmlformats.org/officeDocument/2006/relationships/slideLayout" Target="../slideLayouts/slideLayout98.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3.png"/><Relationship Id="rId1" Type="http://schemas.openxmlformats.org/officeDocument/2006/relationships/slideLayout" Target="../slideLayouts/slideLayout98.xml"/></Relationships>
</file>

<file path=ppt/slides/_rels/slide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33.png"/><Relationship Id="rId1" Type="http://schemas.openxmlformats.org/officeDocument/2006/relationships/slideLayout" Target="../slideLayouts/slideLayout74.xml"/><Relationship Id="rId4" Type="http://schemas.openxmlformats.org/officeDocument/2006/relationships/image" Target="../media/image87.jpe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9.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5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185189" y="1805559"/>
            <a:ext cx="10088236" cy="2002856"/>
          </a:xfrm>
        </p:spPr>
        <p:txBody>
          <a:bodyPr/>
          <a:lstStyle/>
          <a:p>
            <a:pPr>
              <a:lnSpc>
                <a:spcPct val="150000"/>
              </a:lnSpc>
            </a:pPr>
            <a:r>
              <a:rPr lang="zh-CN" altLang="en-US" dirty="0">
                <a:sym typeface="+mn-ea"/>
              </a:rPr>
              <a:t>港华集团信息化建设及</a:t>
            </a:r>
            <a:r>
              <a:rPr lang="en-US" altLang="zh-CN" dirty="0">
                <a:sym typeface="+mn-ea"/>
              </a:rPr>
              <a:t>TMS</a:t>
            </a:r>
            <a:r>
              <a:rPr lang="zh-CN" altLang="en-US" dirty="0">
                <a:sym typeface="+mn-ea"/>
              </a:rPr>
              <a:t>升迁项目</a:t>
            </a:r>
            <a:br>
              <a:rPr lang="en-US" altLang="zh-CN" dirty="0">
                <a:sym typeface="+mn-ea"/>
              </a:rPr>
            </a:br>
            <a:r>
              <a:rPr lang="zh-CN" altLang="en-US" dirty="0">
                <a:sym typeface="+mn-ea"/>
              </a:rPr>
              <a:t>系统集成专项方案</a:t>
            </a:r>
            <a:endParaRPr lang="zh-CN" altLang="en-US" dirty="0">
              <a:latin typeface="+mn-lt"/>
              <a:ea typeface="+mn-ea"/>
              <a:cs typeface="+mn-ea"/>
              <a:sym typeface="+mn-lt"/>
            </a:endParaRPr>
          </a:p>
        </p:txBody>
      </p:sp>
      <p:sp>
        <p:nvSpPr>
          <p:cNvPr id="3" name="文本占位符 8"/>
          <p:cNvSpPr>
            <a:spLocks noGrp="1"/>
          </p:cNvSpPr>
          <p:nvPr/>
        </p:nvSpPr>
        <p:spPr>
          <a:xfrm>
            <a:off x="5369561" y="5433783"/>
            <a:ext cx="1452880" cy="312420"/>
          </a:xfrm>
          <a:prstGeom prst="rect">
            <a:avLst/>
          </a:prstGeom>
        </p:spPr>
        <p:txBody>
          <a:bodyPr vert="horz" wrap="non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kern="1200" spc="3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2727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2727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2727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fld id="{BB962C8B-B14F-4D97-AF65-F5344CB8AC3E}" type="datetime6">
              <a:rPr lang="zh-CN" altLang="zh-CN" dirty="0"/>
              <a:t>2025年1月</a:t>
            </a:fld>
            <a:endParaRPr altLang="zh-CN" dirty="0"/>
          </a:p>
        </p:txBody>
      </p:sp>
      <p:sp>
        <p:nvSpPr>
          <p:cNvPr id="2" name="文本占位符 1"/>
          <p:cNvSpPr>
            <a:spLocks noGrp="1"/>
          </p:cNvSpPr>
          <p:nvPr>
            <p:ph type="body" sz="quarter" idx="13"/>
          </p:nvPr>
        </p:nvSpPr>
        <p:spPr>
          <a:xfrm>
            <a:off x="4715400" y="4841179"/>
            <a:ext cx="2761200" cy="368300"/>
          </a:xfrm>
        </p:spPr>
        <p:txBody>
          <a:bodyPr/>
          <a:lstStyle/>
          <a:p>
            <a:pPr algn="ctr"/>
            <a:r>
              <a:rPr lang="zh-CN" altLang="en-US" sz="2000" b="0" dirty="0"/>
              <a:t>用友</a:t>
            </a:r>
            <a:r>
              <a:rPr lang="en-US" altLang="zh-CN" sz="2000" b="0" dirty="0"/>
              <a:t>-</a:t>
            </a:r>
            <a:r>
              <a:rPr lang="zh-CN" altLang="en-US" sz="2000" b="0" dirty="0"/>
              <a:t>港华项目组</a:t>
            </a: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0970" y="260350"/>
            <a:ext cx="1790065" cy="5124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lang="zh-CN" altLang="en-US" dirty="0">
                <a:latin typeface="Microsoft YaHei" panose="020B0503020204020204" pitchFamily="34" charset="-122"/>
                <a:ea typeface="Microsoft YaHei" panose="020B0503020204020204" pitchFamily="34" charset="-122"/>
                <a:cs typeface="+mn-ea"/>
                <a:sym typeface="Arial" panose="020B0604020202020204" pitchFamily="34" charset="0"/>
              </a:rPr>
              <a:t>集团集成平台的目标及原则</a:t>
            </a: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69" name="矩形 68">
            <a:extLst>
              <a:ext uri="{FF2B5EF4-FFF2-40B4-BE49-F238E27FC236}">
                <a16:creationId xmlns:a16="http://schemas.microsoft.com/office/drawing/2014/main" id="{E6803322-11A9-5C4C-AB4F-A68A44898EAA}"/>
              </a:ext>
            </a:extLst>
          </p:cNvPr>
          <p:cNvSpPr/>
          <p:nvPr/>
        </p:nvSpPr>
        <p:spPr>
          <a:xfrm>
            <a:off x="180001" y="1048035"/>
            <a:ext cx="11820539" cy="1135054"/>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目标</a:t>
            </a:r>
            <a:r>
              <a:rPr kumimoji="0" lang="zh-CN" altLang="en-US" sz="24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构建集团统一集成平台，实现跨板块、跨业务系统集成</a:t>
            </a:r>
            <a:endParaRPr kumimoji="0" lang="en-US" altLang="zh-CN" sz="24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原则</a:t>
            </a:r>
            <a:r>
              <a:rPr kumimoji="0" lang="zh-CN" altLang="en-US" sz="24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L1</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级、</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L2</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级之间的集成集团主导（</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连接集成平台对接</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L3</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级集成自行建设</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集团主导</a:t>
            </a:r>
            <a:endParaRPr kumimoji="0" lang="en-US" altLang="zh-CN" sz="24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endParaRPr>
          </a:p>
        </p:txBody>
      </p:sp>
      <p:sp>
        <p:nvSpPr>
          <p:cNvPr id="70" name="矩形 7">
            <a:extLst>
              <a:ext uri="{FF2B5EF4-FFF2-40B4-BE49-F238E27FC236}">
                <a16:creationId xmlns:a16="http://schemas.microsoft.com/office/drawing/2014/main" id="{02F0DC41-A3C8-BF43-9E26-ECFC2FF53F0F}"/>
              </a:ext>
            </a:extLst>
          </p:cNvPr>
          <p:cNvSpPr/>
          <p:nvPr/>
        </p:nvSpPr>
        <p:spPr>
          <a:xfrm>
            <a:off x="2328580" y="3146567"/>
            <a:ext cx="1681316" cy="1005356"/>
          </a:xfrm>
          <a:prstGeom prst="rect">
            <a:avLst/>
          </a:prstGeom>
          <a:noFill/>
          <a:ln w="12700" cap="flat" cmpd="sng" algn="ctr">
            <a:solidFill>
              <a:srgbClr val="4F81BD">
                <a:shade val="50000"/>
              </a:srgbClr>
            </a:solidFill>
            <a:prstDash val="dash"/>
          </a:ln>
          <a:effectLst/>
        </p:spPr>
        <p:txBody>
          <a:bodyPr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集团主导</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71" name="矩形 70">
            <a:extLst>
              <a:ext uri="{FF2B5EF4-FFF2-40B4-BE49-F238E27FC236}">
                <a16:creationId xmlns:a16="http://schemas.microsoft.com/office/drawing/2014/main" id="{D361A30D-864D-5F4A-A687-E767BDA1AEB7}"/>
              </a:ext>
            </a:extLst>
          </p:cNvPr>
          <p:cNvSpPr/>
          <p:nvPr/>
        </p:nvSpPr>
        <p:spPr>
          <a:xfrm>
            <a:off x="464529" y="3102529"/>
            <a:ext cx="1601279" cy="10493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L1</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级</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（集团统建业务集成</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72" name="矩形 71">
            <a:extLst>
              <a:ext uri="{FF2B5EF4-FFF2-40B4-BE49-F238E27FC236}">
                <a16:creationId xmlns:a16="http://schemas.microsoft.com/office/drawing/2014/main" id="{1945268B-BBBE-C545-B838-4E8643B8F662}"/>
              </a:ext>
            </a:extLst>
          </p:cNvPr>
          <p:cNvSpPr/>
          <p:nvPr/>
        </p:nvSpPr>
        <p:spPr>
          <a:xfrm>
            <a:off x="473025" y="4292819"/>
            <a:ext cx="1592784" cy="10493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L2</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级</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（跨板块集成</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73" name="矩形 72">
            <a:extLst>
              <a:ext uri="{FF2B5EF4-FFF2-40B4-BE49-F238E27FC236}">
                <a16:creationId xmlns:a16="http://schemas.microsoft.com/office/drawing/2014/main" id="{D9D7AFFB-6DEE-EE49-B79D-29F7C11EC461}"/>
              </a:ext>
            </a:extLst>
          </p:cNvPr>
          <p:cNvSpPr/>
          <p:nvPr/>
        </p:nvSpPr>
        <p:spPr>
          <a:xfrm>
            <a:off x="464529" y="5483108"/>
            <a:ext cx="1601279" cy="10493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L3</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级</a:t>
            </a:r>
            <a:endParaRPr lang="en-US" altLang="zh-CN" sz="1400" b="1" dirty="0">
              <a:solidFill>
                <a:prstClr val="white"/>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（本板块内</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集成</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74" name="矩形 73">
            <a:extLst>
              <a:ext uri="{FF2B5EF4-FFF2-40B4-BE49-F238E27FC236}">
                <a16:creationId xmlns:a16="http://schemas.microsoft.com/office/drawing/2014/main" id="{970540C7-F3FA-A64E-B5DF-62669EE97B46}"/>
              </a:ext>
            </a:extLst>
          </p:cNvPr>
          <p:cNvSpPr/>
          <p:nvPr/>
        </p:nvSpPr>
        <p:spPr>
          <a:xfrm>
            <a:off x="464529" y="2376905"/>
            <a:ext cx="1601279" cy="6479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模式</a:t>
            </a:r>
          </a:p>
        </p:txBody>
      </p:sp>
      <p:sp>
        <p:nvSpPr>
          <p:cNvPr id="75" name="矩形 74">
            <a:extLst>
              <a:ext uri="{FF2B5EF4-FFF2-40B4-BE49-F238E27FC236}">
                <a16:creationId xmlns:a16="http://schemas.microsoft.com/office/drawing/2014/main" id="{CA1F62F2-5F6A-FA44-A05C-A3D534271AE9}"/>
              </a:ext>
            </a:extLst>
          </p:cNvPr>
          <p:cNvSpPr/>
          <p:nvPr/>
        </p:nvSpPr>
        <p:spPr>
          <a:xfrm>
            <a:off x="2328579" y="2376905"/>
            <a:ext cx="1681316" cy="6479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规划</a:t>
            </a:r>
          </a:p>
        </p:txBody>
      </p:sp>
      <p:sp>
        <p:nvSpPr>
          <p:cNvPr id="76" name="矩形 75">
            <a:extLst>
              <a:ext uri="{FF2B5EF4-FFF2-40B4-BE49-F238E27FC236}">
                <a16:creationId xmlns:a16="http://schemas.microsoft.com/office/drawing/2014/main" id="{B025F542-B9A5-174B-8AAA-CE405475E82D}"/>
              </a:ext>
            </a:extLst>
          </p:cNvPr>
          <p:cNvSpPr/>
          <p:nvPr/>
        </p:nvSpPr>
        <p:spPr>
          <a:xfrm>
            <a:off x="8277094" y="2389671"/>
            <a:ext cx="3546699" cy="6479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示例</a:t>
            </a:r>
          </a:p>
        </p:txBody>
      </p:sp>
      <p:sp>
        <p:nvSpPr>
          <p:cNvPr id="77" name="矩形 7">
            <a:extLst>
              <a:ext uri="{FF2B5EF4-FFF2-40B4-BE49-F238E27FC236}">
                <a16:creationId xmlns:a16="http://schemas.microsoft.com/office/drawing/2014/main" id="{9BDBA59F-8FDE-3E43-8F89-47F9B2EB3EB2}"/>
              </a:ext>
            </a:extLst>
          </p:cNvPr>
          <p:cNvSpPr/>
          <p:nvPr/>
        </p:nvSpPr>
        <p:spPr>
          <a:xfrm>
            <a:off x="8277094" y="3146567"/>
            <a:ext cx="3546699" cy="1005356"/>
          </a:xfrm>
          <a:prstGeom prst="rect">
            <a:avLst/>
          </a:prstGeom>
          <a:noFill/>
          <a:ln w="12700" cap="flat" cmpd="sng" algn="ctr">
            <a:solidFill>
              <a:srgbClr val="4F81BD">
                <a:shade val="50000"/>
              </a:srgbClr>
            </a:solidFill>
            <a:prstDash val="dash"/>
          </a:ln>
          <a:effectLst/>
        </p:spPr>
        <p:txBody>
          <a:bodyPr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财务</a:t>
            </a:r>
            <a:r>
              <a:rPr lang="zh-CN" altLang="en-US" sz="1400" b="1" kern="0" dirty="0">
                <a:solidFill>
                  <a:prstClr val="black">
                    <a:lumMod val="85000"/>
                    <a:lumOff val="15000"/>
                  </a:prstClr>
                </a:solidFill>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共享、网报、人力、采购、商旅费控、全面预算、资金管理、合并报表、</a:t>
            </a:r>
            <a:r>
              <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0A</a:t>
            </a:r>
          </a:p>
        </p:txBody>
      </p:sp>
      <p:sp>
        <p:nvSpPr>
          <p:cNvPr id="78" name="矩形 77">
            <a:extLst>
              <a:ext uri="{FF2B5EF4-FFF2-40B4-BE49-F238E27FC236}">
                <a16:creationId xmlns:a16="http://schemas.microsoft.com/office/drawing/2014/main" id="{F998C296-502D-E047-B45E-B115FDD00850}"/>
              </a:ext>
            </a:extLst>
          </p:cNvPr>
          <p:cNvSpPr/>
          <p:nvPr/>
        </p:nvSpPr>
        <p:spPr>
          <a:xfrm>
            <a:off x="4335707" y="2373598"/>
            <a:ext cx="1681316" cy="6479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建设</a:t>
            </a:r>
          </a:p>
        </p:txBody>
      </p:sp>
      <p:sp>
        <p:nvSpPr>
          <p:cNvPr id="79" name="矩形 78">
            <a:extLst>
              <a:ext uri="{FF2B5EF4-FFF2-40B4-BE49-F238E27FC236}">
                <a16:creationId xmlns:a16="http://schemas.microsoft.com/office/drawing/2014/main" id="{9473136D-D9E1-B845-BDC7-BB818AA0BEC6}"/>
              </a:ext>
            </a:extLst>
          </p:cNvPr>
          <p:cNvSpPr/>
          <p:nvPr/>
        </p:nvSpPr>
        <p:spPr>
          <a:xfrm>
            <a:off x="6306400" y="2381176"/>
            <a:ext cx="1681316" cy="6479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运营</a:t>
            </a:r>
          </a:p>
        </p:txBody>
      </p:sp>
      <p:sp>
        <p:nvSpPr>
          <p:cNvPr id="80" name="矩形 7">
            <a:extLst>
              <a:ext uri="{FF2B5EF4-FFF2-40B4-BE49-F238E27FC236}">
                <a16:creationId xmlns:a16="http://schemas.microsoft.com/office/drawing/2014/main" id="{C457FE7C-B8B6-FC43-B3E3-6BE3A3D66AA4}"/>
              </a:ext>
            </a:extLst>
          </p:cNvPr>
          <p:cNvSpPr/>
          <p:nvPr/>
        </p:nvSpPr>
        <p:spPr>
          <a:xfrm>
            <a:off x="4330793" y="3139312"/>
            <a:ext cx="1681316" cy="1005356"/>
          </a:xfrm>
          <a:prstGeom prst="rect">
            <a:avLst/>
          </a:prstGeom>
          <a:noFill/>
          <a:ln w="12700" cap="flat" cmpd="sng" algn="ctr">
            <a:solidFill>
              <a:srgbClr val="4F81BD">
                <a:shade val="50000"/>
              </a:srgbClr>
            </a:solidFill>
            <a:prstDash val="dash"/>
          </a:ln>
          <a:effectLst/>
        </p:spPr>
        <p:txBody>
          <a:bodyPr lIns="0" rIns="0"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集团集成平台</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1" name="矩形 7">
            <a:extLst>
              <a:ext uri="{FF2B5EF4-FFF2-40B4-BE49-F238E27FC236}">
                <a16:creationId xmlns:a16="http://schemas.microsoft.com/office/drawing/2014/main" id="{C8ACD5C3-DCF9-5F4B-81F9-C60894C374D4}"/>
              </a:ext>
            </a:extLst>
          </p:cNvPr>
          <p:cNvSpPr/>
          <p:nvPr/>
        </p:nvSpPr>
        <p:spPr>
          <a:xfrm>
            <a:off x="6303943" y="3146567"/>
            <a:ext cx="1681316" cy="1005356"/>
          </a:xfrm>
          <a:prstGeom prst="rect">
            <a:avLst/>
          </a:prstGeom>
          <a:noFill/>
          <a:ln w="12700" cap="flat" cmpd="sng" algn="ctr">
            <a:solidFill>
              <a:srgbClr val="4F81BD">
                <a:shade val="50000"/>
              </a:srgbClr>
            </a:solidFill>
            <a:prstDash val="dash"/>
          </a:ln>
          <a:effectLst/>
        </p:spPr>
        <p:txBody>
          <a:bodyPr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集团统一管理</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2" name="矩形 7">
            <a:extLst>
              <a:ext uri="{FF2B5EF4-FFF2-40B4-BE49-F238E27FC236}">
                <a16:creationId xmlns:a16="http://schemas.microsoft.com/office/drawing/2014/main" id="{34458ED2-16FD-F943-92E1-B9A0CD37F7BD}"/>
              </a:ext>
            </a:extLst>
          </p:cNvPr>
          <p:cNvSpPr/>
          <p:nvPr/>
        </p:nvSpPr>
        <p:spPr>
          <a:xfrm>
            <a:off x="2328579" y="4346497"/>
            <a:ext cx="1681316" cy="1005356"/>
          </a:xfrm>
          <a:prstGeom prst="rect">
            <a:avLst/>
          </a:prstGeom>
          <a:noFill/>
          <a:ln w="12700" cap="flat" cmpd="sng" algn="ctr">
            <a:solidFill>
              <a:srgbClr val="4F81BD">
                <a:shade val="50000"/>
              </a:srgbClr>
            </a:solidFill>
            <a:prstDash val="dash"/>
          </a:ln>
          <a:effectLst/>
        </p:spPr>
        <p:txBody>
          <a:bodyPr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协同规划</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3" name="矩形 7">
            <a:extLst>
              <a:ext uri="{FF2B5EF4-FFF2-40B4-BE49-F238E27FC236}">
                <a16:creationId xmlns:a16="http://schemas.microsoft.com/office/drawing/2014/main" id="{6D130BC9-3ABE-AD4B-BB5F-6B1704F4619F}"/>
              </a:ext>
            </a:extLst>
          </p:cNvPr>
          <p:cNvSpPr/>
          <p:nvPr/>
        </p:nvSpPr>
        <p:spPr>
          <a:xfrm>
            <a:off x="8277092" y="4346497"/>
            <a:ext cx="3546701" cy="1005356"/>
          </a:xfrm>
          <a:prstGeom prst="rect">
            <a:avLst/>
          </a:prstGeom>
          <a:noFill/>
          <a:ln w="12700" cap="flat" cmpd="sng" algn="ctr">
            <a:solidFill>
              <a:srgbClr val="4F81BD">
                <a:shade val="50000"/>
              </a:srgbClr>
            </a:solidFill>
            <a:prstDash val="dash"/>
          </a:ln>
          <a:effectLst/>
        </p:spPr>
        <p:txBody>
          <a:bodyPr rtlCol="0" anchor="ctr"/>
          <a:lstStyle/>
          <a:p>
            <a:pPr marL="285750" marR="0" lvl="1" indent="-285750" algn="l" defTabSz="914400" rtl="0" eaLnBrk="1" fontAlgn="auto" latinLnBrk="0" hangingPunct="1">
              <a:lnSpc>
                <a:spcPct val="10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燃气业务：</a:t>
            </a:r>
            <a:r>
              <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TMS</a:t>
            </a: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BIP</a:t>
            </a: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TOP</a:t>
            </a:r>
          </a:p>
          <a:p>
            <a:pPr marL="285750" marR="0" lvl="1" indent="-285750" algn="l" defTabSz="914400" rtl="0" eaLnBrk="1" fontAlgn="auto" latinLnBrk="0" hangingPunct="1">
              <a:lnSpc>
                <a:spcPct val="10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再生业务：碳汭星云</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285750" lvl="1" indent="-285750">
              <a:spcBef>
                <a:spcPct val="20000"/>
              </a:spcBef>
              <a:buSzPct val="75000"/>
              <a:buFont typeface="Wingdings" panose="05000000000000000000" pitchFamily="2" charset="2"/>
              <a:buChar char="n"/>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延伸业务：</a:t>
            </a:r>
            <a:r>
              <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TLC</a:t>
            </a: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TCIS</a:t>
            </a:r>
          </a:p>
        </p:txBody>
      </p:sp>
      <p:sp>
        <p:nvSpPr>
          <p:cNvPr id="84" name="矩形 7">
            <a:extLst>
              <a:ext uri="{FF2B5EF4-FFF2-40B4-BE49-F238E27FC236}">
                <a16:creationId xmlns:a16="http://schemas.microsoft.com/office/drawing/2014/main" id="{C795B887-D5D2-7542-81E7-B5B61C343932}"/>
              </a:ext>
            </a:extLst>
          </p:cNvPr>
          <p:cNvSpPr/>
          <p:nvPr/>
        </p:nvSpPr>
        <p:spPr>
          <a:xfrm>
            <a:off x="4330792" y="4339242"/>
            <a:ext cx="1681316" cy="1005356"/>
          </a:xfrm>
          <a:prstGeom prst="rect">
            <a:avLst/>
          </a:prstGeom>
          <a:noFill/>
          <a:ln w="12700" cap="flat" cmpd="sng" algn="ctr">
            <a:solidFill>
              <a:srgbClr val="4F81BD">
                <a:shade val="50000"/>
              </a:srgbClr>
            </a:solidFill>
            <a:prstDash val="dash"/>
          </a:ln>
          <a:effectLst/>
        </p:spPr>
        <p:txBody>
          <a:bodyPr lIns="0" rIns="0"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集团集成平台</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5" name="矩形 7">
            <a:extLst>
              <a:ext uri="{FF2B5EF4-FFF2-40B4-BE49-F238E27FC236}">
                <a16:creationId xmlns:a16="http://schemas.microsoft.com/office/drawing/2014/main" id="{1803216A-28D4-5548-9D09-2FA5E0DDB301}"/>
              </a:ext>
            </a:extLst>
          </p:cNvPr>
          <p:cNvSpPr/>
          <p:nvPr/>
        </p:nvSpPr>
        <p:spPr>
          <a:xfrm>
            <a:off x="6303942" y="4346497"/>
            <a:ext cx="1681316" cy="1005356"/>
          </a:xfrm>
          <a:prstGeom prst="rect">
            <a:avLst/>
          </a:prstGeom>
          <a:noFill/>
          <a:ln w="12700" cap="flat" cmpd="sng" algn="ctr">
            <a:solidFill>
              <a:srgbClr val="4F81BD">
                <a:shade val="50000"/>
              </a:srgbClr>
            </a:solidFill>
            <a:prstDash val="dash"/>
          </a:ln>
          <a:effectLst/>
        </p:spPr>
        <p:txBody>
          <a:bodyPr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协同管理</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6" name="矩形 7">
            <a:extLst>
              <a:ext uri="{FF2B5EF4-FFF2-40B4-BE49-F238E27FC236}">
                <a16:creationId xmlns:a16="http://schemas.microsoft.com/office/drawing/2014/main" id="{548EF0FA-5BDF-604A-8A78-41F6B8B4A26E}"/>
              </a:ext>
            </a:extLst>
          </p:cNvPr>
          <p:cNvSpPr/>
          <p:nvPr/>
        </p:nvSpPr>
        <p:spPr>
          <a:xfrm>
            <a:off x="2328579" y="5536958"/>
            <a:ext cx="1681316" cy="1005356"/>
          </a:xfrm>
          <a:prstGeom prst="rect">
            <a:avLst/>
          </a:prstGeom>
          <a:noFill/>
          <a:ln w="12700" cap="flat" cmpd="sng" algn="ctr">
            <a:solidFill>
              <a:srgbClr val="4F81BD">
                <a:shade val="50000"/>
              </a:srgbClr>
            </a:solidFill>
            <a:prstDash val="dash"/>
          </a:ln>
          <a:effectLst/>
        </p:spPr>
        <p:txBody>
          <a:bodyPr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本版块内规划</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7" name="矩形 7">
            <a:extLst>
              <a:ext uri="{FF2B5EF4-FFF2-40B4-BE49-F238E27FC236}">
                <a16:creationId xmlns:a16="http://schemas.microsoft.com/office/drawing/2014/main" id="{F0E9D73E-EC36-1648-85E4-A5FF9172F68E}"/>
              </a:ext>
            </a:extLst>
          </p:cNvPr>
          <p:cNvSpPr/>
          <p:nvPr/>
        </p:nvSpPr>
        <p:spPr>
          <a:xfrm>
            <a:off x="8277093" y="5536958"/>
            <a:ext cx="3546700" cy="1005356"/>
          </a:xfrm>
          <a:prstGeom prst="rect">
            <a:avLst/>
          </a:prstGeom>
          <a:noFill/>
          <a:ln w="12700" cap="flat" cmpd="sng" algn="ctr">
            <a:solidFill>
              <a:srgbClr val="4F81BD">
                <a:shade val="50000"/>
              </a:srgbClr>
            </a:solidFill>
            <a:prstDash val="dash"/>
          </a:ln>
          <a:effectLst/>
        </p:spPr>
        <p:txBody>
          <a:bodyPr rtlCol="0" anchor="ctr"/>
          <a:lstStyle/>
          <a:p>
            <a:pPr marL="285750" marR="0" lvl="1" indent="-285750" algn="l" defTabSz="914400" rtl="0" eaLnBrk="1" fontAlgn="auto" latinLnBrk="0" hangingPunct="1">
              <a:lnSpc>
                <a:spcPct val="10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再生业务：光伏星、能碳星、储能星</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auto" latinLnBrk="0" hangingPunct="1">
              <a:lnSpc>
                <a:spcPct val="10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延伸业务：航信系统、电商平台</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8" name="矩形 7">
            <a:extLst>
              <a:ext uri="{FF2B5EF4-FFF2-40B4-BE49-F238E27FC236}">
                <a16:creationId xmlns:a16="http://schemas.microsoft.com/office/drawing/2014/main" id="{6B48A90C-E2EC-6C4F-82D4-DBF10E66D7A1}"/>
              </a:ext>
            </a:extLst>
          </p:cNvPr>
          <p:cNvSpPr/>
          <p:nvPr/>
        </p:nvSpPr>
        <p:spPr>
          <a:xfrm>
            <a:off x="4330792" y="5529703"/>
            <a:ext cx="1681316" cy="1005356"/>
          </a:xfrm>
          <a:prstGeom prst="rect">
            <a:avLst/>
          </a:prstGeom>
          <a:noFill/>
          <a:ln w="12700" cap="flat" cmpd="sng" algn="ctr">
            <a:solidFill>
              <a:srgbClr val="4F81BD">
                <a:shade val="50000"/>
              </a:srgbClr>
            </a:solidFill>
            <a:prstDash val="dash"/>
          </a:ln>
          <a:effectLst/>
        </p:spPr>
        <p:txBody>
          <a:bodyPr lIns="0" rIns="0"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集团集成平台</a:t>
            </a:r>
            <a:r>
              <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自行建设</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9" name="矩形 7">
            <a:extLst>
              <a:ext uri="{FF2B5EF4-FFF2-40B4-BE49-F238E27FC236}">
                <a16:creationId xmlns:a16="http://schemas.microsoft.com/office/drawing/2014/main" id="{9F4E19AB-72D6-704A-8BD8-0A07E9B845BD}"/>
              </a:ext>
            </a:extLst>
          </p:cNvPr>
          <p:cNvSpPr/>
          <p:nvPr/>
        </p:nvSpPr>
        <p:spPr>
          <a:xfrm>
            <a:off x="6303942" y="5536958"/>
            <a:ext cx="1681316" cy="1005356"/>
          </a:xfrm>
          <a:prstGeom prst="rect">
            <a:avLst/>
          </a:prstGeom>
          <a:noFill/>
          <a:ln w="12700" cap="flat" cmpd="sng" algn="ctr">
            <a:solidFill>
              <a:srgbClr val="4F81BD">
                <a:shade val="50000"/>
              </a:srgbClr>
            </a:solidFill>
            <a:prstDash val="dash"/>
          </a:ln>
          <a:effectLst/>
        </p:spPr>
        <p:txBody>
          <a:bodyPr rtlCol="0" anchor="ctr"/>
          <a:lstStyle/>
          <a:p>
            <a:pPr marL="285750" marR="0" lvl="1" indent="-285750" algn="l" defTabSz="914400" rtl="0" eaLnBrk="1" fontAlgn="auto" latinLnBrk="0" hangingPunct="1">
              <a:lnSpc>
                <a:spcPct val="150000"/>
              </a:lnSpc>
              <a:spcBef>
                <a:spcPct val="20000"/>
              </a:spcBef>
              <a:spcAft>
                <a:spcPts val="0"/>
              </a:spcAft>
              <a:buClrTx/>
              <a:buSzPct val="75000"/>
              <a:buFont typeface="Wingdings" panose="05000000000000000000" pitchFamily="2" charset="2"/>
              <a:buChar char="n"/>
              <a:tabLst/>
              <a:defRPr/>
            </a:pPr>
            <a:r>
              <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本版块内管理</a:t>
            </a:r>
            <a:endParaRPr kumimoji="0" lang="en-US" altLang="zh-CN" sz="1400" b="1"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08031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a:extLst>
              <a:ext uri="{FF2B5EF4-FFF2-40B4-BE49-F238E27FC236}">
                <a16:creationId xmlns:a16="http://schemas.microsoft.com/office/drawing/2014/main" id="{8534954E-9864-7C49-B965-ECF616660B7C}"/>
              </a:ext>
            </a:extLst>
          </p:cNvPr>
          <p:cNvSpPr/>
          <p:nvPr/>
        </p:nvSpPr>
        <p:spPr>
          <a:xfrm>
            <a:off x="10216318" y="2129885"/>
            <a:ext cx="1728000" cy="3312000"/>
          </a:xfrm>
          <a:prstGeom prst="roundRect">
            <a:avLst>
              <a:gd name="adj" fmla="val 6839"/>
            </a:avLst>
          </a:prstGeom>
          <a:solidFill>
            <a:srgbClr val="B8DFE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6C796529-4C99-CD40-83C1-DF4C31C0924C}"/>
              </a:ext>
            </a:extLst>
          </p:cNvPr>
          <p:cNvSpPr/>
          <p:nvPr/>
        </p:nvSpPr>
        <p:spPr>
          <a:xfrm>
            <a:off x="614317" y="2129885"/>
            <a:ext cx="1728000" cy="3325026"/>
          </a:xfrm>
          <a:prstGeom prst="roundRect">
            <a:avLst>
              <a:gd name="adj" fmla="val 6084"/>
            </a:avLst>
          </a:prstGeom>
          <a:solidFill>
            <a:srgbClr val="B8DFE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lang="zh-CN" altLang="en-US" dirty="0">
                <a:latin typeface="Microsoft YaHei" panose="020B0503020204020204" pitchFamily="34" charset="-122"/>
                <a:ea typeface="Microsoft YaHei" panose="020B0503020204020204" pitchFamily="34" charset="-122"/>
                <a:cs typeface="+mn-ea"/>
                <a:sym typeface="Arial" panose="020B0604020202020204" pitchFamily="34" charset="0"/>
              </a:rPr>
              <a:t>集团连接集成平台定位</a:t>
            </a: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3" name="圆角矩形 2">
            <a:extLst>
              <a:ext uri="{FF2B5EF4-FFF2-40B4-BE49-F238E27FC236}">
                <a16:creationId xmlns:a16="http://schemas.microsoft.com/office/drawing/2014/main" id="{508A09EC-A707-0E42-BF2D-FC0512C9C477}"/>
              </a:ext>
            </a:extLst>
          </p:cNvPr>
          <p:cNvSpPr/>
          <p:nvPr/>
        </p:nvSpPr>
        <p:spPr>
          <a:xfrm>
            <a:off x="627017" y="5756856"/>
            <a:ext cx="11309552" cy="834443"/>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a16="http://schemas.microsoft.com/office/drawing/2014/main" id="{5A70ED64-3EC6-6441-A27F-349A8AC48CFB}"/>
              </a:ext>
            </a:extLst>
          </p:cNvPr>
          <p:cNvSpPr/>
          <p:nvPr/>
        </p:nvSpPr>
        <p:spPr>
          <a:xfrm>
            <a:off x="976959" y="5961023"/>
            <a:ext cx="1700011" cy="504000"/>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Microsoft YaHei" panose="020B0503020204020204" pitchFamily="34" charset="-122"/>
                <a:ea typeface="Microsoft YaHei" panose="020B0503020204020204" pitchFamily="34" charset="-122"/>
              </a:rPr>
              <a:t>基础架构</a:t>
            </a:r>
          </a:p>
        </p:txBody>
      </p:sp>
      <p:sp>
        <p:nvSpPr>
          <p:cNvPr id="20" name="圆角矩形 19">
            <a:extLst>
              <a:ext uri="{FF2B5EF4-FFF2-40B4-BE49-F238E27FC236}">
                <a16:creationId xmlns:a16="http://schemas.microsoft.com/office/drawing/2014/main" id="{7D83DC6B-F2E3-0640-BA7E-B1B62C2A2D1E}"/>
              </a:ext>
            </a:extLst>
          </p:cNvPr>
          <p:cNvSpPr/>
          <p:nvPr/>
        </p:nvSpPr>
        <p:spPr>
          <a:xfrm>
            <a:off x="3211758" y="5961023"/>
            <a:ext cx="1700011" cy="504000"/>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Microsoft YaHei" panose="020B0503020204020204" pitchFamily="34" charset="-122"/>
                <a:ea typeface="Microsoft YaHei" panose="020B0503020204020204" pitchFamily="34" charset="-122"/>
              </a:rPr>
              <a:t>安全管理</a:t>
            </a:r>
          </a:p>
        </p:txBody>
      </p:sp>
      <p:sp>
        <p:nvSpPr>
          <p:cNvPr id="21" name="圆角矩形 20">
            <a:extLst>
              <a:ext uri="{FF2B5EF4-FFF2-40B4-BE49-F238E27FC236}">
                <a16:creationId xmlns:a16="http://schemas.microsoft.com/office/drawing/2014/main" id="{25C6D4B3-1585-1E4B-A575-6E51152DAEBE}"/>
              </a:ext>
            </a:extLst>
          </p:cNvPr>
          <p:cNvSpPr/>
          <p:nvPr/>
        </p:nvSpPr>
        <p:spPr>
          <a:xfrm>
            <a:off x="5446557" y="5961023"/>
            <a:ext cx="1700011" cy="504000"/>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Microsoft YaHei" panose="020B0503020204020204" pitchFamily="34" charset="-122"/>
                <a:ea typeface="Microsoft YaHei" panose="020B0503020204020204" pitchFamily="34" charset="-122"/>
              </a:rPr>
              <a:t>运维管理</a:t>
            </a:r>
          </a:p>
        </p:txBody>
      </p:sp>
      <p:sp>
        <p:nvSpPr>
          <p:cNvPr id="22" name="圆角矩形 21">
            <a:extLst>
              <a:ext uri="{FF2B5EF4-FFF2-40B4-BE49-F238E27FC236}">
                <a16:creationId xmlns:a16="http://schemas.microsoft.com/office/drawing/2014/main" id="{79CB8497-E2A7-4B47-875C-9C3ABDAA2BEB}"/>
              </a:ext>
            </a:extLst>
          </p:cNvPr>
          <p:cNvSpPr/>
          <p:nvPr/>
        </p:nvSpPr>
        <p:spPr>
          <a:xfrm>
            <a:off x="7681356" y="5961023"/>
            <a:ext cx="1700011" cy="504000"/>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Microsoft YaHei" panose="020B0503020204020204" pitchFamily="34" charset="-122"/>
                <a:ea typeface="Microsoft YaHei" panose="020B0503020204020204" pitchFamily="34" charset="-122"/>
              </a:rPr>
              <a:t>网络管理</a:t>
            </a:r>
          </a:p>
        </p:txBody>
      </p:sp>
      <p:sp>
        <p:nvSpPr>
          <p:cNvPr id="23" name="圆角矩形 22">
            <a:extLst>
              <a:ext uri="{FF2B5EF4-FFF2-40B4-BE49-F238E27FC236}">
                <a16:creationId xmlns:a16="http://schemas.microsoft.com/office/drawing/2014/main" id="{DE4C1905-F4B0-F74B-975C-9434D7456D80}"/>
              </a:ext>
            </a:extLst>
          </p:cNvPr>
          <p:cNvSpPr/>
          <p:nvPr/>
        </p:nvSpPr>
        <p:spPr>
          <a:xfrm>
            <a:off x="9916153" y="5961023"/>
            <a:ext cx="1700011" cy="504000"/>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Microsoft YaHei" panose="020B0503020204020204" pitchFamily="34" charset="-122"/>
                <a:ea typeface="Microsoft YaHei" panose="020B0503020204020204" pitchFamily="34" charset="-122"/>
              </a:rPr>
              <a:t>邮件管理</a:t>
            </a:r>
          </a:p>
        </p:txBody>
      </p:sp>
      <p:sp>
        <p:nvSpPr>
          <p:cNvPr id="6" name="上箭头 5">
            <a:extLst>
              <a:ext uri="{FF2B5EF4-FFF2-40B4-BE49-F238E27FC236}">
                <a16:creationId xmlns:a16="http://schemas.microsoft.com/office/drawing/2014/main" id="{5163F540-A5B5-DE4C-A8D7-0839C21E0CD7}"/>
              </a:ext>
            </a:extLst>
          </p:cNvPr>
          <p:cNvSpPr/>
          <p:nvPr/>
        </p:nvSpPr>
        <p:spPr>
          <a:xfrm>
            <a:off x="321450" y="986763"/>
            <a:ext cx="11882907" cy="1121017"/>
          </a:xfrm>
          <a:prstGeom prst="upArrow">
            <a:avLst>
              <a:gd name="adj1" fmla="val 95192"/>
              <a:gd name="adj2" fmla="val 73151"/>
            </a:avLst>
          </a:prstGeom>
          <a:solidFill>
            <a:srgbClr val="318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圆角矩形 24">
            <a:extLst>
              <a:ext uri="{FF2B5EF4-FFF2-40B4-BE49-F238E27FC236}">
                <a16:creationId xmlns:a16="http://schemas.microsoft.com/office/drawing/2014/main" id="{AEDE61DE-2C14-9E46-8A7D-05CCF19BE906}"/>
              </a:ext>
            </a:extLst>
          </p:cNvPr>
          <p:cNvSpPr/>
          <p:nvPr/>
        </p:nvSpPr>
        <p:spPr>
          <a:xfrm>
            <a:off x="2534717" y="2129885"/>
            <a:ext cx="1728000" cy="3312000"/>
          </a:xfrm>
          <a:prstGeom prst="roundRect">
            <a:avLst>
              <a:gd name="adj" fmla="val 6084"/>
            </a:avLst>
          </a:prstGeom>
          <a:solidFill>
            <a:srgbClr val="B8DFE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8C30ADB6-91FE-3C49-86F6-2430853521B9}"/>
              </a:ext>
            </a:extLst>
          </p:cNvPr>
          <p:cNvSpPr/>
          <p:nvPr/>
        </p:nvSpPr>
        <p:spPr>
          <a:xfrm>
            <a:off x="4455117" y="2129885"/>
            <a:ext cx="1728000" cy="3312000"/>
          </a:xfrm>
          <a:prstGeom prst="roundRect">
            <a:avLst>
              <a:gd name="adj" fmla="val 7596"/>
            </a:avLst>
          </a:prstGeom>
          <a:solidFill>
            <a:srgbClr val="B8DFE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815FEE62-2538-6B43-A791-D2267E7F8C1B}"/>
              </a:ext>
            </a:extLst>
          </p:cNvPr>
          <p:cNvSpPr/>
          <p:nvPr/>
        </p:nvSpPr>
        <p:spPr>
          <a:xfrm>
            <a:off x="6375517" y="2129885"/>
            <a:ext cx="1728000" cy="3312000"/>
          </a:xfrm>
          <a:prstGeom prst="roundRect">
            <a:avLst>
              <a:gd name="adj" fmla="val 7596"/>
            </a:avLst>
          </a:prstGeom>
          <a:solidFill>
            <a:srgbClr val="B8DFE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D9A84948-422B-A94F-B5C6-CCAF5CC3EFA8}"/>
              </a:ext>
            </a:extLst>
          </p:cNvPr>
          <p:cNvSpPr/>
          <p:nvPr/>
        </p:nvSpPr>
        <p:spPr>
          <a:xfrm>
            <a:off x="8295917" y="2129885"/>
            <a:ext cx="1728000" cy="3312000"/>
          </a:xfrm>
          <a:prstGeom prst="roundRect">
            <a:avLst>
              <a:gd name="adj" fmla="val 8352"/>
            </a:avLst>
          </a:prstGeom>
          <a:solidFill>
            <a:srgbClr val="B8DFE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6DE2846D-EB84-834F-B280-E609CA4DED3C}"/>
              </a:ext>
            </a:extLst>
          </p:cNvPr>
          <p:cNvSpPr/>
          <p:nvPr/>
        </p:nvSpPr>
        <p:spPr>
          <a:xfrm>
            <a:off x="606234" y="4210746"/>
            <a:ext cx="11338084" cy="1234841"/>
          </a:xfrm>
          <a:prstGeom prst="roundRect">
            <a:avLst>
              <a:gd name="adj" fmla="val 8204"/>
            </a:avLst>
          </a:prstGeom>
          <a:solidFill>
            <a:srgbClr val="DCE5F2">
              <a:alpha val="50000"/>
            </a:srgbClr>
          </a:solidFill>
          <a:ln w="19050">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圆角矩形 7">
            <a:extLst>
              <a:ext uri="{FF2B5EF4-FFF2-40B4-BE49-F238E27FC236}">
                <a16:creationId xmlns:a16="http://schemas.microsoft.com/office/drawing/2014/main" id="{CB8CECEC-1D10-8F41-A2AD-103810CF9DC8}"/>
              </a:ext>
            </a:extLst>
          </p:cNvPr>
          <p:cNvSpPr/>
          <p:nvPr/>
        </p:nvSpPr>
        <p:spPr>
          <a:xfrm>
            <a:off x="913481" y="4335778"/>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碳汭星云</a:t>
            </a:r>
          </a:p>
        </p:txBody>
      </p:sp>
      <p:sp>
        <p:nvSpPr>
          <p:cNvPr id="11" name="圆角矩形 10">
            <a:extLst>
              <a:ext uri="{FF2B5EF4-FFF2-40B4-BE49-F238E27FC236}">
                <a16:creationId xmlns:a16="http://schemas.microsoft.com/office/drawing/2014/main" id="{3E299D9B-7B1C-2E48-9066-021126C4FE8E}"/>
              </a:ext>
            </a:extLst>
          </p:cNvPr>
          <p:cNvSpPr/>
          <p:nvPr/>
        </p:nvSpPr>
        <p:spPr>
          <a:xfrm>
            <a:off x="913481" y="4600963"/>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项目管理</a:t>
            </a:r>
          </a:p>
        </p:txBody>
      </p:sp>
      <p:sp>
        <p:nvSpPr>
          <p:cNvPr id="12" name="圆角矩形 11">
            <a:extLst>
              <a:ext uri="{FF2B5EF4-FFF2-40B4-BE49-F238E27FC236}">
                <a16:creationId xmlns:a16="http://schemas.microsoft.com/office/drawing/2014/main" id="{A22885D3-BA7E-3345-AA18-E898BD4FECFC}"/>
              </a:ext>
            </a:extLst>
          </p:cNvPr>
          <p:cNvSpPr/>
          <p:nvPr/>
        </p:nvSpPr>
        <p:spPr>
          <a:xfrm>
            <a:off x="913481" y="4866148"/>
            <a:ext cx="1116000" cy="216000"/>
          </a:xfrm>
          <a:prstGeom prst="roundRect">
            <a:avLst/>
          </a:prstGeom>
          <a:solidFill>
            <a:srgbClr val="3E658E"/>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客服系统</a:t>
            </a:r>
          </a:p>
        </p:txBody>
      </p:sp>
      <p:sp>
        <p:nvSpPr>
          <p:cNvPr id="13" name="圆角矩形 12">
            <a:extLst>
              <a:ext uri="{FF2B5EF4-FFF2-40B4-BE49-F238E27FC236}">
                <a16:creationId xmlns:a16="http://schemas.microsoft.com/office/drawing/2014/main" id="{A0A1E8CD-F05C-6F48-8626-0440923DBBCB}"/>
              </a:ext>
            </a:extLst>
          </p:cNvPr>
          <p:cNvSpPr/>
          <p:nvPr/>
        </p:nvSpPr>
        <p:spPr>
          <a:xfrm>
            <a:off x="913481" y="5131333"/>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其他业务系统</a:t>
            </a:r>
          </a:p>
        </p:txBody>
      </p:sp>
      <p:sp>
        <p:nvSpPr>
          <p:cNvPr id="29" name="圆角矩形 28">
            <a:extLst>
              <a:ext uri="{FF2B5EF4-FFF2-40B4-BE49-F238E27FC236}">
                <a16:creationId xmlns:a16="http://schemas.microsoft.com/office/drawing/2014/main" id="{70E94743-97CD-9D4D-A8F7-8D17ACF494CE}"/>
              </a:ext>
            </a:extLst>
          </p:cNvPr>
          <p:cNvSpPr/>
          <p:nvPr/>
        </p:nvSpPr>
        <p:spPr>
          <a:xfrm>
            <a:off x="2840717" y="4708963"/>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气源业务系统</a:t>
            </a:r>
          </a:p>
        </p:txBody>
      </p:sp>
      <p:sp>
        <p:nvSpPr>
          <p:cNvPr id="30" name="圆角矩形 29">
            <a:extLst>
              <a:ext uri="{FF2B5EF4-FFF2-40B4-BE49-F238E27FC236}">
                <a16:creationId xmlns:a16="http://schemas.microsoft.com/office/drawing/2014/main" id="{02D96155-00C4-7A4C-89E5-FAA8AB4F5609}"/>
              </a:ext>
            </a:extLst>
          </p:cNvPr>
          <p:cNvSpPr/>
          <p:nvPr/>
        </p:nvSpPr>
        <p:spPr>
          <a:xfrm>
            <a:off x="4761117" y="4328619"/>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工程现场</a:t>
            </a:r>
          </a:p>
        </p:txBody>
      </p:sp>
      <p:sp>
        <p:nvSpPr>
          <p:cNvPr id="31" name="圆角矩形 30">
            <a:extLst>
              <a:ext uri="{FF2B5EF4-FFF2-40B4-BE49-F238E27FC236}">
                <a16:creationId xmlns:a16="http://schemas.microsoft.com/office/drawing/2014/main" id="{26867702-9CBD-3542-B545-BC968D6C21D8}"/>
              </a:ext>
            </a:extLst>
          </p:cNvPr>
          <p:cNvSpPr/>
          <p:nvPr/>
        </p:nvSpPr>
        <p:spPr>
          <a:xfrm>
            <a:off x="4761117" y="4593804"/>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工程成本</a:t>
            </a:r>
          </a:p>
        </p:txBody>
      </p:sp>
      <p:sp>
        <p:nvSpPr>
          <p:cNvPr id="32" name="圆角矩形 31">
            <a:extLst>
              <a:ext uri="{FF2B5EF4-FFF2-40B4-BE49-F238E27FC236}">
                <a16:creationId xmlns:a16="http://schemas.microsoft.com/office/drawing/2014/main" id="{55DC14F3-BA4D-4245-819D-FEB32C1472E8}"/>
              </a:ext>
            </a:extLst>
          </p:cNvPr>
          <p:cNvSpPr/>
          <p:nvPr/>
        </p:nvSpPr>
        <p:spPr>
          <a:xfrm>
            <a:off x="4761117" y="4858989"/>
            <a:ext cx="1116000" cy="216000"/>
          </a:xfrm>
          <a:prstGeom prst="roundRect">
            <a:avLst/>
          </a:prstGeom>
          <a:solidFill>
            <a:srgbClr val="3E658E"/>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chemeClr val="bg1"/>
                </a:solidFill>
                <a:latin typeface="Microsoft YaHei" panose="020B0503020204020204" pitchFamily="34" charset="-122"/>
                <a:ea typeface="Microsoft YaHei" panose="020B0503020204020204" pitchFamily="34" charset="-122"/>
              </a:rPr>
              <a:t>TOP</a:t>
            </a:r>
            <a:endParaRPr kumimoji="1" lang="zh-CN" altLang="en-US" sz="1050" dirty="0">
              <a:solidFill>
                <a:schemeClr val="bg1"/>
              </a:solidFill>
              <a:latin typeface="Microsoft YaHei" panose="020B0503020204020204" pitchFamily="34" charset="-122"/>
              <a:ea typeface="Microsoft YaHei" panose="020B0503020204020204" pitchFamily="34" charset="-122"/>
            </a:endParaRPr>
          </a:p>
        </p:txBody>
      </p:sp>
      <p:sp>
        <p:nvSpPr>
          <p:cNvPr id="33" name="圆角矩形 32">
            <a:extLst>
              <a:ext uri="{FF2B5EF4-FFF2-40B4-BE49-F238E27FC236}">
                <a16:creationId xmlns:a16="http://schemas.microsoft.com/office/drawing/2014/main" id="{86FEE797-D910-7443-93C4-20B40D76B638}"/>
              </a:ext>
            </a:extLst>
          </p:cNvPr>
          <p:cNvSpPr/>
          <p:nvPr/>
        </p:nvSpPr>
        <p:spPr>
          <a:xfrm>
            <a:off x="4761117" y="5124174"/>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其他业务系统</a:t>
            </a:r>
          </a:p>
        </p:txBody>
      </p:sp>
      <p:sp>
        <p:nvSpPr>
          <p:cNvPr id="34" name="圆角矩形 33">
            <a:extLst>
              <a:ext uri="{FF2B5EF4-FFF2-40B4-BE49-F238E27FC236}">
                <a16:creationId xmlns:a16="http://schemas.microsoft.com/office/drawing/2014/main" id="{CE1CD454-4ABC-AC42-ACA0-9C61DD1D1300}"/>
              </a:ext>
            </a:extLst>
          </p:cNvPr>
          <p:cNvSpPr/>
          <p:nvPr/>
        </p:nvSpPr>
        <p:spPr>
          <a:xfrm>
            <a:off x="6729254" y="4544619"/>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地磅系统</a:t>
            </a:r>
          </a:p>
        </p:txBody>
      </p:sp>
      <p:sp>
        <p:nvSpPr>
          <p:cNvPr id="35" name="圆角矩形 34">
            <a:extLst>
              <a:ext uri="{FF2B5EF4-FFF2-40B4-BE49-F238E27FC236}">
                <a16:creationId xmlns:a16="http://schemas.microsoft.com/office/drawing/2014/main" id="{062D9E0A-7EFD-B74B-A5D7-84917BF823FE}"/>
              </a:ext>
            </a:extLst>
          </p:cNvPr>
          <p:cNvSpPr/>
          <p:nvPr/>
        </p:nvSpPr>
        <p:spPr>
          <a:xfrm>
            <a:off x="6729254" y="4809804"/>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其他业务系统</a:t>
            </a:r>
          </a:p>
        </p:txBody>
      </p:sp>
      <p:sp>
        <p:nvSpPr>
          <p:cNvPr id="36" name="圆角矩形 35">
            <a:extLst>
              <a:ext uri="{FF2B5EF4-FFF2-40B4-BE49-F238E27FC236}">
                <a16:creationId xmlns:a16="http://schemas.microsoft.com/office/drawing/2014/main" id="{3FBB9751-80F4-E54A-A80A-601EEA2990BD}"/>
              </a:ext>
            </a:extLst>
          </p:cNvPr>
          <p:cNvSpPr/>
          <p:nvPr/>
        </p:nvSpPr>
        <p:spPr>
          <a:xfrm>
            <a:off x="8648731" y="4541388"/>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chemeClr val="bg1"/>
                </a:solidFill>
                <a:latin typeface="Microsoft YaHei" panose="020B0503020204020204" pitchFamily="34" charset="-122"/>
                <a:ea typeface="Microsoft YaHei" panose="020B0503020204020204" pitchFamily="34" charset="-122"/>
              </a:rPr>
              <a:t>TLC</a:t>
            </a:r>
            <a:endParaRPr kumimoji="1" lang="zh-CN" altLang="en-US" sz="1050" dirty="0">
              <a:solidFill>
                <a:schemeClr val="bg1"/>
              </a:solidFill>
              <a:latin typeface="Microsoft YaHei" panose="020B0503020204020204" pitchFamily="34" charset="-122"/>
              <a:ea typeface="Microsoft YaHei" panose="020B0503020204020204" pitchFamily="34" charset="-122"/>
            </a:endParaRPr>
          </a:p>
        </p:txBody>
      </p:sp>
      <p:sp>
        <p:nvSpPr>
          <p:cNvPr id="37" name="圆角矩形 36">
            <a:extLst>
              <a:ext uri="{FF2B5EF4-FFF2-40B4-BE49-F238E27FC236}">
                <a16:creationId xmlns:a16="http://schemas.microsoft.com/office/drawing/2014/main" id="{51C7E7A1-08E8-A948-B7CE-5D75482315AC}"/>
              </a:ext>
            </a:extLst>
          </p:cNvPr>
          <p:cNvSpPr/>
          <p:nvPr/>
        </p:nvSpPr>
        <p:spPr>
          <a:xfrm>
            <a:off x="8648731" y="4806573"/>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其他业务系统</a:t>
            </a:r>
          </a:p>
        </p:txBody>
      </p:sp>
      <p:sp>
        <p:nvSpPr>
          <p:cNvPr id="38" name="圆角矩形 37">
            <a:extLst>
              <a:ext uri="{FF2B5EF4-FFF2-40B4-BE49-F238E27FC236}">
                <a16:creationId xmlns:a16="http://schemas.microsoft.com/office/drawing/2014/main" id="{F207D922-1BB9-2E4A-83CD-98E93B41A513}"/>
              </a:ext>
            </a:extLst>
          </p:cNvPr>
          <p:cNvSpPr/>
          <p:nvPr/>
        </p:nvSpPr>
        <p:spPr>
          <a:xfrm>
            <a:off x="10512058" y="4433388"/>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水务运营管理</a:t>
            </a:r>
          </a:p>
        </p:txBody>
      </p:sp>
      <p:sp>
        <p:nvSpPr>
          <p:cNvPr id="39" name="圆角矩形 38">
            <a:extLst>
              <a:ext uri="{FF2B5EF4-FFF2-40B4-BE49-F238E27FC236}">
                <a16:creationId xmlns:a16="http://schemas.microsoft.com/office/drawing/2014/main" id="{F56BCF75-83E5-5A40-880C-AD26AE479741}"/>
              </a:ext>
            </a:extLst>
          </p:cNvPr>
          <p:cNvSpPr/>
          <p:nvPr/>
        </p:nvSpPr>
        <p:spPr>
          <a:xfrm>
            <a:off x="10512058" y="4698573"/>
            <a:ext cx="1116000" cy="216000"/>
          </a:xfrm>
          <a:prstGeom prst="roundRect">
            <a:avLst/>
          </a:prstGeom>
          <a:solidFill>
            <a:srgbClr val="3E658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智慧水务</a:t>
            </a:r>
          </a:p>
        </p:txBody>
      </p:sp>
      <p:sp>
        <p:nvSpPr>
          <p:cNvPr id="40" name="圆角矩形 39">
            <a:extLst>
              <a:ext uri="{FF2B5EF4-FFF2-40B4-BE49-F238E27FC236}">
                <a16:creationId xmlns:a16="http://schemas.microsoft.com/office/drawing/2014/main" id="{BFF45924-A48E-D74C-90D2-03D8E8B6F0EE}"/>
              </a:ext>
            </a:extLst>
          </p:cNvPr>
          <p:cNvSpPr/>
          <p:nvPr/>
        </p:nvSpPr>
        <p:spPr>
          <a:xfrm>
            <a:off x="10512058" y="4963758"/>
            <a:ext cx="1116000" cy="216000"/>
          </a:xfrm>
          <a:prstGeom prst="roundRect">
            <a:avLst/>
          </a:prstGeom>
          <a:solidFill>
            <a:srgbClr val="3E658E"/>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bg1"/>
                </a:solidFill>
                <a:latin typeface="Microsoft YaHei" panose="020B0503020204020204" pitchFamily="34" charset="-122"/>
                <a:ea typeface="Microsoft YaHei" panose="020B0503020204020204" pitchFamily="34" charset="-122"/>
              </a:rPr>
              <a:t>新客服系统</a:t>
            </a:r>
          </a:p>
        </p:txBody>
      </p:sp>
      <p:sp>
        <p:nvSpPr>
          <p:cNvPr id="41" name="文本框 40">
            <a:extLst>
              <a:ext uri="{FF2B5EF4-FFF2-40B4-BE49-F238E27FC236}">
                <a16:creationId xmlns:a16="http://schemas.microsoft.com/office/drawing/2014/main" id="{05A522CA-D509-B245-AF3D-EA112A20DEA6}"/>
              </a:ext>
            </a:extLst>
          </p:cNvPr>
          <p:cNvSpPr txBox="1"/>
          <p:nvPr/>
        </p:nvSpPr>
        <p:spPr>
          <a:xfrm>
            <a:off x="781200" y="2197849"/>
            <a:ext cx="1415772" cy="461665"/>
          </a:xfrm>
          <a:prstGeom prst="rect">
            <a:avLst/>
          </a:prstGeom>
          <a:noFill/>
        </p:spPr>
        <p:txBody>
          <a:bodyPr wrap="none" rtlCol="0">
            <a:spAutoFit/>
          </a:bodyPr>
          <a:lstStyle/>
          <a:p>
            <a:pPr algn="ctr"/>
            <a:r>
              <a:rPr kumimoji="1" lang="zh-CN" altLang="en-US" sz="2400" b="1" dirty="0">
                <a:solidFill>
                  <a:schemeClr val="bg2">
                    <a:lumMod val="10000"/>
                  </a:schemeClr>
                </a:solidFill>
                <a:latin typeface="Microsoft YaHei" panose="020B0503020204020204" pitchFamily="34" charset="-122"/>
                <a:ea typeface="Microsoft YaHei" panose="020B0503020204020204" pitchFamily="34" charset="-122"/>
              </a:rPr>
              <a:t>再生能源</a:t>
            </a:r>
          </a:p>
        </p:txBody>
      </p:sp>
      <p:sp>
        <p:nvSpPr>
          <p:cNvPr id="42" name="文本框 41">
            <a:extLst>
              <a:ext uri="{FF2B5EF4-FFF2-40B4-BE49-F238E27FC236}">
                <a16:creationId xmlns:a16="http://schemas.microsoft.com/office/drawing/2014/main" id="{78A3C2B1-A94A-BF4E-844B-D07FC516F081}"/>
              </a:ext>
            </a:extLst>
          </p:cNvPr>
          <p:cNvSpPr txBox="1"/>
          <p:nvPr/>
        </p:nvSpPr>
        <p:spPr>
          <a:xfrm>
            <a:off x="2690831" y="2197850"/>
            <a:ext cx="1415772" cy="461665"/>
          </a:xfrm>
          <a:prstGeom prst="rect">
            <a:avLst/>
          </a:prstGeom>
          <a:noFill/>
        </p:spPr>
        <p:txBody>
          <a:bodyPr wrap="none" rtlCol="0">
            <a:spAutoFit/>
          </a:bodyPr>
          <a:lstStyle/>
          <a:p>
            <a:pPr algn="ctr"/>
            <a:r>
              <a:rPr kumimoji="1" lang="zh-CN" altLang="en-US" sz="2400" b="1" dirty="0">
                <a:solidFill>
                  <a:schemeClr val="bg2">
                    <a:lumMod val="10000"/>
                  </a:schemeClr>
                </a:solidFill>
                <a:latin typeface="Microsoft YaHei" panose="020B0503020204020204" pitchFamily="34" charset="-122"/>
                <a:ea typeface="Microsoft YaHei" panose="020B0503020204020204" pitchFamily="34" charset="-122"/>
              </a:rPr>
              <a:t>气源业务</a:t>
            </a:r>
          </a:p>
        </p:txBody>
      </p:sp>
      <p:sp>
        <p:nvSpPr>
          <p:cNvPr id="43" name="文本框 42">
            <a:extLst>
              <a:ext uri="{FF2B5EF4-FFF2-40B4-BE49-F238E27FC236}">
                <a16:creationId xmlns:a16="http://schemas.microsoft.com/office/drawing/2014/main" id="{BFF6A583-D3BF-2047-A346-0698C9153191}"/>
              </a:ext>
            </a:extLst>
          </p:cNvPr>
          <p:cNvSpPr txBox="1"/>
          <p:nvPr/>
        </p:nvSpPr>
        <p:spPr>
          <a:xfrm>
            <a:off x="4611232" y="2197850"/>
            <a:ext cx="1415772" cy="461665"/>
          </a:xfrm>
          <a:prstGeom prst="rect">
            <a:avLst/>
          </a:prstGeom>
          <a:noFill/>
        </p:spPr>
        <p:txBody>
          <a:bodyPr wrap="none" rtlCol="0">
            <a:spAutoFit/>
          </a:bodyPr>
          <a:lstStyle/>
          <a:p>
            <a:pPr algn="ctr"/>
            <a:r>
              <a:rPr kumimoji="1" lang="zh-CN" altLang="en-US" sz="2400" b="1" dirty="0">
                <a:solidFill>
                  <a:schemeClr val="bg2">
                    <a:lumMod val="10000"/>
                  </a:schemeClr>
                </a:solidFill>
                <a:latin typeface="Microsoft YaHei" panose="020B0503020204020204" pitchFamily="34" charset="-122"/>
                <a:ea typeface="Microsoft YaHei" panose="020B0503020204020204" pitchFamily="34" charset="-122"/>
              </a:rPr>
              <a:t>燃气业务</a:t>
            </a:r>
          </a:p>
        </p:txBody>
      </p:sp>
      <p:sp>
        <p:nvSpPr>
          <p:cNvPr id="44" name="文本框 43">
            <a:extLst>
              <a:ext uri="{FF2B5EF4-FFF2-40B4-BE49-F238E27FC236}">
                <a16:creationId xmlns:a16="http://schemas.microsoft.com/office/drawing/2014/main" id="{7DAB5B00-C954-D047-82F5-72931DC413C0}"/>
              </a:ext>
            </a:extLst>
          </p:cNvPr>
          <p:cNvSpPr txBox="1"/>
          <p:nvPr/>
        </p:nvSpPr>
        <p:spPr>
          <a:xfrm>
            <a:off x="6579369" y="2197850"/>
            <a:ext cx="1415772" cy="461665"/>
          </a:xfrm>
          <a:prstGeom prst="rect">
            <a:avLst/>
          </a:prstGeom>
          <a:noFill/>
        </p:spPr>
        <p:txBody>
          <a:bodyPr wrap="none" rtlCol="0">
            <a:spAutoFit/>
          </a:bodyPr>
          <a:lstStyle/>
          <a:p>
            <a:pPr algn="ctr"/>
            <a:r>
              <a:rPr kumimoji="1" lang="zh-CN" altLang="en-US" sz="2400" b="1" dirty="0">
                <a:solidFill>
                  <a:schemeClr val="bg2">
                    <a:lumMod val="10000"/>
                  </a:schemeClr>
                </a:solidFill>
                <a:latin typeface="Microsoft YaHei" panose="020B0503020204020204" pitchFamily="34" charset="-122"/>
                <a:ea typeface="Microsoft YaHei" panose="020B0503020204020204" pitchFamily="34" charset="-122"/>
              </a:rPr>
              <a:t>绿燃业务</a:t>
            </a:r>
          </a:p>
        </p:txBody>
      </p:sp>
      <p:sp>
        <p:nvSpPr>
          <p:cNvPr id="45" name="文本框 44">
            <a:extLst>
              <a:ext uri="{FF2B5EF4-FFF2-40B4-BE49-F238E27FC236}">
                <a16:creationId xmlns:a16="http://schemas.microsoft.com/office/drawing/2014/main" id="{C2B890A3-D7FA-6944-BA3A-9BEAF3C7E802}"/>
              </a:ext>
            </a:extLst>
          </p:cNvPr>
          <p:cNvSpPr txBox="1"/>
          <p:nvPr/>
        </p:nvSpPr>
        <p:spPr>
          <a:xfrm>
            <a:off x="8452032" y="2224428"/>
            <a:ext cx="1415772" cy="461665"/>
          </a:xfrm>
          <a:prstGeom prst="rect">
            <a:avLst/>
          </a:prstGeom>
          <a:noFill/>
        </p:spPr>
        <p:txBody>
          <a:bodyPr wrap="none" rtlCol="0">
            <a:spAutoFit/>
          </a:bodyPr>
          <a:lstStyle/>
          <a:p>
            <a:pPr algn="ctr"/>
            <a:r>
              <a:rPr kumimoji="1" lang="zh-CN" altLang="en-US" sz="2400" b="1" dirty="0">
                <a:solidFill>
                  <a:schemeClr val="bg2">
                    <a:lumMod val="10000"/>
                  </a:schemeClr>
                </a:solidFill>
                <a:latin typeface="Microsoft YaHei" panose="020B0503020204020204" pitchFamily="34" charset="-122"/>
                <a:ea typeface="Microsoft YaHei" panose="020B0503020204020204" pitchFamily="34" charset="-122"/>
              </a:rPr>
              <a:t>延伸业务</a:t>
            </a:r>
          </a:p>
        </p:txBody>
      </p:sp>
      <p:sp>
        <p:nvSpPr>
          <p:cNvPr id="46" name="文本框 45">
            <a:extLst>
              <a:ext uri="{FF2B5EF4-FFF2-40B4-BE49-F238E27FC236}">
                <a16:creationId xmlns:a16="http://schemas.microsoft.com/office/drawing/2014/main" id="{01946D7D-41C2-B244-A10C-A3D9AB18A3A9}"/>
              </a:ext>
            </a:extLst>
          </p:cNvPr>
          <p:cNvSpPr txBox="1"/>
          <p:nvPr/>
        </p:nvSpPr>
        <p:spPr>
          <a:xfrm>
            <a:off x="10829448" y="2197849"/>
            <a:ext cx="481222" cy="461665"/>
          </a:xfrm>
          <a:prstGeom prst="rect">
            <a:avLst/>
          </a:prstGeom>
          <a:noFill/>
        </p:spPr>
        <p:txBody>
          <a:bodyPr wrap="none" rtlCol="0">
            <a:spAutoFit/>
          </a:bodyPr>
          <a:lstStyle/>
          <a:p>
            <a:pPr algn="ctr"/>
            <a:r>
              <a:rPr kumimoji="1" lang="en-US" altLang="zh-CN" sz="2400" b="1" dirty="0">
                <a:solidFill>
                  <a:schemeClr val="bg2">
                    <a:lumMod val="10000"/>
                  </a:schemeClr>
                </a:solidFill>
                <a:latin typeface="Microsoft YaHei" panose="020B0503020204020204" pitchFamily="34" charset="-122"/>
                <a:ea typeface="Microsoft YaHei" panose="020B0503020204020204" pitchFamily="34" charset="-122"/>
              </a:rPr>
              <a:t>…</a:t>
            </a:r>
            <a:endParaRPr kumimoji="1" lang="zh-CN" altLang="en-US" sz="2400" b="1"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09E45D4C-6717-BD47-B70F-E5BB595AA12D}"/>
              </a:ext>
            </a:extLst>
          </p:cNvPr>
          <p:cNvSpPr/>
          <p:nvPr/>
        </p:nvSpPr>
        <p:spPr>
          <a:xfrm>
            <a:off x="6375517" y="2126182"/>
            <a:ext cx="5561051" cy="55991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a:extLst>
              <a:ext uri="{FF2B5EF4-FFF2-40B4-BE49-F238E27FC236}">
                <a16:creationId xmlns:a16="http://schemas.microsoft.com/office/drawing/2014/main" id="{D945074A-CAFD-AA4B-A284-FEA588C6FFC3}"/>
              </a:ext>
            </a:extLst>
          </p:cNvPr>
          <p:cNvSpPr txBox="1"/>
          <p:nvPr/>
        </p:nvSpPr>
        <p:spPr>
          <a:xfrm>
            <a:off x="4077664" y="1385289"/>
            <a:ext cx="4036682" cy="584775"/>
          </a:xfrm>
          <a:prstGeom prst="rect">
            <a:avLst/>
          </a:prstGeom>
          <a:noFill/>
        </p:spPr>
        <p:txBody>
          <a:bodyPr wrap="none" rtlCol="0">
            <a:spAutoFit/>
          </a:bodyPr>
          <a:lstStyle/>
          <a:p>
            <a:pPr algn="ctr"/>
            <a:r>
              <a:rPr kumimoji="1" lang="en-US" altLang="zh-CN" sz="3200" b="1" dirty="0">
                <a:solidFill>
                  <a:schemeClr val="tx1">
                    <a:lumMod val="75000"/>
                  </a:schemeClr>
                </a:solidFill>
                <a:latin typeface="Microsoft YaHei" panose="020B0503020204020204" pitchFamily="34" charset="-122"/>
                <a:ea typeface="Microsoft YaHei" panose="020B0503020204020204" pitchFamily="34" charset="-122"/>
              </a:rPr>
              <a:t>TMS – </a:t>
            </a:r>
            <a:r>
              <a:rPr kumimoji="1" lang="zh-CN" altLang="en-US" sz="3200" b="1" dirty="0">
                <a:solidFill>
                  <a:schemeClr val="tx1">
                    <a:lumMod val="75000"/>
                  </a:schemeClr>
                </a:solidFill>
                <a:latin typeface="Microsoft YaHei" panose="020B0503020204020204" pitchFamily="34" charset="-122"/>
                <a:ea typeface="Microsoft YaHei" panose="020B0503020204020204" pitchFamily="34" charset="-122"/>
              </a:rPr>
              <a:t>数据分析平台</a:t>
            </a:r>
          </a:p>
        </p:txBody>
      </p:sp>
      <p:sp>
        <p:nvSpPr>
          <p:cNvPr id="49" name="上箭头 48">
            <a:extLst>
              <a:ext uri="{FF2B5EF4-FFF2-40B4-BE49-F238E27FC236}">
                <a16:creationId xmlns:a16="http://schemas.microsoft.com/office/drawing/2014/main" id="{C3CC77D7-11DC-5E4A-88CA-1B9E90D8F2A3}"/>
              </a:ext>
            </a:extLst>
          </p:cNvPr>
          <p:cNvSpPr/>
          <p:nvPr/>
        </p:nvSpPr>
        <p:spPr>
          <a:xfrm>
            <a:off x="3149339" y="5455741"/>
            <a:ext cx="720436" cy="429352"/>
          </a:xfrm>
          <a:prstGeom prst="upArrow">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上箭头 49">
            <a:extLst>
              <a:ext uri="{FF2B5EF4-FFF2-40B4-BE49-F238E27FC236}">
                <a16:creationId xmlns:a16="http://schemas.microsoft.com/office/drawing/2014/main" id="{39490C91-5F64-284B-A6A9-3777E1187CBF}"/>
              </a:ext>
            </a:extLst>
          </p:cNvPr>
          <p:cNvSpPr/>
          <p:nvPr/>
        </p:nvSpPr>
        <p:spPr>
          <a:xfrm>
            <a:off x="6214089" y="5454911"/>
            <a:ext cx="720436" cy="429352"/>
          </a:xfrm>
          <a:prstGeom prst="upArrow">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1" name="上箭头 50">
            <a:extLst>
              <a:ext uri="{FF2B5EF4-FFF2-40B4-BE49-F238E27FC236}">
                <a16:creationId xmlns:a16="http://schemas.microsoft.com/office/drawing/2014/main" id="{F45DFA50-3E6F-7841-91DF-98D16C8764C7}"/>
              </a:ext>
            </a:extLst>
          </p:cNvPr>
          <p:cNvSpPr/>
          <p:nvPr/>
        </p:nvSpPr>
        <p:spPr>
          <a:xfrm>
            <a:off x="9278839" y="5454911"/>
            <a:ext cx="720436" cy="429352"/>
          </a:xfrm>
          <a:prstGeom prst="upArrow">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矩形 51">
            <a:extLst>
              <a:ext uri="{FF2B5EF4-FFF2-40B4-BE49-F238E27FC236}">
                <a16:creationId xmlns:a16="http://schemas.microsoft.com/office/drawing/2014/main" id="{B8C4CB60-717D-2C40-AEAB-A81038E57064}"/>
              </a:ext>
            </a:extLst>
          </p:cNvPr>
          <p:cNvSpPr/>
          <p:nvPr/>
        </p:nvSpPr>
        <p:spPr>
          <a:xfrm>
            <a:off x="606234" y="2770904"/>
            <a:ext cx="11338084" cy="512624"/>
          </a:xfrm>
          <a:prstGeom prst="rect">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TMS</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统建</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 </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财务</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共享</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网报</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人力</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采购</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商旅费控</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全面预算</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资金管理</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a:t>
            </a:r>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合并报表</a:t>
            </a:r>
            <a:r>
              <a:rPr kumimoji="1" lang="en-US" altLang="zh-CN" sz="2000" b="1" dirty="0">
                <a:solidFill>
                  <a:schemeClr val="tx1">
                    <a:lumMod val="75000"/>
                  </a:schemeClr>
                </a:solidFill>
                <a:latin typeface="Microsoft YaHei" panose="020B0503020204020204" pitchFamily="34" charset="-122"/>
                <a:ea typeface="Microsoft YaHei" panose="020B0503020204020204" pitchFamily="34" charset="-122"/>
              </a:rPr>
              <a:t>+0A</a:t>
            </a:r>
            <a:endPar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endParaRPr>
          </a:p>
        </p:txBody>
      </p:sp>
      <p:sp>
        <p:nvSpPr>
          <p:cNvPr id="53" name="矩形 52">
            <a:extLst>
              <a:ext uri="{FF2B5EF4-FFF2-40B4-BE49-F238E27FC236}">
                <a16:creationId xmlns:a16="http://schemas.microsoft.com/office/drawing/2014/main" id="{14E4C9F8-2F4E-7045-BF74-9F53DB8FE932}"/>
              </a:ext>
            </a:extLst>
          </p:cNvPr>
          <p:cNvSpPr/>
          <p:nvPr/>
        </p:nvSpPr>
        <p:spPr>
          <a:xfrm>
            <a:off x="606234" y="3476678"/>
            <a:ext cx="11344189" cy="512624"/>
          </a:xfrm>
          <a:prstGeom prst="rect">
            <a:avLst/>
          </a:prstGeom>
          <a:solidFill>
            <a:schemeClr val="accent5">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1"/>
                </a:solidFill>
                <a:latin typeface="Microsoft YaHei" panose="020B0503020204020204" pitchFamily="34" charset="-122"/>
                <a:ea typeface="Microsoft YaHei" panose="020B0503020204020204" pitchFamily="34" charset="-122"/>
              </a:rPr>
              <a:t>连接集成平台（</a:t>
            </a:r>
            <a:r>
              <a:rPr kumimoji="1" lang="en-US" altLang="zh-CN" sz="2000" b="1" dirty="0">
                <a:solidFill>
                  <a:schemeClr val="tx1"/>
                </a:solidFill>
                <a:latin typeface="Microsoft YaHei" panose="020B0503020204020204" pitchFamily="34" charset="-122"/>
                <a:ea typeface="Microsoft YaHei" panose="020B0503020204020204" pitchFamily="34" charset="-122"/>
              </a:rPr>
              <a:t>OpenAPI</a:t>
            </a:r>
            <a:r>
              <a:rPr kumimoji="1" lang="zh-CN" altLang="en-US" sz="2000" b="1" dirty="0">
                <a:solidFill>
                  <a:schemeClr val="tx1"/>
                </a:solidFill>
                <a:latin typeface="Microsoft YaHei" panose="020B0503020204020204" pitchFamily="34" charset="-122"/>
                <a:ea typeface="Microsoft YaHei" panose="020B0503020204020204" pitchFamily="34" charset="-122"/>
              </a:rPr>
              <a:t>网关</a:t>
            </a:r>
            <a:r>
              <a:rPr kumimoji="1" lang="en-US" altLang="zh-CN" sz="2000" b="1" dirty="0">
                <a:solidFill>
                  <a:schemeClr val="tx1"/>
                </a:solidFill>
                <a:latin typeface="Microsoft YaHei" panose="020B0503020204020204" pitchFamily="34" charset="-122"/>
                <a:ea typeface="Microsoft YaHei" panose="020B0503020204020204" pitchFamily="34" charset="-122"/>
              </a:rPr>
              <a:t>/</a:t>
            </a:r>
            <a:r>
              <a:rPr kumimoji="1" lang="zh-CN" altLang="en-US" sz="2000" b="1" dirty="0">
                <a:solidFill>
                  <a:schemeClr val="tx1"/>
                </a:solidFill>
                <a:latin typeface="Microsoft YaHei" panose="020B0503020204020204" pitchFamily="34" charset="-122"/>
                <a:ea typeface="Microsoft YaHei" panose="020B0503020204020204" pitchFamily="34" charset="-122"/>
              </a:rPr>
              <a:t>数据集成工具</a:t>
            </a:r>
            <a:r>
              <a:rPr kumimoji="1" lang="en-US" altLang="zh-CN" sz="2000" b="1" dirty="0">
                <a:solidFill>
                  <a:schemeClr val="tx1"/>
                </a:solidFill>
                <a:latin typeface="Microsoft YaHei" panose="020B0503020204020204" pitchFamily="34" charset="-122"/>
                <a:ea typeface="Microsoft YaHei" panose="020B0503020204020204" pitchFamily="34" charset="-122"/>
              </a:rPr>
              <a:t>/</a:t>
            </a:r>
            <a:r>
              <a:rPr kumimoji="1" lang="zh-CN" altLang="en-US" sz="2000" b="1" dirty="0">
                <a:solidFill>
                  <a:schemeClr val="tx1"/>
                </a:solidFill>
                <a:latin typeface="Microsoft YaHei" panose="020B0503020204020204" pitchFamily="34" charset="-122"/>
                <a:ea typeface="Microsoft YaHei" panose="020B0503020204020204" pitchFamily="34" charset="-122"/>
              </a:rPr>
              <a:t>服务总线</a:t>
            </a:r>
            <a:r>
              <a:rPr kumimoji="1" lang="en-US" altLang="zh-CN" sz="2000" b="1" dirty="0">
                <a:solidFill>
                  <a:schemeClr val="tx1"/>
                </a:solidFill>
                <a:latin typeface="Microsoft YaHei" panose="020B0503020204020204" pitchFamily="34" charset="-122"/>
                <a:ea typeface="Microsoft YaHei" panose="020B0503020204020204" pitchFamily="34" charset="-122"/>
              </a:rPr>
              <a:t>YSB</a:t>
            </a:r>
            <a:r>
              <a:rPr kumimoji="1" lang="zh-CN" altLang="en-US" sz="2000" b="1" dirty="0">
                <a:solidFill>
                  <a:schemeClr val="tx1"/>
                </a:solidFill>
                <a:latin typeface="Microsoft YaHei" panose="020B0503020204020204" pitchFamily="34" charset="-122"/>
                <a:ea typeface="Microsoft YaHei" panose="020B0503020204020204" pitchFamily="34" charset="-122"/>
              </a:rPr>
              <a:t>）</a:t>
            </a:r>
          </a:p>
        </p:txBody>
      </p:sp>
      <p:sp>
        <p:nvSpPr>
          <p:cNvPr id="54" name="文本框 53">
            <a:extLst>
              <a:ext uri="{FF2B5EF4-FFF2-40B4-BE49-F238E27FC236}">
                <a16:creationId xmlns:a16="http://schemas.microsoft.com/office/drawing/2014/main" id="{1DFE053C-7718-A444-98EE-B3F329CAB8C2}"/>
              </a:ext>
            </a:extLst>
          </p:cNvPr>
          <p:cNvSpPr txBox="1"/>
          <p:nvPr/>
        </p:nvSpPr>
        <p:spPr>
          <a:xfrm>
            <a:off x="78260" y="2871740"/>
            <a:ext cx="461665" cy="1289577"/>
          </a:xfrm>
          <a:prstGeom prst="rect">
            <a:avLst/>
          </a:prstGeom>
          <a:noFill/>
        </p:spPr>
        <p:txBody>
          <a:bodyPr vert="eaVert" wrap="square" rtlCol="0">
            <a:spAutoFit/>
          </a:bodyPr>
          <a:lstStyle/>
          <a:p>
            <a:r>
              <a:rPr kumimoji="1" lang="zh-CN" altLang="en-US" b="1" spc="300" dirty="0">
                <a:solidFill>
                  <a:srgbClr val="624A7A"/>
                </a:solidFill>
                <a:latin typeface="Microsoft YaHei" panose="020B0503020204020204" pitchFamily="34" charset="-122"/>
                <a:ea typeface="Microsoft YaHei" panose="020B0503020204020204" pitchFamily="34" charset="-122"/>
              </a:rPr>
              <a:t>集团统建</a:t>
            </a:r>
          </a:p>
        </p:txBody>
      </p:sp>
      <p:sp>
        <p:nvSpPr>
          <p:cNvPr id="55" name="文本框 54">
            <a:extLst>
              <a:ext uri="{FF2B5EF4-FFF2-40B4-BE49-F238E27FC236}">
                <a16:creationId xmlns:a16="http://schemas.microsoft.com/office/drawing/2014/main" id="{00A2B1BF-F19F-A244-9526-65B126644FEA}"/>
              </a:ext>
            </a:extLst>
          </p:cNvPr>
          <p:cNvSpPr txBox="1"/>
          <p:nvPr/>
        </p:nvSpPr>
        <p:spPr>
          <a:xfrm>
            <a:off x="86840" y="4300207"/>
            <a:ext cx="461665" cy="1289577"/>
          </a:xfrm>
          <a:prstGeom prst="rect">
            <a:avLst/>
          </a:prstGeom>
          <a:noFill/>
        </p:spPr>
        <p:txBody>
          <a:bodyPr vert="eaVert" wrap="square" rtlCol="0">
            <a:spAutoFit/>
          </a:bodyPr>
          <a:lstStyle/>
          <a:p>
            <a:r>
              <a:rPr kumimoji="1" lang="zh-CN" altLang="en-US" b="1" spc="300" dirty="0">
                <a:solidFill>
                  <a:srgbClr val="624A7A"/>
                </a:solidFill>
                <a:latin typeface="Microsoft YaHei" panose="020B0503020204020204" pitchFamily="34" charset="-122"/>
                <a:ea typeface="Microsoft YaHei" panose="020B0503020204020204" pitchFamily="34" charset="-122"/>
              </a:rPr>
              <a:t>板块自建</a:t>
            </a:r>
          </a:p>
        </p:txBody>
      </p:sp>
      <p:cxnSp>
        <p:nvCxnSpPr>
          <p:cNvPr id="57" name="直线连接符 56">
            <a:extLst>
              <a:ext uri="{FF2B5EF4-FFF2-40B4-BE49-F238E27FC236}">
                <a16:creationId xmlns:a16="http://schemas.microsoft.com/office/drawing/2014/main" id="{E6D94CCD-8D8B-9F47-A387-A227A50CE186}"/>
              </a:ext>
            </a:extLst>
          </p:cNvPr>
          <p:cNvCxnSpPr/>
          <p:nvPr/>
        </p:nvCxnSpPr>
        <p:spPr>
          <a:xfrm>
            <a:off x="1471481" y="3989302"/>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F2A7C1B4-3BF2-DF48-95FA-478E199B6799}"/>
              </a:ext>
            </a:extLst>
          </p:cNvPr>
          <p:cNvCxnSpPr/>
          <p:nvPr/>
        </p:nvCxnSpPr>
        <p:spPr>
          <a:xfrm>
            <a:off x="3417733" y="3989302"/>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2714E7F9-3F97-9A43-9532-13EC066063B5}"/>
              </a:ext>
            </a:extLst>
          </p:cNvPr>
          <p:cNvCxnSpPr/>
          <p:nvPr/>
        </p:nvCxnSpPr>
        <p:spPr>
          <a:xfrm>
            <a:off x="5324956" y="3989302"/>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29C45838-9270-2345-8DA2-BC71CE6E7F5B}"/>
              </a:ext>
            </a:extLst>
          </p:cNvPr>
          <p:cNvCxnSpPr/>
          <p:nvPr/>
        </p:nvCxnSpPr>
        <p:spPr>
          <a:xfrm>
            <a:off x="7239517" y="3989302"/>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291BFD7B-983D-8042-8E1B-A35F3640935A}"/>
              </a:ext>
            </a:extLst>
          </p:cNvPr>
          <p:cNvCxnSpPr/>
          <p:nvPr/>
        </p:nvCxnSpPr>
        <p:spPr>
          <a:xfrm>
            <a:off x="9156329" y="3989302"/>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E9ED9FD1-84CB-FE44-A40F-057D687069E4}"/>
              </a:ext>
            </a:extLst>
          </p:cNvPr>
          <p:cNvCxnSpPr/>
          <p:nvPr/>
        </p:nvCxnSpPr>
        <p:spPr>
          <a:xfrm>
            <a:off x="11089935" y="3989302"/>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34AA3F6A-1656-2B45-9399-A4C23A656DBB}"/>
              </a:ext>
            </a:extLst>
          </p:cNvPr>
          <p:cNvCxnSpPr/>
          <p:nvPr/>
        </p:nvCxnSpPr>
        <p:spPr>
          <a:xfrm>
            <a:off x="1471835" y="3255234"/>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F99D00E2-FF27-014F-BAA8-86BF989BE721}"/>
              </a:ext>
            </a:extLst>
          </p:cNvPr>
          <p:cNvCxnSpPr/>
          <p:nvPr/>
        </p:nvCxnSpPr>
        <p:spPr>
          <a:xfrm>
            <a:off x="3427772" y="3255949"/>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A51A8D8A-B0AA-B944-A856-EC83817D20AF}"/>
              </a:ext>
            </a:extLst>
          </p:cNvPr>
          <p:cNvCxnSpPr/>
          <p:nvPr/>
        </p:nvCxnSpPr>
        <p:spPr>
          <a:xfrm>
            <a:off x="5319825" y="3255234"/>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D4C54896-43DB-8540-95EE-E573E0089045}"/>
              </a:ext>
            </a:extLst>
          </p:cNvPr>
          <p:cNvCxnSpPr/>
          <p:nvPr/>
        </p:nvCxnSpPr>
        <p:spPr>
          <a:xfrm>
            <a:off x="7239517" y="3255234"/>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80584AE9-67B5-6A46-BD95-F808F9F536AF}"/>
              </a:ext>
            </a:extLst>
          </p:cNvPr>
          <p:cNvCxnSpPr/>
          <p:nvPr/>
        </p:nvCxnSpPr>
        <p:spPr>
          <a:xfrm>
            <a:off x="9156042" y="3255234"/>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03624713-C9F6-5B43-A81D-37F18DDF7410}"/>
              </a:ext>
            </a:extLst>
          </p:cNvPr>
          <p:cNvCxnSpPr/>
          <p:nvPr/>
        </p:nvCxnSpPr>
        <p:spPr>
          <a:xfrm>
            <a:off x="11089935" y="3255949"/>
            <a:ext cx="0" cy="221444"/>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276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lang="zh-CN" altLang="en-US" dirty="0">
                <a:latin typeface="Microsoft YaHei" panose="020B0503020204020204" pitchFamily="34" charset="-122"/>
                <a:ea typeface="Microsoft YaHei" panose="020B0503020204020204" pitchFamily="34" charset="-122"/>
              </a:rPr>
              <a:t>港华集团整体集成架构</a:t>
            </a:r>
            <a:endParaRPr lang="zh-CN" altLang="en-US" dirty="0">
              <a:latin typeface="Microsoft YaHei" panose="020B0503020204020204" pitchFamily="34" charset="-122"/>
              <a:ea typeface="Microsoft YaHei" panose="020B0503020204020204" pitchFamily="34" charset="-122"/>
              <a:cs typeface="+mn-ea"/>
              <a:sym typeface="Arial" panose="020B0604020202020204" pitchFamily="34" charset="0"/>
            </a:endParaRP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grpSp>
        <p:nvGrpSpPr>
          <p:cNvPr id="69" name="组合 68">
            <a:extLst>
              <a:ext uri="{FF2B5EF4-FFF2-40B4-BE49-F238E27FC236}">
                <a16:creationId xmlns:a16="http://schemas.microsoft.com/office/drawing/2014/main" id="{7724F9CC-C13C-AD43-A35B-88FA8010625E}"/>
              </a:ext>
            </a:extLst>
          </p:cNvPr>
          <p:cNvGrpSpPr/>
          <p:nvPr/>
        </p:nvGrpSpPr>
        <p:grpSpPr>
          <a:xfrm>
            <a:off x="550194" y="1417182"/>
            <a:ext cx="11222706" cy="4739711"/>
            <a:chOff x="550194" y="1991609"/>
            <a:chExt cx="11222706" cy="4739711"/>
          </a:xfrm>
        </p:grpSpPr>
        <p:sp>
          <p:nvSpPr>
            <p:cNvPr id="70" name="圆角矩形 69">
              <a:extLst>
                <a:ext uri="{FF2B5EF4-FFF2-40B4-BE49-F238E27FC236}">
                  <a16:creationId xmlns:a16="http://schemas.microsoft.com/office/drawing/2014/main" id="{DCC95895-CD96-7F40-8320-35D3AE4641CD}"/>
                </a:ext>
              </a:extLst>
            </p:cNvPr>
            <p:cNvSpPr/>
            <p:nvPr/>
          </p:nvSpPr>
          <p:spPr>
            <a:xfrm>
              <a:off x="666862" y="3636487"/>
              <a:ext cx="6448095" cy="535500"/>
            </a:xfrm>
            <a:prstGeom prst="roundRect">
              <a:avLst/>
            </a:prstGeom>
            <a:solidFill>
              <a:schemeClr val="bg1"/>
            </a:solidFill>
            <a:ln w="0">
              <a:solidFill>
                <a:schemeClr val="bg1">
                  <a:lumMod val="85000"/>
                </a:schemeClr>
              </a:solid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3">
                <a:latin typeface="Microsoft YaHei" panose="020B0503020204020204" pitchFamily="34" charset="-122"/>
                <a:ea typeface="Microsoft YaHei" panose="020B0503020204020204" pitchFamily="34" charset="-122"/>
              </a:endParaRPr>
            </a:p>
          </p:txBody>
        </p:sp>
        <p:sp>
          <p:nvSpPr>
            <p:cNvPr id="71" name="圆角矩形 70">
              <a:extLst>
                <a:ext uri="{FF2B5EF4-FFF2-40B4-BE49-F238E27FC236}">
                  <a16:creationId xmlns:a16="http://schemas.microsoft.com/office/drawing/2014/main" id="{C8C89166-8689-FD4E-88A5-F4A71822904B}"/>
                </a:ext>
              </a:extLst>
            </p:cNvPr>
            <p:cNvSpPr/>
            <p:nvPr/>
          </p:nvSpPr>
          <p:spPr>
            <a:xfrm>
              <a:off x="666859" y="4247206"/>
              <a:ext cx="6448095" cy="474793"/>
            </a:xfrm>
            <a:prstGeom prst="roundRect">
              <a:avLst/>
            </a:prstGeom>
            <a:solidFill>
              <a:schemeClr val="bg1"/>
            </a:solidFill>
            <a:ln w="0">
              <a:solidFill>
                <a:schemeClr val="bg1">
                  <a:lumMod val="85000"/>
                </a:schemeClr>
              </a:solid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3">
                <a:latin typeface="Microsoft YaHei" panose="020B0503020204020204" pitchFamily="34" charset="-122"/>
                <a:ea typeface="Microsoft YaHei" panose="020B0503020204020204" pitchFamily="34" charset="-122"/>
              </a:endParaRPr>
            </a:p>
          </p:txBody>
        </p:sp>
        <p:sp>
          <p:nvSpPr>
            <p:cNvPr id="72" name="圆角矩形 71">
              <a:extLst>
                <a:ext uri="{FF2B5EF4-FFF2-40B4-BE49-F238E27FC236}">
                  <a16:creationId xmlns:a16="http://schemas.microsoft.com/office/drawing/2014/main" id="{34AC565F-5105-0448-964D-83B77DF52015}"/>
                </a:ext>
              </a:extLst>
            </p:cNvPr>
            <p:cNvSpPr/>
            <p:nvPr/>
          </p:nvSpPr>
          <p:spPr>
            <a:xfrm>
              <a:off x="8210188" y="5935306"/>
              <a:ext cx="3562712" cy="796014"/>
            </a:xfrm>
            <a:prstGeom prst="roundRect">
              <a:avLst>
                <a:gd name="adj" fmla="val 10079"/>
              </a:avLst>
            </a:prstGeom>
            <a:solidFill>
              <a:schemeClr val="bg1"/>
            </a:solidFill>
            <a:ln>
              <a:noFill/>
            </a:ln>
            <a:effectLst>
              <a:outerShdw blurRad="254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113">
                <a:solidFill>
                  <a:schemeClr val="tx1"/>
                </a:solidFill>
                <a:latin typeface="Microsoft YaHei" panose="020B0503020204020204" pitchFamily="34" charset="-122"/>
                <a:ea typeface="Microsoft YaHei" panose="020B0503020204020204" pitchFamily="34" charset="-122"/>
              </a:endParaRPr>
            </a:p>
          </p:txBody>
        </p:sp>
        <p:sp>
          <p:nvSpPr>
            <p:cNvPr id="73" name="圆角矩形 72">
              <a:extLst>
                <a:ext uri="{FF2B5EF4-FFF2-40B4-BE49-F238E27FC236}">
                  <a16:creationId xmlns:a16="http://schemas.microsoft.com/office/drawing/2014/main" id="{7B46A8AF-5D5B-6C43-8FFF-640EA7374E1E}"/>
                </a:ext>
              </a:extLst>
            </p:cNvPr>
            <p:cNvSpPr/>
            <p:nvPr/>
          </p:nvSpPr>
          <p:spPr>
            <a:xfrm>
              <a:off x="8210188" y="3669643"/>
              <a:ext cx="3562712" cy="764256"/>
            </a:xfrm>
            <a:prstGeom prst="roundRect">
              <a:avLst>
                <a:gd name="adj" fmla="val 10079"/>
              </a:avLst>
            </a:prstGeom>
            <a:solidFill>
              <a:schemeClr val="bg1"/>
            </a:solidFill>
            <a:ln>
              <a:noFill/>
            </a:ln>
            <a:effectLst>
              <a:outerShdw blurRad="254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113">
                <a:solidFill>
                  <a:schemeClr val="tx1"/>
                </a:solidFill>
                <a:latin typeface="Microsoft YaHei" panose="020B0503020204020204" pitchFamily="34" charset="-122"/>
                <a:ea typeface="Microsoft YaHei" panose="020B0503020204020204" pitchFamily="34" charset="-122"/>
              </a:endParaRPr>
            </a:p>
          </p:txBody>
        </p:sp>
        <p:sp>
          <p:nvSpPr>
            <p:cNvPr id="74" name="圆角矩形 73">
              <a:extLst>
                <a:ext uri="{FF2B5EF4-FFF2-40B4-BE49-F238E27FC236}">
                  <a16:creationId xmlns:a16="http://schemas.microsoft.com/office/drawing/2014/main" id="{28484ABE-E506-D046-AE20-21E92D533996}"/>
                </a:ext>
              </a:extLst>
            </p:cNvPr>
            <p:cNvSpPr/>
            <p:nvPr/>
          </p:nvSpPr>
          <p:spPr>
            <a:xfrm>
              <a:off x="8210188" y="2874088"/>
              <a:ext cx="3562712" cy="708259"/>
            </a:xfrm>
            <a:prstGeom prst="roundRect">
              <a:avLst>
                <a:gd name="adj" fmla="val 10079"/>
              </a:avLst>
            </a:prstGeom>
            <a:solidFill>
              <a:schemeClr val="bg1"/>
            </a:solidFill>
            <a:ln>
              <a:noFill/>
            </a:ln>
            <a:effectLst>
              <a:outerShdw blurRad="254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113">
                <a:solidFill>
                  <a:schemeClr val="tx1"/>
                </a:solidFill>
                <a:latin typeface="Microsoft YaHei" panose="020B0503020204020204" pitchFamily="34" charset="-122"/>
                <a:ea typeface="Microsoft YaHei" panose="020B0503020204020204" pitchFamily="34" charset="-122"/>
              </a:endParaRPr>
            </a:p>
          </p:txBody>
        </p:sp>
        <p:sp>
          <p:nvSpPr>
            <p:cNvPr id="75" name="圆角矩形 74">
              <a:extLst>
                <a:ext uri="{FF2B5EF4-FFF2-40B4-BE49-F238E27FC236}">
                  <a16:creationId xmlns:a16="http://schemas.microsoft.com/office/drawing/2014/main" id="{7E5E4121-82A9-1E45-8CFF-62498A9B8A7C}"/>
                </a:ext>
              </a:extLst>
            </p:cNvPr>
            <p:cNvSpPr/>
            <p:nvPr/>
          </p:nvSpPr>
          <p:spPr>
            <a:xfrm>
              <a:off x="8210188" y="2078824"/>
              <a:ext cx="3562712" cy="708259"/>
            </a:xfrm>
            <a:prstGeom prst="roundRect">
              <a:avLst>
                <a:gd name="adj" fmla="val 10079"/>
              </a:avLst>
            </a:prstGeom>
            <a:solidFill>
              <a:schemeClr val="bg1"/>
            </a:solidFill>
            <a:ln>
              <a:noFill/>
            </a:ln>
            <a:effectLst>
              <a:outerShdw blurRad="254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113">
                <a:solidFill>
                  <a:schemeClr val="tx1"/>
                </a:solidFill>
                <a:latin typeface="Microsoft YaHei" panose="020B0503020204020204" pitchFamily="34" charset="-122"/>
                <a:ea typeface="Microsoft YaHei" panose="020B0503020204020204" pitchFamily="34" charset="-122"/>
              </a:endParaRPr>
            </a:p>
          </p:txBody>
        </p:sp>
        <p:sp>
          <p:nvSpPr>
            <p:cNvPr id="76" name="圆角矩形 75">
              <a:extLst>
                <a:ext uri="{FF2B5EF4-FFF2-40B4-BE49-F238E27FC236}">
                  <a16:creationId xmlns:a16="http://schemas.microsoft.com/office/drawing/2014/main" id="{23176028-8F5C-7A43-9871-98B2FDA920D7}"/>
                </a:ext>
              </a:extLst>
            </p:cNvPr>
            <p:cNvSpPr/>
            <p:nvPr/>
          </p:nvSpPr>
          <p:spPr>
            <a:xfrm>
              <a:off x="8210188" y="4526607"/>
              <a:ext cx="3562712" cy="1341645"/>
            </a:xfrm>
            <a:prstGeom prst="roundRect">
              <a:avLst>
                <a:gd name="adj" fmla="val 10079"/>
              </a:avLst>
            </a:prstGeom>
            <a:solidFill>
              <a:schemeClr val="bg1"/>
            </a:solidFill>
            <a:ln>
              <a:noFill/>
            </a:ln>
            <a:effectLst>
              <a:outerShdw blurRad="254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113">
                <a:solidFill>
                  <a:schemeClr val="tx1"/>
                </a:solidFill>
                <a:latin typeface="Microsoft YaHei" panose="020B0503020204020204" pitchFamily="34" charset="-122"/>
                <a:ea typeface="Microsoft YaHei" panose="020B0503020204020204" pitchFamily="34" charset="-122"/>
              </a:endParaRPr>
            </a:p>
          </p:txBody>
        </p:sp>
        <p:sp>
          <p:nvSpPr>
            <p:cNvPr id="77" name="TextBox 256">
              <a:extLst>
                <a:ext uri="{FF2B5EF4-FFF2-40B4-BE49-F238E27FC236}">
                  <a16:creationId xmlns:a16="http://schemas.microsoft.com/office/drawing/2014/main" id="{582B4AFC-C812-944F-B299-054C8FB6D9DC}"/>
                </a:ext>
              </a:extLst>
            </p:cNvPr>
            <p:cNvSpPr txBox="1">
              <a:spLocks noChangeArrowheads="1"/>
            </p:cNvSpPr>
            <p:nvPr/>
          </p:nvSpPr>
          <p:spPr bwMode="auto">
            <a:xfrm>
              <a:off x="9070721" y="3128022"/>
              <a:ext cx="1421723" cy="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73" dirty="0" err="1">
                  <a:solidFill>
                    <a:srgbClr val="E60012"/>
                  </a:solidFill>
                  <a:latin typeface="Microsoft YaHei" panose="020B0503020204020204" pitchFamily="34" charset="-122"/>
                  <a:ea typeface="Microsoft YaHei" panose="020B0503020204020204" pitchFamily="34" charset="-122"/>
                </a:rPr>
                <a:t>YonLinker</a:t>
              </a:r>
              <a:endParaRPr lang="en-US" altLang="zh-CN" sz="1273" dirty="0">
                <a:solidFill>
                  <a:srgbClr val="E60012"/>
                </a:solidFill>
                <a:latin typeface="Microsoft YaHei" panose="020B0503020204020204" pitchFamily="34" charset="-122"/>
                <a:ea typeface="Microsoft YaHei" panose="020B0503020204020204" pitchFamily="34" charset="-122"/>
              </a:endParaRPr>
            </a:p>
          </p:txBody>
        </p:sp>
        <p:sp>
          <p:nvSpPr>
            <p:cNvPr id="78" name="TextBox 257">
              <a:extLst>
                <a:ext uri="{FF2B5EF4-FFF2-40B4-BE49-F238E27FC236}">
                  <a16:creationId xmlns:a16="http://schemas.microsoft.com/office/drawing/2014/main" id="{8A03360E-427F-3D4C-BE25-8DD1C2E40BE8}"/>
                </a:ext>
              </a:extLst>
            </p:cNvPr>
            <p:cNvSpPr txBox="1">
              <a:spLocks noChangeArrowheads="1"/>
            </p:cNvSpPr>
            <p:nvPr/>
          </p:nvSpPr>
          <p:spPr bwMode="auto">
            <a:xfrm>
              <a:off x="9070720" y="2143022"/>
              <a:ext cx="1515010" cy="58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73" dirty="0">
                  <a:solidFill>
                    <a:srgbClr val="E60012"/>
                  </a:solidFill>
                  <a:latin typeface="Microsoft YaHei" panose="020B0503020204020204" pitchFamily="34" charset="-122"/>
                  <a:ea typeface="Microsoft YaHei" panose="020B0503020204020204" pitchFamily="34" charset="-122"/>
                </a:rPr>
                <a:t>-</a:t>
              </a:r>
              <a:r>
                <a:rPr lang="zh-CN" altLang="en-US" sz="1273" dirty="0">
                  <a:solidFill>
                    <a:srgbClr val="E60012"/>
                  </a:solidFill>
                  <a:latin typeface="Microsoft YaHei" panose="020B0503020204020204" pitchFamily="34" charset="-122"/>
                  <a:ea typeface="Microsoft YaHei" panose="020B0503020204020204" pitchFamily="34" charset="-122"/>
                </a:rPr>
                <a:t>门户</a:t>
              </a:r>
              <a:r>
                <a:rPr lang="en-US" altLang="zh-CN" sz="1273" dirty="0">
                  <a:solidFill>
                    <a:srgbClr val="E60012"/>
                  </a:solidFill>
                  <a:latin typeface="Microsoft YaHei" panose="020B0503020204020204" pitchFamily="34" charset="-122"/>
                  <a:ea typeface="Microsoft YaHei" panose="020B0503020204020204" pitchFamily="34" charset="-122"/>
                </a:rPr>
                <a:t>Portal</a:t>
              </a:r>
            </a:p>
            <a:p>
              <a:pPr eaLnBrk="1" hangingPunct="1"/>
              <a:r>
                <a:rPr lang="en-US" altLang="zh-CN" sz="1273" dirty="0">
                  <a:solidFill>
                    <a:srgbClr val="E60012"/>
                  </a:solidFill>
                  <a:latin typeface="Microsoft YaHei" panose="020B0503020204020204" pitchFamily="34" charset="-122"/>
                  <a:ea typeface="Microsoft YaHei" panose="020B0503020204020204" pitchFamily="34" charset="-122"/>
                </a:rPr>
                <a:t>-</a:t>
              </a:r>
              <a:r>
                <a:rPr lang="zh-CN" altLang="en-US" sz="1273" dirty="0">
                  <a:solidFill>
                    <a:srgbClr val="E60012"/>
                  </a:solidFill>
                  <a:latin typeface="Microsoft YaHei" panose="020B0503020204020204" pitchFamily="34" charset="-122"/>
                  <a:ea typeface="Microsoft YaHei" panose="020B0503020204020204" pitchFamily="34" charset="-122"/>
                </a:rPr>
                <a:t>身份认证</a:t>
              </a:r>
              <a:r>
                <a:rPr lang="en-US" altLang="zh-CN" sz="1273" dirty="0" err="1">
                  <a:solidFill>
                    <a:srgbClr val="E60012"/>
                  </a:solidFill>
                  <a:latin typeface="Microsoft YaHei" panose="020B0503020204020204" pitchFamily="34" charset="-122"/>
                  <a:ea typeface="Microsoft YaHei" panose="020B0503020204020204" pitchFamily="34" charset="-122"/>
                </a:rPr>
                <a:t>IDM</a:t>
              </a:r>
              <a:endParaRPr lang="en-US" altLang="zh-CN" sz="1273" dirty="0">
                <a:solidFill>
                  <a:srgbClr val="E60012"/>
                </a:solidFill>
                <a:latin typeface="Microsoft YaHei" panose="020B0503020204020204" pitchFamily="34" charset="-122"/>
                <a:ea typeface="Microsoft YaHei" panose="020B0503020204020204" pitchFamily="34" charset="-122"/>
              </a:endParaRPr>
            </a:p>
            <a:p>
              <a:pPr eaLnBrk="1" hangingPunct="1"/>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移动</a:t>
              </a:r>
              <a:endPar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79" name="TextBox 343">
              <a:extLst>
                <a:ext uri="{FF2B5EF4-FFF2-40B4-BE49-F238E27FC236}">
                  <a16:creationId xmlns:a16="http://schemas.microsoft.com/office/drawing/2014/main" id="{B68DA484-ECF0-3F47-AD24-BE2564DB9AC3}"/>
                </a:ext>
              </a:extLst>
            </p:cNvPr>
            <p:cNvSpPr txBox="1">
              <a:spLocks noChangeArrowheads="1"/>
            </p:cNvSpPr>
            <p:nvPr/>
          </p:nvSpPr>
          <p:spPr bwMode="auto">
            <a:xfrm>
              <a:off x="9070719" y="3971762"/>
              <a:ext cx="1084360" cy="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业务系统</a:t>
              </a:r>
              <a:endPar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80" name="TextBox 340">
              <a:extLst>
                <a:ext uri="{FF2B5EF4-FFF2-40B4-BE49-F238E27FC236}">
                  <a16:creationId xmlns:a16="http://schemas.microsoft.com/office/drawing/2014/main" id="{7FDDCB14-765E-A644-9474-FAC8AA6A07D7}"/>
                </a:ext>
              </a:extLst>
            </p:cNvPr>
            <p:cNvSpPr txBox="1">
              <a:spLocks noChangeArrowheads="1"/>
            </p:cNvSpPr>
            <p:nvPr/>
          </p:nvSpPr>
          <p:spPr bwMode="auto">
            <a:xfrm>
              <a:off x="9058697" y="4830972"/>
              <a:ext cx="1349093" cy="78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商业分析</a:t>
              </a:r>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BI</a:t>
              </a:r>
            </a:p>
            <a:p>
              <a:pPr eaLnBrk="1" hangingPunct="1"/>
              <a:r>
                <a:rPr lang="en-US" altLang="zh-CN" sz="1273" b="1" dirty="0">
                  <a:solidFill>
                    <a:srgbClr val="E60012"/>
                  </a:solidFill>
                  <a:latin typeface="Microsoft YaHei" panose="020B0503020204020204" pitchFamily="34" charset="-122"/>
                  <a:ea typeface="Microsoft YaHei" panose="020B0503020204020204" pitchFamily="34" charset="-122"/>
                </a:rPr>
                <a:t>-</a:t>
              </a:r>
              <a:r>
                <a:rPr lang="zh-CN" altLang="en-US" sz="1273" b="1" dirty="0">
                  <a:solidFill>
                    <a:srgbClr val="E60012"/>
                  </a:solidFill>
                  <a:latin typeface="Microsoft YaHei" panose="020B0503020204020204" pitchFamily="34" charset="-122"/>
                  <a:ea typeface="Microsoft YaHei" panose="020B0503020204020204" pitchFamily="34" charset="-122"/>
                </a:rPr>
                <a:t>主数据管理</a:t>
              </a:r>
              <a:r>
                <a:rPr lang="en-US" altLang="zh-CN" sz="1273" b="1" dirty="0">
                  <a:solidFill>
                    <a:srgbClr val="E60012"/>
                  </a:solidFill>
                  <a:latin typeface="Microsoft YaHei" panose="020B0503020204020204" pitchFamily="34" charset="-122"/>
                  <a:ea typeface="Microsoft YaHei" panose="020B0503020204020204" pitchFamily="34" charset="-122"/>
                </a:rPr>
                <a:t>MDM</a:t>
              </a:r>
            </a:p>
            <a:p>
              <a:pPr eaLnBrk="1" hangingPunct="1"/>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数据中台</a:t>
              </a:r>
              <a:endPar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endParaRPr>
            </a:p>
            <a:p>
              <a:pPr eaLnBrk="1" hangingPunct="1"/>
              <a:r>
                <a:rPr lang="en-US" altLang="zh-CN" sz="1273" dirty="0">
                  <a:solidFill>
                    <a:srgbClr val="E60012"/>
                  </a:solidFill>
                  <a:latin typeface="Microsoft YaHei" panose="020B0503020204020204" pitchFamily="34" charset="-122"/>
                  <a:ea typeface="Microsoft YaHei" panose="020B0503020204020204" pitchFamily="34" charset="-122"/>
                </a:rPr>
                <a:t>-</a:t>
              </a:r>
              <a:r>
                <a:rPr lang="zh-CN" altLang="en-US" sz="1273" dirty="0">
                  <a:solidFill>
                    <a:srgbClr val="E60012"/>
                  </a:solidFill>
                  <a:latin typeface="Microsoft YaHei" panose="020B0503020204020204" pitchFamily="34" charset="-122"/>
                  <a:ea typeface="Microsoft YaHei" panose="020B0503020204020204" pitchFamily="34" charset="-122"/>
                </a:rPr>
                <a:t>数据同步</a:t>
              </a:r>
              <a:r>
                <a:rPr lang="en-US" altLang="zh-CN" sz="1273" dirty="0">
                  <a:solidFill>
                    <a:srgbClr val="E60012"/>
                  </a:solidFill>
                  <a:latin typeface="Microsoft YaHei" panose="020B0503020204020204" pitchFamily="34" charset="-122"/>
                  <a:ea typeface="Microsoft YaHei" panose="020B0503020204020204" pitchFamily="34" charset="-122"/>
                </a:rPr>
                <a:t>ETL</a:t>
              </a:r>
            </a:p>
          </p:txBody>
        </p:sp>
        <p:sp>
          <p:nvSpPr>
            <p:cNvPr id="81" name="右大括号 80">
              <a:extLst>
                <a:ext uri="{FF2B5EF4-FFF2-40B4-BE49-F238E27FC236}">
                  <a16:creationId xmlns:a16="http://schemas.microsoft.com/office/drawing/2014/main" id="{10BEF980-5F95-D44F-BC32-24C46028E27E}"/>
                </a:ext>
              </a:extLst>
            </p:cNvPr>
            <p:cNvSpPr/>
            <p:nvPr/>
          </p:nvSpPr>
          <p:spPr bwMode="auto">
            <a:xfrm>
              <a:off x="8673789" y="2158265"/>
              <a:ext cx="224408" cy="557175"/>
            </a:xfrm>
            <a:prstGeom prst="rightBrace">
              <a:avLst>
                <a:gd name="adj1" fmla="val 40952"/>
                <a:gd name="adj2" fmla="val 51128"/>
              </a:avLst>
            </a:prstGeom>
            <a:ln w="635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sz="1693">
                <a:latin typeface="Microsoft YaHei" panose="020B0503020204020204" pitchFamily="34" charset="-122"/>
                <a:ea typeface="Microsoft YaHei" panose="020B0503020204020204" pitchFamily="34" charset="-122"/>
              </a:endParaRPr>
            </a:p>
          </p:txBody>
        </p:sp>
        <p:sp>
          <p:nvSpPr>
            <p:cNvPr id="82" name="右大括号 81">
              <a:extLst>
                <a:ext uri="{FF2B5EF4-FFF2-40B4-BE49-F238E27FC236}">
                  <a16:creationId xmlns:a16="http://schemas.microsoft.com/office/drawing/2014/main" id="{B79D9C66-B49E-F847-B64F-C45D73581E5B}"/>
                </a:ext>
              </a:extLst>
            </p:cNvPr>
            <p:cNvSpPr/>
            <p:nvPr/>
          </p:nvSpPr>
          <p:spPr bwMode="auto">
            <a:xfrm>
              <a:off x="8673789" y="2942804"/>
              <a:ext cx="224408" cy="557175"/>
            </a:xfrm>
            <a:prstGeom prst="rightBrace">
              <a:avLst>
                <a:gd name="adj1" fmla="val 40952"/>
                <a:gd name="adj2" fmla="val 51128"/>
              </a:avLst>
            </a:prstGeom>
            <a:ln w="635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sz="1693">
                <a:latin typeface="Microsoft YaHei" panose="020B0503020204020204" pitchFamily="34" charset="-122"/>
                <a:ea typeface="Microsoft YaHei" panose="020B0503020204020204" pitchFamily="34" charset="-122"/>
              </a:endParaRPr>
            </a:p>
          </p:txBody>
        </p:sp>
        <p:sp>
          <p:nvSpPr>
            <p:cNvPr id="83" name="右大括号 82">
              <a:extLst>
                <a:ext uri="{FF2B5EF4-FFF2-40B4-BE49-F238E27FC236}">
                  <a16:creationId xmlns:a16="http://schemas.microsoft.com/office/drawing/2014/main" id="{090DD836-3100-5942-B5C8-DE4DF61650F6}"/>
                </a:ext>
              </a:extLst>
            </p:cNvPr>
            <p:cNvSpPr/>
            <p:nvPr/>
          </p:nvSpPr>
          <p:spPr bwMode="auto">
            <a:xfrm>
              <a:off x="8661768" y="4956026"/>
              <a:ext cx="224408" cy="557175"/>
            </a:xfrm>
            <a:prstGeom prst="rightBrace">
              <a:avLst>
                <a:gd name="adj1" fmla="val 40952"/>
                <a:gd name="adj2" fmla="val 51128"/>
              </a:avLst>
            </a:prstGeom>
            <a:ln w="635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sz="1693">
                <a:latin typeface="Microsoft YaHei" panose="020B0503020204020204" pitchFamily="34" charset="-122"/>
                <a:ea typeface="Microsoft YaHei" panose="020B0503020204020204" pitchFamily="34" charset="-122"/>
              </a:endParaRPr>
            </a:p>
          </p:txBody>
        </p:sp>
        <p:sp>
          <p:nvSpPr>
            <p:cNvPr id="84" name="右大括号 83">
              <a:extLst>
                <a:ext uri="{FF2B5EF4-FFF2-40B4-BE49-F238E27FC236}">
                  <a16:creationId xmlns:a16="http://schemas.microsoft.com/office/drawing/2014/main" id="{7BF983B8-9173-8648-BC89-FD356EAE6BFA}"/>
                </a:ext>
              </a:extLst>
            </p:cNvPr>
            <p:cNvSpPr/>
            <p:nvPr/>
          </p:nvSpPr>
          <p:spPr bwMode="auto">
            <a:xfrm>
              <a:off x="8673789" y="6071968"/>
              <a:ext cx="224408" cy="557175"/>
            </a:xfrm>
            <a:prstGeom prst="rightBrace">
              <a:avLst>
                <a:gd name="adj1" fmla="val 40952"/>
                <a:gd name="adj2" fmla="val 51128"/>
              </a:avLst>
            </a:prstGeom>
            <a:ln w="635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sz="1693">
                <a:latin typeface="Microsoft YaHei" panose="020B0503020204020204" pitchFamily="34" charset="-122"/>
                <a:ea typeface="Microsoft YaHei" panose="020B0503020204020204" pitchFamily="34" charset="-122"/>
              </a:endParaRPr>
            </a:p>
          </p:txBody>
        </p:sp>
        <p:sp>
          <p:nvSpPr>
            <p:cNvPr id="85" name="矩形 84">
              <a:extLst>
                <a:ext uri="{FF2B5EF4-FFF2-40B4-BE49-F238E27FC236}">
                  <a16:creationId xmlns:a16="http://schemas.microsoft.com/office/drawing/2014/main" id="{56124671-7A8B-384B-886E-FB4D145D4F18}"/>
                </a:ext>
              </a:extLst>
            </p:cNvPr>
            <p:cNvSpPr/>
            <p:nvPr/>
          </p:nvSpPr>
          <p:spPr>
            <a:xfrm>
              <a:off x="10772071" y="2322113"/>
              <a:ext cx="756617" cy="227755"/>
            </a:xfrm>
            <a:prstGeom prst="rect">
              <a:avLst/>
            </a:prstGeom>
          </p:spPr>
          <p:txBody>
            <a:bodyPr wrap="none" lIns="0" tIns="0" rIns="0" bIns="0" anchor="ctr" anchorCtr="0">
              <a:spAutoFit/>
            </a:bodyPr>
            <a:lstStyle/>
            <a:p>
              <a:pPr algn="ctr"/>
              <a:r>
                <a:rPr lang="zh-CN" altLang="en-US" sz="1480" b="1" dirty="0">
                  <a:solidFill>
                    <a:schemeClr val="tx1">
                      <a:lumMod val="75000"/>
                      <a:lumOff val="25000"/>
                    </a:schemeClr>
                  </a:solidFill>
                  <a:latin typeface="Microsoft YaHei" panose="020B0503020204020204" pitchFamily="34" charset="-122"/>
                  <a:ea typeface="Microsoft YaHei" panose="020B0503020204020204" pitchFamily="34" charset="-122"/>
                </a:rPr>
                <a:t>界面集成</a:t>
              </a:r>
            </a:p>
          </p:txBody>
        </p:sp>
        <p:sp>
          <p:nvSpPr>
            <p:cNvPr id="86" name="矩形 85">
              <a:extLst>
                <a:ext uri="{FF2B5EF4-FFF2-40B4-BE49-F238E27FC236}">
                  <a16:creationId xmlns:a16="http://schemas.microsoft.com/office/drawing/2014/main" id="{D8EA28FF-760B-164E-9E6F-1E2F24586A2E}"/>
                </a:ext>
              </a:extLst>
            </p:cNvPr>
            <p:cNvSpPr/>
            <p:nvPr/>
          </p:nvSpPr>
          <p:spPr>
            <a:xfrm>
              <a:off x="10772072" y="2991238"/>
              <a:ext cx="756617" cy="455509"/>
            </a:xfrm>
            <a:prstGeom prst="rect">
              <a:avLst/>
            </a:prstGeom>
          </p:spPr>
          <p:txBody>
            <a:bodyPr wrap="none" lIns="0" tIns="0" rIns="0" bIns="0" anchor="ctr" anchorCtr="0">
              <a:spAutoFit/>
            </a:bodyPr>
            <a:lstStyle/>
            <a:p>
              <a:pPr algn="ctr"/>
              <a:r>
                <a:rPr lang="zh-CN" altLang="en-US" sz="1480" b="1" dirty="0">
                  <a:solidFill>
                    <a:schemeClr val="tx1">
                      <a:lumMod val="75000"/>
                      <a:lumOff val="25000"/>
                    </a:schemeClr>
                  </a:solidFill>
                  <a:latin typeface="Microsoft YaHei" panose="020B0503020204020204" pitchFamily="34" charset="-122"/>
                  <a:ea typeface="Microsoft YaHei" panose="020B0503020204020204" pitchFamily="34" charset="-122"/>
                </a:rPr>
                <a:t>服务集成</a:t>
              </a:r>
              <a:endParaRPr lang="en-US" altLang="zh-CN" sz="148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CN" sz="1480" b="1" dirty="0">
                  <a:solidFill>
                    <a:schemeClr val="tx1">
                      <a:lumMod val="75000"/>
                      <a:lumOff val="25000"/>
                    </a:schemeClr>
                  </a:solidFill>
                  <a:latin typeface="Microsoft YaHei" panose="020B0503020204020204" pitchFamily="34" charset="-122"/>
                  <a:ea typeface="Microsoft YaHei" panose="020B0503020204020204" pitchFamily="34" charset="-122"/>
                </a:rPr>
                <a:t>API</a:t>
              </a:r>
              <a:r>
                <a:rPr lang="zh-CN" altLang="en-US" sz="1480" b="1" dirty="0">
                  <a:solidFill>
                    <a:schemeClr val="tx1">
                      <a:lumMod val="75000"/>
                      <a:lumOff val="25000"/>
                    </a:schemeClr>
                  </a:solidFill>
                  <a:latin typeface="Microsoft YaHei" panose="020B0503020204020204" pitchFamily="34" charset="-122"/>
                  <a:ea typeface="Microsoft YaHei" panose="020B0503020204020204" pitchFamily="34" charset="-122"/>
                </a:rPr>
                <a:t>集成</a:t>
              </a:r>
            </a:p>
          </p:txBody>
        </p:sp>
        <p:sp>
          <p:nvSpPr>
            <p:cNvPr id="87" name="矩形 86">
              <a:extLst>
                <a:ext uri="{FF2B5EF4-FFF2-40B4-BE49-F238E27FC236}">
                  <a16:creationId xmlns:a16="http://schemas.microsoft.com/office/drawing/2014/main" id="{8ECB077C-698F-9D48-B7A3-B705EBA9F30C}"/>
                </a:ext>
              </a:extLst>
            </p:cNvPr>
            <p:cNvSpPr/>
            <p:nvPr/>
          </p:nvSpPr>
          <p:spPr>
            <a:xfrm>
              <a:off x="10760049" y="5137702"/>
              <a:ext cx="756618" cy="227755"/>
            </a:xfrm>
            <a:prstGeom prst="rect">
              <a:avLst/>
            </a:prstGeom>
          </p:spPr>
          <p:txBody>
            <a:bodyPr wrap="none" lIns="0" tIns="0" rIns="0" bIns="0" anchor="ctr" anchorCtr="0">
              <a:spAutoFit/>
            </a:bodyPr>
            <a:lstStyle/>
            <a:p>
              <a:pPr algn="ctr"/>
              <a:r>
                <a:rPr lang="zh-CN" altLang="en-US" sz="1480" b="1" dirty="0">
                  <a:solidFill>
                    <a:schemeClr val="tx1">
                      <a:lumMod val="75000"/>
                      <a:lumOff val="25000"/>
                    </a:schemeClr>
                  </a:solidFill>
                  <a:latin typeface="Microsoft YaHei" panose="020B0503020204020204" pitchFamily="34" charset="-122"/>
                  <a:ea typeface="Microsoft YaHei" panose="020B0503020204020204" pitchFamily="34" charset="-122"/>
                </a:rPr>
                <a:t>数据集成</a:t>
              </a:r>
            </a:p>
          </p:txBody>
        </p:sp>
        <p:sp>
          <p:nvSpPr>
            <p:cNvPr id="88" name="右大括号 87">
              <a:extLst>
                <a:ext uri="{FF2B5EF4-FFF2-40B4-BE49-F238E27FC236}">
                  <a16:creationId xmlns:a16="http://schemas.microsoft.com/office/drawing/2014/main" id="{7E20D47B-C515-DE47-96CA-9679A92B8DFD}"/>
                </a:ext>
              </a:extLst>
            </p:cNvPr>
            <p:cNvSpPr/>
            <p:nvPr/>
          </p:nvSpPr>
          <p:spPr bwMode="auto">
            <a:xfrm>
              <a:off x="8673789" y="3791119"/>
              <a:ext cx="224408" cy="557175"/>
            </a:xfrm>
            <a:prstGeom prst="rightBrace">
              <a:avLst>
                <a:gd name="adj1" fmla="val 40952"/>
                <a:gd name="adj2" fmla="val 51128"/>
              </a:avLst>
            </a:prstGeom>
            <a:ln w="635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sz="1693">
                <a:latin typeface="Microsoft YaHei" panose="020B0503020204020204" pitchFamily="34" charset="-122"/>
                <a:ea typeface="Microsoft YaHei" panose="020B0503020204020204" pitchFamily="34" charset="-122"/>
              </a:endParaRPr>
            </a:p>
          </p:txBody>
        </p:sp>
        <p:sp>
          <p:nvSpPr>
            <p:cNvPr id="89" name="TextBox 123">
              <a:extLst>
                <a:ext uri="{FF2B5EF4-FFF2-40B4-BE49-F238E27FC236}">
                  <a16:creationId xmlns:a16="http://schemas.microsoft.com/office/drawing/2014/main" id="{B509D633-000F-CF4D-B8A3-9BD10D9F7DCC}"/>
                </a:ext>
              </a:extLst>
            </p:cNvPr>
            <p:cNvSpPr txBox="1">
              <a:spLocks noChangeArrowheads="1"/>
            </p:cNvSpPr>
            <p:nvPr/>
          </p:nvSpPr>
          <p:spPr bwMode="auto">
            <a:xfrm>
              <a:off x="8417617" y="2925068"/>
              <a:ext cx="227755" cy="63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80" b="1" dirty="0">
                  <a:solidFill>
                    <a:srgbClr val="E60012"/>
                  </a:solidFill>
                  <a:latin typeface="Microsoft YaHei" panose="020B0503020204020204" pitchFamily="34" charset="-122"/>
                  <a:ea typeface="Microsoft YaHei" panose="020B0503020204020204" pitchFamily="34" charset="-122"/>
                </a:rPr>
                <a:t>服务层</a:t>
              </a:r>
            </a:p>
          </p:txBody>
        </p:sp>
        <p:sp>
          <p:nvSpPr>
            <p:cNvPr id="90" name="TextBox 123">
              <a:extLst>
                <a:ext uri="{FF2B5EF4-FFF2-40B4-BE49-F238E27FC236}">
                  <a16:creationId xmlns:a16="http://schemas.microsoft.com/office/drawing/2014/main" id="{DA544AEE-0F4B-3340-A831-8CE5F0223C3B}"/>
                </a:ext>
              </a:extLst>
            </p:cNvPr>
            <p:cNvSpPr txBox="1">
              <a:spLocks noChangeArrowheads="1"/>
            </p:cNvSpPr>
            <p:nvPr/>
          </p:nvSpPr>
          <p:spPr bwMode="auto">
            <a:xfrm>
              <a:off x="8417617" y="2129413"/>
              <a:ext cx="227755" cy="6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80" b="1" dirty="0">
                  <a:solidFill>
                    <a:srgbClr val="E60012"/>
                  </a:solidFill>
                  <a:latin typeface="Microsoft YaHei" panose="020B0503020204020204" pitchFamily="34" charset="-122"/>
                  <a:ea typeface="Microsoft YaHei" panose="020B0503020204020204" pitchFamily="34" charset="-122"/>
                </a:rPr>
                <a:t>展现层</a:t>
              </a:r>
            </a:p>
          </p:txBody>
        </p:sp>
        <p:sp>
          <p:nvSpPr>
            <p:cNvPr id="91" name="TextBox 123">
              <a:extLst>
                <a:ext uri="{FF2B5EF4-FFF2-40B4-BE49-F238E27FC236}">
                  <a16:creationId xmlns:a16="http://schemas.microsoft.com/office/drawing/2014/main" id="{097E8C9E-DC54-1F46-9CE8-76C063C4ACB0}"/>
                </a:ext>
              </a:extLst>
            </p:cNvPr>
            <p:cNvSpPr txBox="1">
              <a:spLocks noChangeArrowheads="1"/>
            </p:cNvSpPr>
            <p:nvPr/>
          </p:nvSpPr>
          <p:spPr bwMode="auto">
            <a:xfrm>
              <a:off x="8417617" y="3766712"/>
              <a:ext cx="227755" cy="62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80" b="1" dirty="0">
                  <a:solidFill>
                    <a:srgbClr val="E60012"/>
                  </a:solidFill>
                  <a:latin typeface="Microsoft YaHei" panose="020B0503020204020204" pitchFamily="34" charset="-122"/>
                  <a:ea typeface="Microsoft YaHei" panose="020B0503020204020204" pitchFamily="34" charset="-122"/>
                </a:rPr>
                <a:t>应用层</a:t>
              </a:r>
            </a:p>
          </p:txBody>
        </p:sp>
        <p:sp>
          <p:nvSpPr>
            <p:cNvPr id="92" name="TextBox 123">
              <a:extLst>
                <a:ext uri="{FF2B5EF4-FFF2-40B4-BE49-F238E27FC236}">
                  <a16:creationId xmlns:a16="http://schemas.microsoft.com/office/drawing/2014/main" id="{5E5D2B1D-9E23-DB47-B1CC-E9419DA402AB}"/>
                </a:ext>
              </a:extLst>
            </p:cNvPr>
            <p:cNvSpPr txBox="1">
              <a:spLocks noChangeArrowheads="1"/>
            </p:cNvSpPr>
            <p:nvPr/>
          </p:nvSpPr>
          <p:spPr bwMode="auto">
            <a:xfrm>
              <a:off x="8417617" y="5991959"/>
              <a:ext cx="227755" cy="717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80" b="1" dirty="0">
                  <a:solidFill>
                    <a:srgbClr val="E60012"/>
                  </a:solidFill>
                  <a:latin typeface="Microsoft YaHei" panose="020B0503020204020204" pitchFamily="34" charset="-122"/>
                  <a:ea typeface="Microsoft YaHei" panose="020B0503020204020204" pitchFamily="34" charset="-122"/>
                </a:rPr>
                <a:t>资源层</a:t>
              </a:r>
            </a:p>
          </p:txBody>
        </p:sp>
        <p:sp>
          <p:nvSpPr>
            <p:cNvPr id="93" name="TextBox 123">
              <a:extLst>
                <a:ext uri="{FF2B5EF4-FFF2-40B4-BE49-F238E27FC236}">
                  <a16:creationId xmlns:a16="http://schemas.microsoft.com/office/drawing/2014/main" id="{8D7C465A-C42B-6245-8E3B-39000B810AB0}"/>
                </a:ext>
              </a:extLst>
            </p:cNvPr>
            <p:cNvSpPr txBox="1">
              <a:spLocks noChangeArrowheads="1"/>
            </p:cNvSpPr>
            <p:nvPr/>
          </p:nvSpPr>
          <p:spPr bwMode="auto">
            <a:xfrm>
              <a:off x="8405594" y="4914800"/>
              <a:ext cx="227755" cy="60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80" b="1" dirty="0">
                  <a:solidFill>
                    <a:srgbClr val="E60012"/>
                  </a:solidFill>
                  <a:latin typeface="Microsoft YaHei" panose="020B0503020204020204" pitchFamily="34" charset="-122"/>
                  <a:ea typeface="Microsoft YaHei" panose="020B0503020204020204" pitchFamily="34" charset="-122"/>
                </a:rPr>
                <a:t>数据层</a:t>
              </a:r>
            </a:p>
          </p:txBody>
        </p:sp>
        <p:sp>
          <p:nvSpPr>
            <p:cNvPr id="94" name="TextBox 6165">
              <a:extLst>
                <a:ext uri="{FF2B5EF4-FFF2-40B4-BE49-F238E27FC236}">
                  <a16:creationId xmlns:a16="http://schemas.microsoft.com/office/drawing/2014/main" id="{9BA55594-FDC7-6A47-8115-683067348B79}"/>
                </a:ext>
              </a:extLst>
            </p:cNvPr>
            <p:cNvSpPr txBox="1">
              <a:spLocks noChangeArrowheads="1"/>
            </p:cNvSpPr>
            <p:nvPr/>
          </p:nvSpPr>
          <p:spPr bwMode="auto">
            <a:xfrm>
              <a:off x="2178930" y="2024132"/>
              <a:ext cx="828959" cy="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身份管理</a:t>
              </a:r>
            </a:p>
          </p:txBody>
        </p:sp>
        <p:sp>
          <p:nvSpPr>
            <p:cNvPr id="95" name="AutoShape 7">
              <a:extLst>
                <a:ext uri="{FF2B5EF4-FFF2-40B4-BE49-F238E27FC236}">
                  <a16:creationId xmlns:a16="http://schemas.microsoft.com/office/drawing/2014/main" id="{02F4C820-1DCE-3845-897B-1A456FC6D67E}"/>
                </a:ext>
              </a:extLst>
            </p:cNvPr>
            <p:cNvSpPr>
              <a:spLocks noChangeArrowheads="1"/>
            </p:cNvSpPr>
            <p:nvPr/>
          </p:nvSpPr>
          <p:spPr bwMode="auto">
            <a:xfrm>
              <a:off x="3719920" y="5259404"/>
              <a:ext cx="957463" cy="507654"/>
            </a:xfrm>
            <a:prstGeom prst="can">
              <a:avLst>
                <a:gd name="adj" fmla="val 25000"/>
              </a:avLst>
            </a:prstGeom>
            <a:solidFill>
              <a:schemeClr val="bg1">
                <a:lumMod val="50000"/>
              </a:schemeClr>
            </a:solidFill>
            <a:ln w="3175">
              <a:solidFill>
                <a:schemeClr val="bg1">
                  <a:alpha val="65000"/>
                </a:schemeClr>
              </a:solidFill>
              <a:round/>
            </a:ln>
          </p:spPr>
          <p:txBody>
            <a:bodyPr wrap="none" lIns="123821" tIns="61911" rIns="123821" bIns="61911"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20000"/>
                </a:spcBef>
                <a:buClr>
                  <a:srgbClr val="C10000"/>
                </a:buClr>
                <a:buFont typeface="Wingdings" panose="05000000000000000000" pitchFamily="2" charset="2"/>
                <a:buNone/>
              </a:pPr>
              <a:r>
                <a:rPr lang="zh-CN" altLang="en-US" sz="1693"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数据中台</a:t>
              </a:r>
              <a:endParaRPr lang="en-US" altLang="zh-CN" sz="1693"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96" name="AutoShape 13">
              <a:extLst>
                <a:ext uri="{FF2B5EF4-FFF2-40B4-BE49-F238E27FC236}">
                  <a16:creationId xmlns:a16="http://schemas.microsoft.com/office/drawing/2014/main" id="{57CA7507-C8DF-B64C-B0CC-B925E6366259}"/>
                </a:ext>
              </a:extLst>
            </p:cNvPr>
            <p:cNvSpPr>
              <a:spLocks noChangeArrowheads="1"/>
            </p:cNvSpPr>
            <p:nvPr/>
          </p:nvSpPr>
          <p:spPr bwMode="auto">
            <a:xfrm flipH="1">
              <a:off x="4318701" y="5190253"/>
              <a:ext cx="358685" cy="140579"/>
            </a:xfrm>
            <a:prstGeom prst="can">
              <a:avLst>
                <a:gd name="adj" fmla="val 25000"/>
              </a:avLst>
            </a:prstGeom>
            <a:solidFill>
              <a:schemeClr val="bg1">
                <a:lumMod val="50000"/>
              </a:schemeClr>
            </a:solidFill>
            <a:ln w="3175">
              <a:solidFill>
                <a:schemeClr val="bg1">
                  <a:alpha val="65000"/>
                </a:schemeClr>
              </a:solidFill>
              <a:round/>
            </a:ln>
          </p:spPr>
          <p:txBody>
            <a:bodyPr lIns="123821" tIns="61911" rIns="123821" bIns="6191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C10000"/>
                </a:buClr>
                <a:buFont typeface="Wingdings" panose="05000000000000000000" pitchFamily="2" charset="2"/>
                <a:buNone/>
              </a:pPr>
              <a:endParaRPr lang="zh-CN" altLang="en-US" sz="1327">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97" name="AutoShape 13">
              <a:extLst>
                <a:ext uri="{FF2B5EF4-FFF2-40B4-BE49-F238E27FC236}">
                  <a16:creationId xmlns:a16="http://schemas.microsoft.com/office/drawing/2014/main" id="{3A7D8F61-F616-AD41-82C7-DD13947CE7A1}"/>
                </a:ext>
              </a:extLst>
            </p:cNvPr>
            <p:cNvSpPr>
              <a:spLocks noChangeArrowheads="1"/>
            </p:cNvSpPr>
            <p:nvPr/>
          </p:nvSpPr>
          <p:spPr bwMode="auto">
            <a:xfrm flipH="1">
              <a:off x="4544902" y="5344159"/>
              <a:ext cx="358685" cy="140579"/>
            </a:xfrm>
            <a:prstGeom prst="can">
              <a:avLst>
                <a:gd name="adj" fmla="val 25000"/>
              </a:avLst>
            </a:prstGeom>
            <a:solidFill>
              <a:schemeClr val="bg1">
                <a:lumMod val="50000"/>
              </a:schemeClr>
            </a:solidFill>
            <a:ln w="3175">
              <a:solidFill>
                <a:schemeClr val="bg1">
                  <a:alpha val="65000"/>
                </a:schemeClr>
              </a:solidFill>
              <a:round/>
            </a:ln>
          </p:spPr>
          <p:txBody>
            <a:bodyPr lIns="123821" tIns="61911" rIns="123821" bIns="6191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C10000"/>
                </a:buClr>
                <a:buFont typeface="Wingdings" panose="05000000000000000000" pitchFamily="2" charset="2"/>
                <a:buNone/>
              </a:pPr>
              <a:endParaRPr lang="zh-CN" altLang="en-US" sz="1327">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98" name="AutoShape 13">
              <a:extLst>
                <a:ext uri="{FF2B5EF4-FFF2-40B4-BE49-F238E27FC236}">
                  <a16:creationId xmlns:a16="http://schemas.microsoft.com/office/drawing/2014/main" id="{A0230F56-E798-D04E-9A6A-712F00563009}"/>
                </a:ext>
              </a:extLst>
            </p:cNvPr>
            <p:cNvSpPr>
              <a:spLocks noChangeArrowheads="1"/>
            </p:cNvSpPr>
            <p:nvPr/>
          </p:nvSpPr>
          <p:spPr bwMode="auto">
            <a:xfrm flipH="1">
              <a:off x="4621991" y="5510865"/>
              <a:ext cx="358685" cy="140579"/>
            </a:xfrm>
            <a:prstGeom prst="can">
              <a:avLst>
                <a:gd name="adj" fmla="val 25000"/>
              </a:avLst>
            </a:prstGeom>
            <a:solidFill>
              <a:schemeClr val="bg1">
                <a:lumMod val="50000"/>
              </a:schemeClr>
            </a:solidFill>
            <a:ln w="3175">
              <a:solidFill>
                <a:schemeClr val="bg1">
                  <a:alpha val="65000"/>
                </a:schemeClr>
              </a:solidFill>
              <a:round/>
            </a:ln>
          </p:spPr>
          <p:txBody>
            <a:bodyPr lIns="123821" tIns="61911" rIns="123821" bIns="6191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C10000"/>
                </a:buClr>
                <a:buFont typeface="Wingdings" panose="05000000000000000000" pitchFamily="2" charset="2"/>
                <a:buNone/>
              </a:pPr>
              <a:endParaRPr lang="zh-CN" altLang="en-US" sz="1327">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99" name="AutoShape 7">
              <a:extLst>
                <a:ext uri="{FF2B5EF4-FFF2-40B4-BE49-F238E27FC236}">
                  <a16:creationId xmlns:a16="http://schemas.microsoft.com/office/drawing/2014/main" id="{64C9BD38-C37D-6A4B-B7FE-77E14A9DF6C8}"/>
                </a:ext>
              </a:extLst>
            </p:cNvPr>
            <p:cNvSpPr>
              <a:spLocks noChangeArrowheads="1"/>
            </p:cNvSpPr>
            <p:nvPr/>
          </p:nvSpPr>
          <p:spPr bwMode="auto">
            <a:xfrm>
              <a:off x="1547553" y="5281114"/>
              <a:ext cx="957476" cy="477423"/>
            </a:xfrm>
            <a:prstGeom prst="can">
              <a:avLst>
                <a:gd name="adj" fmla="val 25000"/>
              </a:avLst>
            </a:prstGeom>
            <a:solidFill>
              <a:schemeClr val="bg1">
                <a:lumMod val="50000"/>
              </a:schemeClr>
            </a:solidFill>
            <a:ln w="3175">
              <a:solidFill>
                <a:schemeClr val="bg1"/>
              </a:solidFill>
              <a:round/>
            </a:ln>
          </p:spPr>
          <p:txBody>
            <a:bodyPr wrap="none" lIns="123821" tIns="61911" rIns="123821" bIns="61911"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20000"/>
                </a:spcBef>
                <a:buClr>
                  <a:srgbClr val="C10000"/>
                </a:buClr>
                <a:buFont typeface="Wingdings" panose="05000000000000000000" pitchFamily="2" charset="2"/>
                <a:buNone/>
              </a:pPr>
              <a:r>
                <a:rPr lang="en-US" altLang="zh-CN" sz="1693"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MDM</a:t>
              </a:r>
              <a:r>
                <a:rPr lang="zh-CN" altLang="en-US" sz="1693"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库</a:t>
              </a:r>
              <a:endParaRPr lang="en-US" altLang="zh-CN" sz="1693"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100" name="直接箭头连接符 215">
              <a:extLst>
                <a:ext uri="{FF2B5EF4-FFF2-40B4-BE49-F238E27FC236}">
                  <a16:creationId xmlns:a16="http://schemas.microsoft.com/office/drawing/2014/main" id="{8AB757D0-655C-8241-B153-B185B0EC61FE}"/>
                </a:ext>
              </a:extLst>
            </p:cNvPr>
            <p:cNvCxnSpPr>
              <a:stCxn id="99" idx="4"/>
            </p:cNvCxnSpPr>
            <p:nvPr/>
          </p:nvCxnSpPr>
          <p:spPr>
            <a:xfrm flipV="1">
              <a:off x="2505029" y="5510364"/>
              <a:ext cx="1216482" cy="9461"/>
            </a:xfrm>
            <a:prstGeom prst="straightConnector1">
              <a:avLst/>
            </a:prstGeom>
            <a:ln w="3175">
              <a:solidFill>
                <a:srgbClr val="E6001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1" name="直接箭头连接符 217">
              <a:extLst>
                <a:ext uri="{FF2B5EF4-FFF2-40B4-BE49-F238E27FC236}">
                  <a16:creationId xmlns:a16="http://schemas.microsoft.com/office/drawing/2014/main" id="{FBB70540-60D9-1249-9407-1C123C71007F}"/>
                </a:ext>
              </a:extLst>
            </p:cNvPr>
            <p:cNvCxnSpPr/>
            <p:nvPr/>
          </p:nvCxnSpPr>
          <p:spPr>
            <a:xfrm>
              <a:off x="4690096" y="5260457"/>
              <a:ext cx="665079" cy="0"/>
            </a:xfrm>
            <a:prstGeom prst="straightConnector1">
              <a:avLst/>
            </a:prstGeom>
            <a:ln w="3175">
              <a:solidFill>
                <a:srgbClr val="E60012"/>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直接箭头连接符 218">
              <a:extLst>
                <a:ext uri="{FF2B5EF4-FFF2-40B4-BE49-F238E27FC236}">
                  <a16:creationId xmlns:a16="http://schemas.microsoft.com/office/drawing/2014/main" id="{8F0AD649-6004-7A47-B2C6-B75B0A3D24F0}"/>
                </a:ext>
              </a:extLst>
            </p:cNvPr>
            <p:cNvCxnSpPr/>
            <p:nvPr/>
          </p:nvCxnSpPr>
          <p:spPr>
            <a:xfrm>
              <a:off x="4915573" y="5424281"/>
              <a:ext cx="439605" cy="0"/>
            </a:xfrm>
            <a:prstGeom prst="straightConnector1">
              <a:avLst/>
            </a:prstGeom>
            <a:ln w="3175">
              <a:solidFill>
                <a:srgbClr val="E60012"/>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直接箭头连接符 219">
              <a:extLst>
                <a:ext uri="{FF2B5EF4-FFF2-40B4-BE49-F238E27FC236}">
                  <a16:creationId xmlns:a16="http://schemas.microsoft.com/office/drawing/2014/main" id="{31AEEAB7-38BA-3C40-B780-069162416802}"/>
                </a:ext>
              </a:extLst>
            </p:cNvPr>
            <p:cNvCxnSpPr>
              <a:stCxn id="98" idx="2"/>
            </p:cNvCxnSpPr>
            <p:nvPr/>
          </p:nvCxnSpPr>
          <p:spPr>
            <a:xfrm flipV="1">
              <a:off x="4980675" y="5581154"/>
              <a:ext cx="393788" cy="3"/>
            </a:xfrm>
            <a:prstGeom prst="straightConnector1">
              <a:avLst/>
            </a:prstGeom>
            <a:ln w="3175">
              <a:solidFill>
                <a:srgbClr val="E60012"/>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4" name="肘形连接符 103">
              <a:extLst>
                <a:ext uri="{FF2B5EF4-FFF2-40B4-BE49-F238E27FC236}">
                  <a16:creationId xmlns:a16="http://schemas.microsoft.com/office/drawing/2014/main" id="{192CD001-496B-AC4D-88F2-77E95E4F7609}"/>
                </a:ext>
              </a:extLst>
            </p:cNvPr>
            <p:cNvCxnSpPr>
              <a:stCxn id="99" idx="3"/>
            </p:cNvCxnSpPr>
            <p:nvPr/>
          </p:nvCxnSpPr>
          <p:spPr>
            <a:xfrm rot="16200000" flipH="1">
              <a:off x="3617069" y="4167758"/>
              <a:ext cx="166613" cy="3348171"/>
            </a:xfrm>
            <a:prstGeom prst="bentConnector2">
              <a:avLst/>
            </a:prstGeom>
            <a:ln w="3175">
              <a:solidFill>
                <a:srgbClr val="E60012"/>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5" name="流程图: 数据 221">
              <a:extLst>
                <a:ext uri="{FF2B5EF4-FFF2-40B4-BE49-F238E27FC236}">
                  <a16:creationId xmlns:a16="http://schemas.microsoft.com/office/drawing/2014/main" id="{8FDED5D2-7867-5C40-AE3A-6FD2E812FCEA}"/>
                </a:ext>
              </a:extLst>
            </p:cNvPr>
            <p:cNvSpPr/>
            <p:nvPr/>
          </p:nvSpPr>
          <p:spPr bwMode="auto">
            <a:xfrm rot="10800000">
              <a:off x="993568" y="2995155"/>
              <a:ext cx="6266977" cy="474668"/>
            </a:xfrm>
            <a:prstGeom prst="flowChartInputOutput">
              <a:avLst/>
            </a:prstGeom>
            <a:solidFill>
              <a:schemeClr val="bg1">
                <a:lumMod val="95000"/>
              </a:schemeClr>
            </a:solidFill>
            <a:ln w="0" cap="flat" cmpd="sng" algn="ctr">
              <a:solidFill>
                <a:schemeClr val="bg1">
                  <a:lumMod val="85000"/>
                </a:schemeClr>
              </a:solidFill>
              <a:prstDash val="solid"/>
            </a:ln>
            <a:effectLst>
              <a:outerShdw blurRad="63500" sx="102000" sy="102000" algn="ctr" rotWithShape="0">
                <a:prstClr val="black">
                  <a:alpha val="12000"/>
                </a:prstClr>
              </a:outerShdw>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06" name="立方体 105">
              <a:extLst>
                <a:ext uri="{FF2B5EF4-FFF2-40B4-BE49-F238E27FC236}">
                  <a16:creationId xmlns:a16="http://schemas.microsoft.com/office/drawing/2014/main" id="{15D7EA63-8207-7743-93B0-37899344FA72}"/>
                </a:ext>
              </a:extLst>
            </p:cNvPr>
            <p:cNvSpPr/>
            <p:nvPr/>
          </p:nvSpPr>
          <p:spPr bwMode="auto">
            <a:xfrm>
              <a:off x="2088556" y="3230824"/>
              <a:ext cx="187368" cy="113699"/>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07" name="立方体 106">
              <a:extLst>
                <a:ext uri="{FF2B5EF4-FFF2-40B4-BE49-F238E27FC236}">
                  <a16:creationId xmlns:a16="http://schemas.microsoft.com/office/drawing/2014/main" id="{84389976-B369-804A-BB7E-26107B0250A9}"/>
                </a:ext>
              </a:extLst>
            </p:cNvPr>
            <p:cNvSpPr/>
            <p:nvPr/>
          </p:nvSpPr>
          <p:spPr bwMode="auto">
            <a:xfrm>
              <a:off x="2237816" y="3230824"/>
              <a:ext cx="187368" cy="113699"/>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08" name="立方体 107">
              <a:extLst>
                <a:ext uri="{FF2B5EF4-FFF2-40B4-BE49-F238E27FC236}">
                  <a16:creationId xmlns:a16="http://schemas.microsoft.com/office/drawing/2014/main" id="{E7EDD2E9-9E8D-AF4F-BDD8-C0FB4391F030}"/>
                </a:ext>
              </a:extLst>
            </p:cNvPr>
            <p:cNvSpPr/>
            <p:nvPr/>
          </p:nvSpPr>
          <p:spPr bwMode="auto">
            <a:xfrm>
              <a:off x="2088556" y="3134696"/>
              <a:ext cx="187368" cy="113699"/>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09" name="立方体 108">
              <a:extLst>
                <a:ext uri="{FF2B5EF4-FFF2-40B4-BE49-F238E27FC236}">
                  <a16:creationId xmlns:a16="http://schemas.microsoft.com/office/drawing/2014/main" id="{1A775CE8-3DE3-DE44-ABEE-5089A1CD660E}"/>
                </a:ext>
              </a:extLst>
            </p:cNvPr>
            <p:cNvSpPr/>
            <p:nvPr/>
          </p:nvSpPr>
          <p:spPr bwMode="auto">
            <a:xfrm>
              <a:off x="2237816" y="3134696"/>
              <a:ext cx="187368" cy="113699"/>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10" name="立方体 109">
              <a:extLst>
                <a:ext uri="{FF2B5EF4-FFF2-40B4-BE49-F238E27FC236}">
                  <a16:creationId xmlns:a16="http://schemas.microsoft.com/office/drawing/2014/main" id="{16E5134E-AAF4-D541-AAD1-513C8FC9C907}"/>
                </a:ext>
              </a:extLst>
            </p:cNvPr>
            <p:cNvSpPr/>
            <p:nvPr/>
          </p:nvSpPr>
          <p:spPr bwMode="auto">
            <a:xfrm>
              <a:off x="5254729" y="3134696"/>
              <a:ext cx="227066" cy="140574"/>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11" name="立方体 110">
              <a:extLst>
                <a:ext uri="{FF2B5EF4-FFF2-40B4-BE49-F238E27FC236}">
                  <a16:creationId xmlns:a16="http://schemas.microsoft.com/office/drawing/2014/main" id="{DC66EFBF-EBC5-5449-AC84-E55374E6160E}"/>
                </a:ext>
              </a:extLst>
            </p:cNvPr>
            <p:cNvSpPr/>
            <p:nvPr/>
          </p:nvSpPr>
          <p:spPr bwMode="auto">
            <a:xfrm>
              <a:off x="2752276" y="3147100"/>
              <a:ext cx="134969" cy="82691"/>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12" name="立方体 111">
              <a:extLst>
                <a:ext uri="{FF2B5EF4-FFF2-40B4-BE49-F238E27FC236}">
                  <a16:creationId xmlns:a16="http://schemas.microsoft.com/office/drawing/2014/main" id="{34B772F0-03BE-134A-906E-457AEE2962F2}"/>
                </a:ext>
              </a:extLst>
            </p:cNvPr>
            <p:cNvSpPr/>
            <p:nvPr/>
          </p:nvSpPr>
          <p:spPr bwMode="auto">
            <a:xfrm>
              <a:off x="2860251" y="3147100"/>
              <a:ext cx="134969" cy="82691"/>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13" name="立方体 112">
              <a:extLst>
                <a:ext uri="{FF2B5EF4-FFF2-40B4-BE49-F238E27FC236}">
                  <a16:creationId xmlns:a16="http://schemas.microsoft.com/office/drawing/2014/main" id="{EB72475C-2A49-A549-9379-EBDA8AB36CAB}"/>
                </a:ext>
              </a:extLst>
            </p:cNvPr>
            <p:cNvSpPr/>
            <p:nvPr/>
          </p:nvSpPr>
          <p:spPr bwMode="auto">
            <a:xfrm>
              <a:off x="2752276" y="3076813"/>
              <a:ext cx="134969" cy="82691"/>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14" name="立方体 113">
              <a:extLst>
                <a:ext uri="{FF2B5EF4-FFF2-40B4-BE49-F238E27FC236}">
                  <a16:creationId xmlns:a16="http://schemas.microsoft.com/office/drawing/2014/main" id="{D8FC816D-34A2-C849-9156-3019B7DB334F}"/>
                </a:ext>
              </a:extLst>
            </p:cNvPr>
            <p:cNvSpPr/>
            <p:nvPr/>
          </p:nvSpPr>
          <p:spPr bwMode="auto">
            <a:xfrm>
              <a:off x="2860251" y="3076813"/>
              <a:ext cx="134969" cy="82691"/>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grpSp>
          <p:nvGrpSpPr>
            <p:cNvPr id="115" name="组合 114">
              <a:extLst>
                <a:ext uri="{FF2B5EF4-FFF2-40B4-BE49-F238E27FC236}">
                  <a16:creationId xmlns:a16="http://schemas.microsoft.com/office/drawing/2014/main" id="{6C50523A-2715-7E44-972C-3FC872D7ABB5}"/>
                </a:ext>
              </a:extLst>
            </p:cNvPr>
            <p:cNvGrpSpPr/>
            <p:nvPr/>
          </p:nvGrpSpPr>
          <p:grpSpPr bwMode="auto">
            <a:xfrm>
              <a:off x="3425374" y="3162117"/>
              <a:ext cx="242711" cy="152216"/>
              <a:chOff x="1259632" y="5273284"/>
              <a:chExt cx="648072" cy="531980"/>
            </a:xfrm>
            <a:solidFill>
              <a:schemeClr val="bg1"/>
            </a:solidFill>
          </p:grpSpPr>
          <p:sp>
            <p:nvSpPr>
              <p:cNvPr id="210" name="立方体 209">
                <a:extLst>
                  <a:ext uri="{FF2B5EF4-FFF2-40B4-BE49-F238E27FC236}">
                    <a16:creationId xmlns:a16="http://schemas.microsoft.com/office/drawing/2014/main" id="{6D3477C7-24A4-664D-AD95-6B7509CD4614}"/>
                  </a:ext>
                </a:extLst>
              </p:cNvPr>
              <p:cNvSpPr/>
              <p:nvPr/>
            </p:nvSpPr>
            <p:spPr>
              <a:xfrm>
                <a:off x="1259632" y="5517232"/>
                <a:ext cx="360040" cy="288032"/>
              </a:xfrm>
              <a:prstGeom prst="cube">
                <a:avLst/>
              </a:prstGeom>
              <a:grp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211" name="立方体 210">
                <a:extLst>
                  <a:ext uri="{FF2B5EF4-FFF2-40B4-BE49-F238E27FC236}">
                    <a16:creationId xmlns:a16="http://schemas.microsoft.com/office/drawing/2014/main" id="{210F5188-72D6-D94A-ADE3-3D11263C0DDF}"/>
                  </a:ext>
                </a:extLst>
              </p:cNvPr>
              <p:cNvSpPr/>
              <p:nvPr/>
            </p:nvSpPr>
            <p:spPr>
              <a:xfrm>
                <a:off x="1547664" y="5517232"/>
                <a:ext cx="360040" cy="288032"/>
              </a:xfrm>
              <a:prstGeom prst="cube">
                <a:avLst/>
              </a:prstGeom>
              <a:grp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212" name="立方体 211">
                <a:extLst>
                  <a:ext uri="{FF2B5EF4-FFF2-40B4-BE49-F238E27FC236}">
                    <a16:creationId xmlns:a16="http://schemas.microsoft.com/office/drawing/2014/main" id="{2DB8EB2D-B200-9443-8455-0EE4359E4061}"/>
                  </a:ext>
                </a:extLst>
              </p:cNvPr>
              <p:cNvSpPr/>
              <p:nvPr/>
            </p:nvSpPr>
            <p:spPr>
              <a:xfrm>
                <a:off x="1259632" y="5273284"/>
                <a:ext cx="360040" cy="288032"/>
              </a:xfrm>
              <a:prstGeom prst="cube">
                <a:avLst/>
              </a:prstGeom>
              <a:grp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213" name="立方体 212">
                <a:extLst>
                  <a:ext uri="{FF2B5EF4-FFF2-40B4-BE49-F238E27FC236}">
                    <a16:creationId xmlns:a16="http://schemas.microsoft.com/office/drawing/2014/main" id="{A14025A5-8A96-D144-B93C-91C789492412}"/>
                  </a:ext>
                </a:extLst>
              </p:cNvPr>
              <p:cNvSpPr/>
              <p:nvPr/>
            </p:nvSpPr>
            <p:spPr>
              <a:xfrm>
                <a:off x="1547664" y="5273284"/>
                <a:ext cx="360040" cy="288032"/>
              </a:xfrm>
              <a:prstGeom prst="cube">
                <a:avLst/>
              </a:prstGeom>
              <a:grp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grpSp>
        <p:sp>
          <p:nvSpPr>
            <p:cNvPr id="116" name="立方体 115">
              <a:extLst>
                <a:ext uri="{FF2B5EF4-FFF2-40B4-BE49-F238E27FC236}">
                  <a16:creationId xmlns:a16="http://schemas.microsoft.com/office/drawing/2014/main" id="{D1644CAC-362D-5D42-A7CB-3BE8562D031C}"/>
                </a:ext>
              </a:extLst>
            </p:cNvPr>
            <p:cNvSpPr/>
            <p:nvPr/>
          </p:nvSpPr>
          <p:spPr bwMode="auto">
            <a:xfrm>
              <a:off x="4008266" y="3078880"/>
              <a:ext cx="185778" cy="112665"/>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17" name="立方体 116">
              <a:extLst>
                <a:ext uri="{FF2B5EF4-FFF2-40B4-BE49-F238E27FC236}">
                  <a16:creationId xmlns:a16="http://schemas.microsoft.com/office/drawing/2014/main" id="{CCA30FD6-E811-5443-8CB6-E43B91331BC0}"/>
                </a:ext>
              </a:extLst>
            </p:cNvPr>
            <p:cNvSpPr/>
            <p:nvPr/>
          </p:nvSpPr>
          <p:spPr bwMode="auto">
            <a:xfrm>
              <a:off x="4157526" y="3078880"/>
              <a:ext cx="185778" cy="112665"/>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18" name="立方体 117">
              <a:extLst>
                <a:ext uri="{FF2B5EF4-FFF2-40B4-BE49-F238E27FC236}">
                  <a16:creationId xmlns:a16="http://schemas.microsoft.com/office/drawing/2014/main" id="{B842C73A-AE84-BC4D-8DE8-12D64C1EFEED}"/>
                </a:ext>
              </a:extLst>
            </p:cNvPr>
            <p:cNvSpPr/>
            <p:nvPr/>
          </p:nvSpPr>
          <p:spPr bwMode="auto">
            <a:xfrm>
              <a:off x="4926048" y="3278370"/>
              <a:ext cx="187368" cy="113699"/>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19" name="立方体 118">
              <a:extLst>
                <a:ext uri="{FF2B5EF4-FFF2-40B4-BE49-F238E27FC236}">
                  <a16:creationId xmlns:a16="http://schemas.microsoft.com/office/drawing/2014/main" id="{7504017F-6C35-A745-8B97-D3431DC2FAAB}"/>
                </a:ext>
              </a:extLst>
            </p:cNvPr>
            <p:cNvSpPr/>
            <p:nvPr/>
          </p:nvSpPr>
          <p:spPr bwMode="auto">
            <a:xfrm>
              <a:off x="1815443" y="3284572"/>
              <a:ext cx="133380" cy="82691"/>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grpSp>
          <p:nvGrpSpPr>
            <p:cNvPr id="120" name="组合 119">
              <a:extLst>
                <a:ext uri="{FF2B5EF4-FFF2-40B4-BE49-F238E27FC236}">
                  <a16:creationId xmlns:a16="http://schemas.microsoft.com/office/drawing/2014/main" id="{F66655E1-D004-4847-9549-9E0376E441F2}"/>
                </a:ext>
              </a:extLst>
            </p:cNvPr>
            <p:cNvGrpSpPr/>
            <p:nvPr/>
          </p:nvGrpSpPr>
          <p:grpSpPr bwMode="auto">
            <a:xfrm>
              <a:off x="5841537" y="3092334"/>
              <a:ext cx="242711" cy="152216"/>
              <a:chOff x="1259632" y="5273284"/>
              <a:chExt cx="648072" cy="531980"/>
            </a:xfrm>
            <a:solidFill>
              <a:schemeClr val="bg1"/>
            </a:solidFill>
          </p:grpSpPr>
          <p:sp>
            <p:nvSpPr>
              <p:cNvPr id="206" name="立方体 205">
                <a:extLst>
                  <a:ext uri="{FF2B5EF4-FFF2-40B4-BE49-F238E27FC236}">
                    <a16:creationId xmlns:a16="http://schemas.microsoft.com/office/drawing/2014/main" id="{703FBB83-5019-CE41-9B58-51DEA9F5CF23}"/>
                  </a:ext>
                </a:extLst>
              </p:cNvPr>
              <p:cNvSpPr/>
              <p:nvPr/>
            </p:nvSpPr>
            <p:spPr>
              <a:xfrm>
                <a:off x="1259632" y="5517232"/>
                <a:ext cx="360040" cy="288032"/>
              </a:xfrm>
              <a:prstGeom prst="cube">
                <a:avLst/>
              </a:prstGeom>
              <a:grp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207" name="立方体 206">
                <a:extLst>
                  <a:ext uri="{FF2B5EF4-FFF2-40B4-BE49-F238E27FC236}">
                    <a16:creationId xmlns:a16="http://schemas.microsoft.com/office/drawing/2014/main" id="{E02AEEA9-F504-B444-AD45-687C8E2B46E6}"/>
                  </a:ext>
                </a:extLst>
              </p:cNvPr>
              <p:cNvSpPr/>
              <p:nvPr/>
            </p:nvSpPr>
            <p:spPr>
              <a:xfrm>
                <a:off x="1547664" y="5517232"/>
                <a:ext cx="360040" cy="288032"/>
              </a:xfrm>
              <a:prstGeom prst="cube">
                <a:avLst/>
              </a:prstGeom>
              <a:grp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208" name="立方体 207">
                <a:extLst>
                  <a:ext uri="{FF2B5EF4-FFF2-40B4-BE49-F238E27FC236}">
                    <a16:creationId xmlns:a16="http://schemas.microsoft.com/office/drawing/2014/main" id="{F4A9A326-2DED-F040-AD5F-8BBFA47628B2}"/>
                  </a:ext>
                </a:extLst>
              </p:cNvPr>
              <p:cNvSpPr/>
              <p:nvPr/>
            </p:nvSpPr>
            <p:spPr>
              <a:xfrm>
                <a:off x="1259632" y="5273284"/>
                <a:ext cx="360040" cy="288032"/>
              </a:xfrm>
              <a:prstGeom prst="cube">
                <a:avLst/>
              </a:prstGeom>
              <a:grp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209" name="立方体 208">
                <a:extLst>
                  <a:ext uri="{FF2B5EF4-FFF2-40B4-BE49-F238E27FC236}">
                    <a16:creationId xmlns:a16="http://schemas.microsoft.com/office/drawing/2014/main" id="{50146844-29BF-F544-8919-E0F8F589E998}"/>
                  </a:ext>
                </a:extLst>
              </p:cNvPr>
              <p:cNvSpPr/>
              <p:nvPr/>
            </p:nvSpPr>
            <p:spPr>
              <a:xfrm>
                <a:off x="1547664" y="5273284"/>
                <a:ext cx="360040" cy="288032"/>
              </a:xfrm>
              <a:prstGeom prst="cube">
                <a:avLst/>
              </a:prstGeom>
              <a:grp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grpSp>
        <p:sp>
          <p:nvSpPr>
            <p:cNvPr id="121" name="立方体 120">
              <a:extLst>
                <a:ext uri="{FF2B5EF4-FFF2-40B4-BE49-F238E27FC236}">
                  <a16:creationId xmlns:a16="http://schemas.microsoft.com/office/drawing/2014/main" id="{73854AE3-9528-9B48-AE8D-2D245250F8B9}"/>
                </a:ext>
              </a:extLst>
            </p:cNvPr>
            <p:cNvSpPr/>
            <p:nvPr/>
          </p:nvSpPr>
          <p:spPr bwMode="auto">
            <a:xfrm>
              <a:off x="4470333" y="3283538"/>
              <a:ext cx="185778" cy="112665"/>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22" name="立方体 121">
              <a:extLst>
                <a:ext uri="{FF2B5EF4-FFF2-40B4-BE49-F238E27FC236}">
                  <a16:creationId xmlns:a16="http://schemas.microsoft.com/office/drawing/2014/main" id="{AD7FCD9F-683C-1146-8765-1462DF1C3FB7}"/>
                </a:ext>
              </a:extLst>
            </p:cNvPr>
            <p:cNvSpPr/>
            <p:nvPr/>
          </p:nvSpPr>
          <p:spPr bwMode="auto">
            <a:xfrm>
              <a:off x="4619591" y="3283538"/>
              <a:ext cx="187368" cy="112665"/>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23" name="立方体 122">
              <a:extLst>
                <a:ext uri="{FF2B5EF4-FFF2-40B4-BE49-F238E27FC236}">
                  <a16:creationId xmlns:a16="http://schemas.microsoft.com/office/drawing/2014/main" id="{8C48ACA2-C421-2940-B8BB-487C6EDAA6FC}"/>
                </a:ext>
              </a:extLst>
            </p:cNvPr>
            <p:cNvSpPr/>
            <p:nvPr/>
          </p:nvSpPr>
          <p:spPr bwMode="auto">
            <a:xfrm>
              <a:off x="4619591" y="3187409"/>
              <a:ext cx="187368" cy="113699"/>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24" name="立方体 123">
              <a:extLst>
                <a:ext uri="{FF2B5EF4-FFF2-40B4-BE49-F238E27FC236}">
                  <a16:creationId xmlns:a16="http://schemas.microsoft.com/office/drawing/2014/main" id="{BC96B55D-0A18-C142-A5F0-C06F8DDA4FBC}"/>
                </a:ext>
              </a:extLst>
            </p:cNvPr>
            <p:cNvSpPr/>
            <p:nvPr/>
          </p:nvSpPr>
          <p:spPr bwMode="auto">
            <a:xfrm>
              <a:off x="3036505" y="3273201"/>
              <a:ext cx="228652" cy="109565"/>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25" name="立方体 124">
              <a:extLst>
                <a:ext uri="{FF2B5EF4-FFF2-40B4-BE49-F238E27FC236}">
                  <a16:creationId xmlns:a16="http://schemas.microsoft.com/office/drawing/2014/main" id="{7BB4D08E-A95C-2141-8C6D-1A84DB0E91B4}"/>
                </a:ext>
              </a:extLst>
            </p:cNvPr>
            <p:cNvSpPr/>
            <p:nvPr/>
          </p:nvSpPr>
          <p:spPr bwMode="auto">
            <a:xfrm>
              <a:off x="5629464" y="3285605"/>
              <a:ext cx="185778" cy="112665"/>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26" name="立方体 125">
              <a:extLst>
                <a:ext uri="{FF2B5EF4-FFF2-40B4-BE49-F238E27FC236}">
                  <a16:creationId xmlns:a16="http://schemas.microsoft.com/office/drawing/2014/main" id="{74458124-F3F7-7B4A-B1B8-0632A754129A}"/>
                </a:ext>
              </a:extLst>
            </p:cNvPr>
            <p:cNvSpPr/>
            <p:nvPr/>
          </p:nvSpPr>
          <p:spPr bwMode="auto">
            <a:xfrm>
              <a:off x="3966982" y="3308346"/>
              <a:ext cx="133380" cy="81656"/>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27" name="立方体 126">
              <a:extLst>
                <a:ext uri="{FF2B5EF4-FFF2-40B4-BE49-F238E27FC236}">
                  <a16:creationId xmlns:a16="http://schemas.microsoft.com/office/drawing/2014/main" id="{7F3409F1-C68A-AE4B-B3EB-7C6881EC39E1}"/>
                </a:ext>
              </a:extLst>
            </p:cNvPr>
            <p:cNvSpPr/>
            <p:nvPr/>
          </p:nvSpPr>
          <p:spPr bwMode="auto">
            <a:xfrm>
              <a:off x="3857419" y="3238057"/>
              <a:ext cx="134969" cy="81656"/>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28" name="立方体 127">
              <a:extLst>
                <a:ext uri="{FF2B5EF4-FFF2-40B4-BE49-F238E27FC236}">
                  <a16:creationId xmlns:a16="http://schemas.microsoft.com/office/drawing/2014/main" id="{7E00D241-7A6D-B440-A535-1B923B19A0C7}"/>
                </a:ext>
              </a:extLst>
            </p:cNvPr>
            <p:cNvSpPr/>
            <p:nvPr/>
          </p:nvSpPr>
          <p:spPr bwMode="auto">
            <a:xfrm>
              <a:off x="3966982" y="3238057"/>
              <a:ext cx="133380" cy="81656"/>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29" name="立方体 128">
              <a:extLst>
                <a:ext uri="{FF2B5EF4-FFF2-40B4-BE49-F238E27FC236}">
                  <a16:creationId xmlns:a16="http://schemas.microsoft.com/office/drawing/2014/main" id="{2895A422-2BAD-074B-AA16-22E712A0569B}"/>
                </a:ext>
              </a:extLst>
            </p:cNvPr>
            <p:cNvSpPr/>
            <p:nvPr/>
          </p:nvSpPr>
          <p:spPr bwMode="auto">
            <a:xfrm>
              <a:off x="5222973" y="3292842"/>
              <a:ext cx="119090" cy="89925"/>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30" name="立方体 129">
              <a:extLst>
                <a:ext uri="{FF2B5EF4-FFF2-40B4-BE49-F238E27FC236}">
                  <a16:creationId xmlns:a16="http://schemas.microsoft.com/office/drawing/2014/main" id="{F47E79F7-023B-954D-A9B1-8E9DE0E8D350}"/>
                </a:ext>
              </a:extLst>
            </p:cNvPr>
            <p:cNvSpPr/>
            <p:nvPr/>
          </p:nvSpPr>
          <p:spPr bwMode="auto">
            <a:xfrm>
              <a:off x="5151522" y="3047870"/>
              <a:ext cx="136556" cy="86826"/>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31" name="立方体 130">
              <a:extLst>
                <a:ext uri="{FF2B5EF4-FFF2-40B4-BE49-F238E27FC236}">
                  <a16:creationId xmlns:a16="http://schemas.microsoft.com/office/drawing/2014/main" id="{4DD19012-54DC-DD42-BBF1-0B0B1E6B1CA1}"/>
                </a:ext>
              </a:extLst>
            </p:cNvPr>
            <p:cNvSpPr/>
            <p:nvPr/>
          </p:nvSpPr>
          <p:spPr bwMode="auto">
            <a:xfrm>
              <a:off x="2684001" y="3292841"/>
              <a:ext cx="136556" cy="86826"/>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32" name="立方体 131">
              <a:extLst>
                <a:ext uri="{FF2B5EF4-FFF2-40B4-BE49-F238E27FC236}">
                  <a16:creationId xmlns:a16="http://schemas.microsoft.com/office/drawing/2014/main" id="{71BC8283-329B-6E43-8303-EAB3F623394A}"/>
                </a:ext>
              </a:extLst>
            </p:cNvPr>
            <p:cNvSpPr/>
            <p:nvPr/>
          </p:nvSpPr>
          <p:spPr bwMode="auto">
            <a:xfrm>
              <a:off x="4968919" y="3093350"/>
              <a:ext cx="134969" cy="82691"/>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33" name="立方体 132">
              <a:extLst>
                <a:ext uri="{FF2B5EF4-FFF2-40B4-BE49-F238E27FC236}">
                  <a16:creationId xmlns:a16="http://schemas.microsoft.com/office/drawing/2014/main" id="{9CDB14C2-6B51-8543-835C-94DE12530000}"/>
                </a:ext>
              </a:extLst>
            </p:cNvPr>
            <p:cNvSpPr/>
            <p:nvPr/>
          </p:nvSpPr>
          <p:spPr bwMode="auto">
            <a:xfrm>
              <a:off x="3155591" y="3134694"/>
              <a:ext cx="134969" cy="83724"/>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34" name="立方体 133">
              <a:extLst>
                <a:ext uri="{FF2B5EF4-FFF2-40B4-BE49-F238E27FC236}">
                  <a16:creationId xmlns:a16="http://schemas.microsoft.com/office/drawing/2014/main" id="{C50BA3CB-4A1D-B44D-8D8F-7F469BC674A1}"/>
                </a:ext>
              </a:extLst>
            </p:cNvPr>
            <p:cNvSpPr/>
            <p:nvPr/>
          </p:nvSpPr>
          <p:spPr bwMode="auto">
            <a:xfrm>
              <a:off x="4230569" y="3260797"/>
              <a:ext cx="134968" cy="86826"/>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35" name="立方体 134">
              <a:extLst>
                <a:ext uri="{FF2B5EF4-FFF2-40B4-BE49-F238E27FC236}">
                  <a16:creationId xmlns:a16="http://schemas.microsoft.com/office/drawing/2014/main" id="{8AAFD404-E681-F14E-8891-29FF6162A38A}"/>
                </a:ext>
              </a:extLst>
            </p:cNvPr>
            <p:cNvSpPr/>
            <p:nvPr/>
          </p:nvSpPr>
          <p:spPr bwMode="auto">
            <a:xfrm>
              <a:off x="5515139" y="3162604"/>
              <a:ext cx="134969" cy="82691"/>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36" name="立方体 135">
              <a:extLst>
                <a:ext uri="{FF2B5EF4-FFF2-40B4-BE49-F238E27FC236}">
                  <a16:creationId xmlns:a16="http://schemas.microsoft.com/office/drawing/2014/main" id="{EDD37928-A77F-6C41-BFF9-EA408AB96674}"/>
                </a:ext>
              </a:extLst>
            </p:cNvPr>
            <p:cNvSpPr/>
            <p:nvPr/>
          </p:nvSpPr>
          <p:spPr bwMode="auto">
            <a:xfrm>
              <a:off x="6147103" y="3092316"/>
              <a:ext cx="134969" cy="83724"/>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37" name="立方体 136">
              <a:extLst>
                <a:ext uri="{FF2B5EF4-FFF2-40B4-BE49-F238E27FC236}">
                  <a16:creationId xmlns:a16="http://schemas.microsoft.com/office/drawing/2014/main" id="{FF4912D2-AF50-DB4E-BDA3-D22D799E8862}"/>
                </a:ext>
              </a:extLst>
            </p:cNvPr>
            <p:cNvSpPr/>
            <p:nvPr/>
          </p:nvSpPr>
          <p:spPr bwMode="auto">
            <a:xfrm>
              <a:off x="2477580" y="3072677"/>
              <a:ext cx="185778" cy="111632"/>
            </a:xfrm>
            <a:prstGeom prst="cube">
              <a:avLst/>
            </a:prstGeom>
            <a:solidFill>
              <a:schemeClr val="bg1"/>
            </a:solidFill>
            <a:ln w="3175" cap="flat" cmpd="sng" algn="ctr">
              <a:solidFill>
                <a:srgbClr val="E60012"/>
              </a:solidFill>
              <a:prstDash val="solid"/>
            </a:ln>
            <a:effectLst/>
          </p:spPr>
          <p:txBody>
            <a:bodyPr anchor="ctr"/>
            <a:lstStyle/>
            <a:p>
              <a:pPr algn="ctr">
                <a:defRPr/>
              </a:pPr>
              <a:endParaRPr lang="zh-CN" altLang="en-US" sz="2380" kern="0">
                <a:solidFill>
                  <a:sysClr val="window" lastClr="FFFFFF"/>
                </a:solidFill>
                <a:latin typeface="Microsoft YaHei" panose="020B0503020204020204" pitchFamily="34" charset="-122"/>
                <a:ea typeface="Microsoft YaHei" panose="020B0503020204020204" pitchFamily="34" charset="-122"/>
              </a:endParaRPr>
            </a:p>
          </p:txBody>
        </p:sp>
        <p:sp>
          <p:nvSpPr>
            <p:cNvPr id="138" name="AutoShape 28">
              <a:extLst>
                <a:ext uri="{FF2B5EF4-FFF2-40B4-BE49-F238E27FC236}">
                  <a16:creationId xmlns:a16="http://schemas.microsoft.com/office/drawing/2014/main" id="{01D24CC8-17D6-9440-82FA-09FE9C2197DD}"/>
                </a:ext>
              </a:extLst>
            </p:cNvPr>
            <p:cNvSpPr>
              <a:spLocks noChangeArrowheads="1"/>
            </p:cNvSpPr>
            <p:nvPr/>
          </p:nvSpPr>
          <p:spPr bwMode="auto">
            <a:xfrm rot="16200000">
              <a:off x="2497910" y="2845567"/>
              <a:ext cx="330888" cy="148127"/>
            </a:xfrm>
            <a:custGeom>
              <a:avLst/>
              <a:gdLst>
                <a:gd name="T0" fmla="*/ 2147483647 w 21600"/>
                <a:gd name="T1" fmla="*/ 0 h 21600"/>
                <a:gd name="T2" fmla="*/ 0 w 21600"/>
                <a:gd name="T3" fmla="*/ 0 h 21600"/>
                <a:gd name="T4" fmla="*/ 2147483647 w 21600"/>
                <a:gd name="T5" fmla="*/ 0 h 21600"/>
                <a:gd name="T6" fmla="*/ 2147483647 w 21600"/>
                <a:gd name="T7" fmla="*/ 0 h 21600"/>
                <a:gd name="T8" fmla="*/ 17694720 60000 65536"/>
                <a:gd name="T9" fmla="*/ 11796480 60000 65536"/>
                <a:gd name="T10" fmla="*/ 5898240 60000 65536"/>
                <a:gd name="T11" fmla="*/ 0 60000 65536"/>
                <a:gd name="T12" fmla="*/ 3369 w 21600"/>
                <a:gd name="T13" fmla="*/ 5424 h 21600"/>
                <a:gd name="T14" fmla="*/ 19616 w 21600"/>
                <a:gd name="T15" fmla="*/ 16176 h 21600"/>
              </a:gdLst>
              <a:ahLst/>
              <a:cxnLst>
                <a:cxn ang="T8">
                  <a:pos x="T0" y="T1"/>
                </a:cxn>
                <a:cxn ang="T9">
                  <a:pos x="T2" y="T3"/>
                </a:cxn>
                <a:cxn ang="T10">
                  <a:pos x="T4" y="T5"/>
                </a:cxn>
                <a:cxn ang="T11">
                  <a:pos x="T6" y="T7"/>
                </a:cxn>
              </a:cxnLst>
              <a:rect l="T12" t="T13" r="T14" b="T15"/>
              <a:pathLst>
                <a:path w="21600" h="21600">
                  <a:moveTo>
                    <a:pt x="17632" y="0"/>
                  </a:moveTo>
                  <a:lnTo>
                    <a:pt x="17632" y="5424"/>
                  </a:lnTo>
                  <a:lnTo>
                    <a:pt x="3375" y="5424"/>
                  </a:lnTo>
                  <a:lnTo>
                    <a:pt x="3375" y="16176"/>
                  </a:lnTo>
                  <a:lnTo>
                    <a:pt x="17632" y="16176"/>
                  </a:lnTo>
                  <a:lnTo>
                    <a:pt x="17632" y="21600"/>
                  </a:lnTo>
                  <a:lnTo>
                    <a:pt x="21600" y="10800"/>
                  </a:lnTo>
                  <a:lnTo>
                    <a:pt x="17632" y="0"/>
                  </a:lnTo>
                  <a:close/>
                </a:path>
                <a:path w="21600" h="21600">
                  <a:moveTo>
                    <a:pt x="1350" y="5424"/>
                  </a:moveTo>
                  <a:lnTo>
                    <a:pt x="1350" y="16176"/>
                  </a:lnTo>
                  <a:lnTo>
                    <a:pt x="2700" y="16176"/>
                  </a:lnTo>
                  <a:lnTo>
                    <a:pt x="2700" y="5424"/>
                  </a:lnTo>
                  <a:lnTo>
                    <a:pt x="1350" y="5424"/>
                  </a:lnTo>
                  <a:close/>
                </a:path>
                <a:path w="21600" h="21600">
                  <a:moveTo>
                    <a:pt x="0" y="5424"/>
                  </a:moveTo>
                  <a:lnTo>
                    <a:pt x="0" y="16176"/>
                  </a:lnTo>
                  <a:lnTo>
                    <a:pt x="675" y="16176"/>
                  </a:lnTo>
                  <a:lnTo>
                    <a:pt x="675" y="5424"/>
                  </a:lnTo>
                  <a:lnTo>
                    <a:pt x="0" y="5424"/>
                  </a:lnTo>
                  <a:close/>
                </a:path>
              </a:pathLst>
            </a:custGeom>
            <a:gradFill rotWithShape="1">
              <a:gsLst>
                <a:gs pos="0">
                  <a:schemeClr val="bg1"/>
                </a:gs>
                <a:gs pos="70000">
                  <a:srgbClr val="E60012"/>
                </a:gs>
              </a:gsLst>
              <a:lin ang="0" scaled="1"/>
            </a:gradFill>
            <a:ln w="9525" algn="ctr">
              <a:noFill/>
              <a:miter lim="800000"/>
            </a:ln>
          </p:spPr>
          <p:txBody>
            <a:bodyPr rot="10800000" wrap="none" lIns="0" tIns="0" rIns="0" bIns="0" anchor="ctr"/>
            <a:lstStyle/>
            <a:p>
              <a:endParaRPr lang="zh-CN" altLang="en-US" sz="2380">
                <a:latin typeface="Microsoft YaHei" panose="020B0503020204020204" pitchFamily="34" charset="-122"/>
                <a:ea typeface="Microsoft YaHei" panose="020B0503020204020204" pitchFamily="34" charset="-122"/>
              </a:endParaRPr>
            </a:p>
          </p:txBody>
        </p:sp>
        <p:sp>
          <p:nvSpPr>
            <p:cNvPr id="139" name="AutoShape 28">
              <a:extLst>
                <a:ext uri="{FF2B5EF4-FFF2-40B4-BE49-F238E27FC236}">
                  <a16:creationId xmlns:a16="http://schemas.microsoft.com/office/drawing/2014/main" id="{4E858A32-592E-5D41-B16D-B715C023D268}"/>
                </a:ext>
              </a:extLst>
            </p:cNvPr>
            <p:cNvSpPr>
              <a:spLocks noChangeArrowheads="1"/>
            </p:cNvSpPr>
            <p:nvPr/>
          </p:nvSpPr>
          <p:spPr bwMode="auto">
            <a:xfrm rot="16200000">
              <a:off x="5444965" y="2850250"/>
              <a:ext cx="330888" cy="148121"/>
            </a:xfrm>
            <a:custGeom>
              <a:avLst/>
              <a:gdLst>
                <a:gd name="T0" fmla="*/ 2147483647 w 21600"/>
                <a:gd name="T1" fmla="*/ 0 h 21600"/>
                <a:gd name="T2" fmla="*/ 0 w 21600"/>
                <a:gd name="T3" fmla="*/ 0 h 21600"/>
                <a:gd name="T4" fmla="*/ 2147483647 w 21600"/>
                <a:gd name="T5" fmla="*/ 0 h 21600"/>
                <a:gd name="T6" fmla="*/ 2147483647 w 21600"/>
                <a:gd name="T7" fmla="*/ 0 h 21600"/>
                <a:gd name="T8" fmla="*/ 17694720 60000 65536"/>
                <a:gd name="T9" fmla="*/ 11796480 60000 65536"/>
                <a:gd name="T10" fmla="*/ 5898240 60000 65536"/>
                <a:gd name="T11" fmla="*/ 0 60000 65536"/>
                <a:gd name="T12" fmla="*/ 3369 w 21600"/>
                <a:gd name="T13" fmla="*/ 5424 h 21600"/>
                <a:gd name="T14" fmla="*/ 19616 w 21600"/>
                <a:gd name="T15" fmla="*/ 16176 h 21600"/>
              </a:gdLst>
              <a:ahLst/>
              <a:cxnLst>
                <a:cxn ang="T8">
                  <a:pos x="T0" y="T1"/>
                </a:cxn>
                <a:cxn ang="T9">
                  <a:pos x="T2" y="T3"/>
                </a:cxn>
                <a:cxn ang="T10">
                  <a:pos x="T4" y="T5"/>
                </a:cxn>
                <a:cxn ang="T11">
                  <a:pos x="T6" y="T7"/>
                </a:cxn>
              </a:cxnLst>
              <a:rect l="T12" t="T13" r="T14" b="T15"/>
              <a:pathLst>
                <a:path w="21600" h="21600">
                  <a:moveTo>
                    <a:pt x="17632" y="0"/>
                  </a:moveTo>
                  <a:lnTo>
                    <a:pt x="17632" y="5424"/>
                  </a:lnTo>
                  <a:lnTo>
                    <a:pt x="3375" y="5424"/>
                  </a:lnTo>
                  <a:lnTo>
                    <a:pt x="3375" y="16176"/>
                  </a:lnTo>
                  <a:lnTo>
                    <a:pt x="17632" y="16176"/>
                  </a:lnTo>
                  <a:lnTo>
                    <a:pt x="17632" y="21600"/>
                  </a:lnTo>
                  <a:lnTo>
                    <a:pt x="21600" y="10800"/>
                  </a:lnTo>
                  <a:lnTo>
                    <a:pt x="17632" y="0"/>
                  </a:lnTo>
                  <a:close/>
                </a:path>
                <a:path w="21600" h="21600">
                  <a:moveTo>
                    <a:pt x="1350" y="5424"/>
                  </a:moveTo>
                  <a:lnTo>
                    <a:pt x="1350" y="16176"/>
                  </a:lnTo>
                  <a:lnTo>
                    <a:pt x="2700" y="16176"/>
                  </a:lnTo>
                  <a:lnTo>
                    <a:pt x="2700" y="5424"/>
                  </a:lnTo>
                  <a:lnTo>
                    <a:pt x="1350" y="5424"/>
                  </a:lnTo>
                  <a:close/>
                </a:path>
                <a:path w="21600" h="21600">
                  <a:moveTo>
                    <a:pt x="0" y="5424"/>
                  </a:moveTo>
                  <a:lnTo>
                    <a:pt x="0" y="16176"/>
                  </a:lnTo>
                  <a:lnTo>
                    <a:pt x="675" y="16176"/>
                  </a:lnTo>
                  <a:lnTo>
                    <a:pt x="675" y="5424"/>
                  </a:lnTo>
                  <a:lnTo>
                    <a:pt x="0" y="5424"/>
                  </a:lnTo>
                  <a:close/>
                </a:path>
              </a:pathLst>
            </a:custGeom>
            <a:gradFill rotWithShape="1">
              <a:gsLst>
                <a:gs pos="0">
                  <a:schemeClr val="bg1"/>
                </a:gs>
                <a:gs pos="70000">
                  <a:srgbClr val="E60012"/>
                </a:gs>
              </a:gsLst>
              <a:lin ang="0" scaled="1"/>
            </a:gradFill>
            <a:ln w="9525" algn="ctr">
              <a:noFill/>
              <a:miter lim="800000"/>
            </a:ln>
          </p:spPr>
          <p:txBody>
            <a:bodyPr rot="10800000" wrap="none" lIns="0" tIns="0" rIns="0" bIns="0" anchor="ctr"/>
            <a:lstStyle/>
            <a:p>
              <a:endParaRPr lang="zh-CN" altLang="en-US" sz="2380">
                <a:latin typeface="Microsoft YaHei" panose="020B0503020204020204" pitchFamily="34" charset="-122"/>
                <a:ea typeface="Microsoft YaHei" panose="020B0503020204020204" pitchFamily="34" charset="-122"/>
              </a:endParaRPr>
            </a:p>
          </p:txBody>
        </p:sp>
        <p:sp>
          <p:nvSpPr>
            <p:cNvPr id="140" name="AutoShape 28">
              <a:extLst>
                <a:ext uri="{FF2B5EF4-FFF2-40B4-BE49-F238E27FC236}">
                  <a16:creationId xmlns:a16="http://schemas.microsoft.com/office/drawing/2014/main" id="{B7B7A4A5-B7DB-6642-9476-3F0A2CD757E9}"/>
                </a:ext>
              </a:extLst>
            </p:cNvPr>
            <p:cNvSpPr>
              <a:spLocks noChangeArrowheads="1"/>
            </p:cNvSpPr>
            <p:nvPr/>
          </p:nvSpPr>
          <p:spPr bwMode="auto">
            <a:xfrm rot="16200000">
              <a:off x="4041013" y="2834193"/>
              <a:ext cx="330012" cy="149216"/>
            </a:xfrm>
            <a:custGeom>
              <a:avLst/>
              <a:gdLst>
                <a:gd name="T0" fmla="*/ 2147483647 w 21600"/>
                <a:gd name="T1" fmla="*/ 0 h 21600"/>
                <a:gd name="T2" fmla="*/ 0 w 21600"/>
                <a:gd name="T3" fmla="*/ 0 h 21600"/>
                <a:gd name="T4" fmla="*/ 2147483647 w 21600"/>
                <a:gd name="T5" fmla="*/ 0 h 21600"/>
                <a:gd name="T6" fmla="*/ 2147483647 w 21600"/>
                <a:gd name="T7" fmla="*/ 0 h 21600"/>
                <a:gd name="T8" fmla="*/ 17694720 60000 65536"/>
                <a:gd name="T9" fmla="*/ 11796480 60000 65536"/>
                <a:gd name="T10" fmla="*/ 5898240 60000 65536"/>
                <a:gd name="T11" fmla="*/ 0 60000 65536"/>
                <a:gd name="T12" fmla="*/ 3369 w 21600"/>
                <a:gd name="T13" fmla="*/ 5424 h 21600"/>
                <a:gd name="T14" fmla="*/ 19616 w 21600"/>
                <a:gd name="T15" fmla="*/ 16176 h 21600"/>
              </a:gdLst>
              <a:ahLst/>
              <a:cxnLst>
                <a:cxn ang="T8">
                  <a:pos x="T0" y="T1"/>
                </a:cxn>
                <a:cxn ang="T9">
                  <a:pos x="T2" y="T3"/>
                </a:cxn>
                <a:cxn ang="T10">
                  <a:pos x="T4" y="T5"/>
                </a:cxn>
                <a:cxn ang="T11">
                  <a:pos x="T6" y="T7"/>
                </a:cxn>
              </a:cxnLst>
              <a:rect l="T12" t="T13" r="T14" b="T15"/>
              <a:pathLst>
                <a:path w="21600" h="21600">
                  <a:moveTo>
                    <a:pt x="17632" y="0"/>
                  </a:moveTo>
                  <a:lnTo>
                    <a:pt x="17632" y="5424"/>
                  </a:lnTo>
                  <a:lnTo>
                    <a:pt x="3375" y="5424"/>
                  </a:lnTo>
                  <a:lnTo>
                    <a:pt x="3375" y="16176"/>
                  </a:lnTo>
                  <a:lnTo>
                    <a:pt x="17632" y="16176"/>
                  </a:lnTo>
                  <a:lnTo>
                    <a:pt x="17632" y="21600"/>
                  </a:lnTo>
                  <a:lnTo>
                    <a:pt x="21600" y="10800"/>
                  </a:lnTo>
                  <a:lnTo>
                    <a:pt x="17632" y="0"/>
                  </a:lnTo>
                  <a:close/>
                </a:path>
                <a:path w="21600" h="21600">
                  <a:moveTo>
                    <a:pt x="1350" y="5424"/>
                  </a:moveTo>
                  <a:lnTo>
                    <a:pt x="1350" y="16176"/>
                  </a:lnTo>
                  <a:lnTo>
                    <a:pt x="2700" y="16176"/>
                  </a:lnTo>
                  <a:lnTo>
                    <a:pt x="2700" y="5424"/>
                  </a:lnTo>
                  <a:lnTo>
                    <a:pt x="1350" y="5424"/>
                  </a:lnTo>
                  <a:close/>
                </a:path>
                <a:path w="21600" h="21600">
                  <a:moveTo>
                    <a:pt x="0" y="5424"/>
                  </a:moveTo>
                  <a:lnTo>
                    <a:pt x="0" y="16176"/>
                  </a:lnTo>
                  <a:lnTo>
                    <a:pt x="675" y="16176"/>
                  </a:lnTo>
                  <a:lnTo>
                    <a:pt x="675" y="5424"/>
                  </a:lnTo>
                  <a:lnTo>
                    <a:pt x="0" y="5424"/>
                  </a:lnTo>
                  <a:close/>
                </a:path>
              </a:pathLst>
            </a:custGeom>
            <a:gradFill rotWithShape="1">
              <a:gsLst>
                <a:gs pos="0">
                  <a:schemeClr val="bg1"/>
                </a:gs>
                <a:gs pos="70000">
                  <a:srgbClr val="E60012"/>
                </a:gs>
              </a:gsLst>
              <a:lin ang="0" scaled="1"/>
            </a:gradFill>
            <a:ln w="9525" algn="ctr">
              <a:noFill/>
              <a:miter lim="800000"/>
            </a:ln>
          </p:spPr>
          <p:txBody>
            <a:bodyPr rot="10800000" wrap="none" lIns="0" tIns="0" rIns="0" bIns="0" anchor="ctr"/>
            <a:lstStyle/>
            <a:p>
              <a:endParaRPr lang="zh-CN" altLang="en-US" sz="2380">
                <a:latin typeface="Microsoft YaHei" panose="020B0503020204020204" pitchFamily="34" charset="-122"/>
                <a:ea typeface="Microsoft YaHei" panose="020B0503020204020204" pitchFamily="34" charset="-122"/>
              </a:endParaRPr>
            </a:p>
          </p:txBody>
        </p:sp>
        <p:pic>
          <p:nvPicPr>
            <p:cNvPr id="141" name="Picture 4" descr="P:\_NEW_Generic Database.png">
              <a:extLst>
                <a:ext uri="{FF2B5EF4-FFF2-40B4-BE49-F238E27FC236}">
                  <a16:creationId xmlns:a16="http://schemas.microsoft.com/office/drawing/2014/main" id="{E599D5FF-D8D1-4D43-8C1E-AE9E87F95605}"/>
                </a:ext>
              </a:extLst>
            </p:cNvPr>
            <p:cNvPicPr>
              <a:picLocks noChangeAspect="1" noChangeArrowheads="1"/>
            </p:cNvPicPr>
            <p:nvPr/>
          </p:nvPicPr>
          <p:blipFill>
            <a:blip r:embed="rId3" cstate="print"/>
            <a:srcRect/>
            <a:stretch>
              <a:fillRect/>
            </a:stretch>
          </p:blipFill>
          <p:spPr bwMode="gray">
            <a:xfrm>
              <a:off x="1995656" y="4311944"/>
              <a:ext cx="522403" cy="36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4" descr="P:\_NEW_Generic Database.png">
              <a:extLst>
                <a:ext uri="{FF2B5EF4-FFF2-40B4-BE49-F238E27FC236}">
                  <a16:creationId xmlns:a16="http://schemas.microsoft.com/office/drawing/2014/main" id="{1F6A5B8F-8CBC-434D-8D79-2467DA6FD5E8}"/>
                </a:ext>
              </a:extLst>
            </p:cNvPr>
            <p:cNvPicPr>
              <a:picLocks noChangeAspect="1" noChangeArrowheads="1"/>
            </p:cNvPicPr>
            <p:nvPr/>
          </p:nvPicPr>
          <p:blipFill>
            <a:blip r:embed="rId4" cstate="print"/>
            <a:srcRect/>
            <a:stretch>
              <a:fillRect/>
            </a:stretch>
          </p:blipFill>
          <p:spPr bwMode="gray">
            <a:xfrm>
              <a:off x="2666382" y="4328159"/>
              <a:ext cx="523992" cy="3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4" descr="P:\_NEW_Generic Database.png">
              <a:extLst>
                <a:ext uri="{FF2B5EF4-FFF2-40B4-BE49-F238E27FC236}">
                  <a16:creationId xmlns:a16="http://schemas.microsoft.com/office/drawing/2014/main" id="{7BC6D320-B0FE-324E-9CAE-FD510A78BDD2}"/>
                </a:ext>
              </a:extLst>
            </p:cNvPr>
            <p:cNvPicPr>
              <a:picLocks noChangeAspect="1" noChangeArrowheads="1"/>
            </p:cNvPicPr>
            <p:nvPr/>
          </p:nvPicPr>
          <p:blipFill>
            <a:blip r:embed="rId3" cstate="print"/>
            <a:srcRect/>
            <a:stretch>
              <a:fillRect/>
            </a:stretch>
          </p:blipFill>
          <p:spPr bwMode="gray">
            <a:xfrm>
              <a:off x="3425372" y="4328159"/>
              <a:ext cx="522403" cy="3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4" descr="P:\_NEW_Generic Database.png">
              <a:extLst>
                <a:ext uri="{FF2B5EF4-FFF2-40B4-BE49-F238E27FC236}">
                  <a16:creationId xmlns:a16="http://schemas.microsoft.com/office/drawing/2014/main" id="{B2F30D64-330A-AD40-ADF6-49D7760B4414}"/>
                </a:ext>
              </a:extLst>
            </p:cNvPr>
            <p:cNvPicPr>
              <a:picLocks noChangeAspect="1" noChangeArrowheads="1"/>
            </p:cNvPicPr>
            <p:nvPr/>
          </p:nvPicPr>
          <p:blipFill>
            <a:blip r:embed="rId3" cstate="print"/>
            <a:srcRect/>
            <a:stretch>
              <a:fillRect/>
            </a:stretch>
          </p:blipFill>
          <p:spPr bwMode="gray">
            <a:xfrm>
              <a:off x="4184362" y="4328159"/>
              <a:ext cx="522403" cy="3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4" descr="P:\_NEW_Generic Database.png">
              <a:extLst>
                <a:ext uri="{FF2B5EF4-FFF2-40B4-BE49-F238E27FC236}">
                  <a16:creationId xmlns:a16="http://schemas.microsoft.com/office/drawing/2014/main" id="{D948794F-0024-A840-802D-1B64B68EAC3D}"/>
                </a:ext>
              </a:extLst>
            </p:cNvPr>
            <p:cNvPicPr>
              <a:picLocks noChangeAspect="1" noChangeArrowheads="1"/>
            </p:cNvPicPr>
            <p:nvPr/>
          </p:nvPicPr>
          <p:blipFill>
            <a:blip r:embed="rId3" cstate="print"/>
            <a:srcRect/>
            <a:stretch>
              <a:fillRect/>
            </a:stretch>
          </p:blipFill>
          <p:spPr bwMode="gray">
            <a:xfrm>
              <a:off x="4944950" y="4328159"/>
              <a:ext cx="522403" cy="3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6" name="直接箭头连接符 282">
              <a:extLst>
                <a:ext uri="{FF2B5EF4-FFF2-40B4-BE49-F238E27FC236}">
                  <a16:creationId xmlns:a16="http://schemas.microsoft.com/office/drawing/2014/main" id="{FCDC26B1-FD63-4D4E-952E-9E68BCA59A84}"/>
                </a:ext>
              </a:extLst>
            </p:cNvPr>
            <p:cNvCxnSpPr/>
            <p:nvPr/>
          </p:nvCxnSpPr>
          <p:spPr>
            <a:xfrm flipV="1">
              <a:off x="2287033" y="4070000"/>
              <a:ext cx="3" cy="241944"/>
            </a:xfrm>
            <a:prstGeom prst="straightConnector1">
              <a:avLst/>
            </a:prstGeom>
            <a:ln w="3175">
              <a:solidFill>
                <a:srgbClr val="E60012"/>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7" name="矩形 46">
              <a:extLst>
                <a:ext uri="{FF2B5EF4-FFF2-40B4-BE49-F238E27FC236}">
                  <a16:creationId xmlns:a16="http://schemas.microsoft.com/office/drawing/2014/main" id="{AB4578D2-0425-814A-AA99-0A57CFC24990}"/>
                </a:ext>
              </a:extLst>
            </p:cNvPr>
            <p:cNvSpPr>
              <a:spLocks noChangeArrowheads="1"/>
            </p:cNvSpPr>
            <p:nvPr/>
          </p:nvSpPr>
          <p:spPr bwMode="auto">
            <a:xfrm>
              <a:off x="5555460" y="4888748"/>
              <a:ext cx="1238661" cy="28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73" b="1" dirty="0">
                  <a:solidFill>
                    <a:schemeClr val="tx1">
                      <a:lumMod val="75000"/>
                      <a:lumOff val="25000"/>
                    </a:schemeClr>
                  </a:solidFill>
                  <a:latin typeface="Microsoft YaHei" panose="020B0503020204020204" pitchFamily="34" charset="-122"/>
                  <a:ea typeface="Microsoft YaHei" panose="020B0503020204020204" pitchFamily="34" charset="-122"/>
                </a:rPr>
                <a:t>数据分析平台</a:t>
              </a:r>
              <a:endParaRPr lang="zh-CN" altLang="zh-CN" sz="1273"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nvGrpSpPr>
            <p:cNvPr id="148" name="组合 147">
              <a:extLst>
                <a:ext uri="{FF2B5EF4-FFF2-40B4-BE49-F238E27FC236}">
                  <a16:creationId xmlns:a16="http://schemas.microsoft.com/office/drawing/2014/main" id="{50E30A58-FF60-5B49-B2F5-0EA0C86658C4}"/>
                </a:ext>
              </a:extLst>
            </p:cNvPr>
            <p:cNvGrpSpPr/>
            <p:nvPr/>
          </p:nvGrpSpPr>
          <p:grpSpPr>
            <a:xfrm>
              <a:off x="5450579" y="5196036"/>
              <a:ext cx="1379971" cy="791385"/>
              <a:chOff x="2103391" y="2372839"/>
              <a:chExt cx="660934" cy="343110"/>
            </a:xfrm>
          </p:grpSpPr>
          <p:grpSp>
            <p:nvGrpSpPr>
              <p:cNvPr id="200" name="组合 199">
                <a:extLst>
                  <a:ext uri="{FF2B5EF4-FFF2-40B4-BE49-F238E27FC236}">
                    <a16:creationId xmlns:a16="http://schemas.microsoft.com/office/drawing/2014/main" id="{091B9ED9-9482-0446-BBBC-B22CE67A61EA}"/>
                  </a:ext>
                </a:extLst>
              </p:cNvPr>
              <p:cNvGrpSpPr/>
              <p:nvPr/>
            </p:nvGrpSpPr>
            <p:grpSpPr bwMode="auto">
              <a:xfrm>
                <a:off x="2103391" y="2374940"/>
                <a:ext cx="327933" cy="341009"/>
                <a:chOff x="5803705" y="3545210"/>
                <a:chExt cx="813142" cy="1131430"/>
              </a:xfrm>
              <a:effectLst>
                <a:outerShdw blurRad="63500" sx="102000" sy="102000" algn="ctr" rotWithShape="0">
                  <a:prstClr val="black">
                    <a:alpha val="40000"/>
                  </a:prstClr>
                </a:outerShdw>
              </a:effectLst>
            </p:grpSpPr>
            <p:pic>
              <p:nvPicPr>
                <p:cNvPr id="204" name="Picture 2">
                  <a:extLst>
                    <a:ext uri="{FF2B5EF4-FFF2-40B4-BE49-F238E27FC236}">
                      <a16:creationId xmlns:a16="http://schemas.microsoft.com/office/drawing/2014/main" id="{D6E8223C-E2CD-DC4D-B3F3-BCCAB3C1FD38}"/>
                    </a:ext>
                  </a:extLst>
                </p:cNvPr>
                <p:cNvPicPr>
                  <a:picLocks noChangeAspect="1" noChangeArrowheads="1"/>
                </p:cNvPicPr>
                <p:nvPr/>
              </p:nvPicPr>
              <p:blipFill>
                <a:blip r:embed="rId5" cstate="print"/>
                <a:srcRect/>
                <a:stretch>
                  <a:fillRect/>
                </a:stretch>
              </p:blipFill>
              <p:spPr bwMode="auto">
                <a:xfrm>
                  <a:off x="5803705" y="4113093"/>
                  <a:ext cx="813142" cy="563547"/>
                </a:xfrm>
                <a:prstGeom prst="rect">
                  <a:avLst/>
                </a:prstGeom>
                <a:noFill/>
                <a:ln w="9525">
                  <a:noFill/>
                  <a:miter lim="800000"/>
                  <a:headEnd/>
                  <a:tailEnd/>
                </a:ln>
                <a:effectLst/>
              </p:spPr>
            </p:pic>
            <p:pic>
              <p:nvPicPr>
                <p:cNvPr id="205" name="Picture 3">
                  <a:extLst>
                    <a:ext uri="{FF2B5EF4-FFF2-40B4-BE49-F238E27FC236}">
                      <a16:creationId xmlns:a16="http://schemas.microsoft.com/office/drawing/2014/main" id="{7DC5AB94-C183-784B-BDE4-D3405593C0C6}"/>
                    </a:ext>
                  </a:extLst>
                </p:cNvPr>
                <p:cNvPicPr>
                  <a:picLocks noChangeAspect="1" noChangeArrowheads="1"/>
                </p:cNvPicPr>
                <p:nvPr/>
              </p:nvPicPr>
              <p:blipFill>
                <a:blip r:embed="rId6" cstate="print"/>
                <a:srcRect/>
                <a:stretch>
                  <a:fillRect/>
                </a:stretch>
              </p:blipFill>
              <p:spPr bwMode="auto">
                <a:xfrm>
                  <a:off x="5803705" y="3545210"/>
                  <a:ext cx="813142" cy="557517"/>
                </a:xfrm>
                <a:prstGeom prst="rect">
                  <a:avLst/>
                </a:prstGeom>
                <a:noFill/>
                <a:ln w="9525">
                  <a:noFill/>
                  <a:miter lim="800000"/>
                  <a:headEnd/>
                  <a:tailEnd/>
                </a:ln>
                <a:effectLst/>
              </p:spPr>
            </p:pic>
          </p:grpSp>
          <p:grpSp>
            <p:nvGrpSpPr>
              <p:cNvPr id="201" name="组合 200">
                <a:extLst>
                  <a:ext uri="{FF2B5EF4-FFF2-40B4-BE49-F238E27FC236}">
                    <a16:creationId xmlns:a16="http://schemas.microsoft.com/office/drawing/2014/main" id="{560CF27F-6F77-714E-8AF4-283A10D01017}"/>
                  </a:ext>
                </a:extLst>
              </p:cNvPr>
              <p:cNvGrpSpPr/>
              <p:nvPr/>
            </p:nvGrpSpPr>
            <p:grpSpPr bwMode="auto">
              <a:xfrm>
                <a:off x="2436392" y="2372839"/>
                <a:ext cx="327933" cy="341008"/>
                <a:chOff x="5803705" y="3545210"/>
                <a:chExt cx="813142" cy="1131430"/>
              </a:xfrm>
              <a:effectLst>
                <a:outerShdw blurRad="63500" sx="102000" sy="102000" algn="ctr" rotWithShape="0">
                  <a:prstClr val="black">
                    <a:alpha val="40000"/>
                  </a:prstClr>
                </a:outerShdw>
              </a:effectLst>
            </p:grpSpPr>
            <p:pic>
              <p:nvPicPr>
                <p:cNvPr id="202" name="Picture 2">
                  <a:extLst>
                    <a:ext uri="{FF2B5EF4-FFF2-40B4-BE49-F238E27FC236}">
                      <a16:creationId xmlns:a16="http://schemas.microsoft.com/office/drawing/2014/main" id="{C541D95C-B6F1-3B49-8B75-F19C813A4E0A}"/>
                    </a:ext>
                  </a:extLst>
                </p:cNvPr>
                <p:cNvPicPr>
                  <a:picLocks noChangeAspect="1" noChangeArrowheads="1"/>
                </p:cNvPicPr>
                <p:nvPr/>
              </p:nvPicPr>
              <p:blipFill>
                <a:blip r:embed="rId5" cstate="print"/>
                <a:srcRect/>
                <a:stretch>
                  <a:fillRect/>
                </a:stretch>
              </p:blipFill>
              <p:spPr bwMode="auto">
                <a:xfrm>
                  <a:off x="5803705" y="4113093"/>
                  <a:ext cx="813142" cy="563547"/>
                </a:xfrm>
                <a:prstGeom prst="rect">
                  <a:avLst/>
                </a:prstGeom>
                <a:noFill/>
                <a:ln w="9525">
                  <a:noFill/>
                  <a:miter lim="800000"/>
                  <a:headEnd/>
                  <a:tailEnd/>
                </a:ln>
                <a:effectLst/>
              </p:spPr>
            </p:pic>
            <p:pic>
              <p:nvPicPr>
                <p:cNvPr id="203" name="Picture 3">
                  <a:extLst>
                    <a:ext uri="{FF2B5EF4-FFF2-40B4-BE49-F238E27FC236}">
                      <a16:creationId xmlns:a16="http://schemas.microsoft.com/office/drawing/2014/main" id="{0B73D09C-9866-B842-9409-A5F9482F0508}"/>
                    </a:ext>
                  </a:extLst>
                </p:cNvPr>
                <p:cNvPicPr>
                  <a:picLocks noChangeAspect="1" noChangeArrowheads="1"/>
                </p:cNvPicPr>
                <p:nvPr/>
              </p:nvPicPr>
              <p:blipFill>
                <a:blip r:embed="rId6" cstate="print"/>
                <a:srcRect/>
                <a:stretch>
                  <a:fillRect/>
                </a:stretch>
              </p:blipFill>
              <p:spPr bwMode="auto">
                <a:xfrm>
                  <a:off x="5803705" y="3545210"/>
                  <a:ext cx="813142" cy="557517"/>
                </a:xfrm>
                <a:prstGeom prst="rect">
                  <a:avLst/>
                </a:prstGeom>
                <a:noFill/>
                <a:ln w="9525">
                  <a:noFill/>
                  <a:miter lim="800000"/>
                  <a:headEnd/>
                  <a:tailEnd/>
                </a:ln>
                <a:effectLst/>
              </p:spPr>
            </p:pic>
          </p:grpSp>
        </p:grpSp>
        <p:grpSp>
          <p:nvGrpSpPr>
            <p:cNvPr id="149" name="组合 148">
              <a:extLst>
                <a:ext uri="{FF2B5EF4-FFF2-40B4-BE49-F238E27FC236}">
                  <a16:creationId xmlns:a16="http://schemas.microsoft.com/office/drawing/2014/main" id="{D87F8720-DB1F-7F46-BFFC-6FF8706BFA30}"/>
                </a:ext>
              </a:extLst>
            </p:cNvPr>
            <p:cNvGrpSpPr/>
            <p:nvPr/>
          </p:nvGrpSpPr>
          <p:grpSpPr>
            <a:xfrm>
              <a:off x="968483" y="6125676"/>
              <a:ext cx="6105868" cy="447209"/>
              <a:chOff x="609704" y="6066951"/>
              <a:chExt cx="6188652" cy="790959"/>
            </a:xfrm>
          </p:grpSpPr>
          <p:pic>
            <p:nvPicPr>
              <p:cNvPr id="192" name="Picture 262" descr="box">
                <a:extLst>
                  <a:ext uri="{FF2B5EF4-FFF2-40B4-BE49-F238E27FC236}">
                    <a16:creationId xmlns:a16="http://schemas.microsoft.com/office/drawing/2014/main" id="{A0FAEAF4-DCE8-9346-A366-BEDF5FC92B0D}"/>
                  </a:ext>
                </a:extLst>
              </p:cNvPr>
              <p:cNvPicPr>
                <a:picLocks noChangeAspect="1" noChangeArrowheads="1"/>
              </p:cNvPicPr>
              <p:nvPr/>
            </p:nvPicPr>
            <p:blipFill rotWithShape="1">
              <a:blip r:embed="rId7" cstate="print">
                <a:duotone>
                  <a:schemeClr val="accent3">
                    <a:shade val="45000"/>
                    <a:satMod val="135000"/>
                  </a:schemeClr>
                  <a:prstClr val="white"/>
                </a:duotone>
              </a:blip>
              <a:srcRect b="7638"/>
              <a:stretch>
                <a:fillRect/>
              </a:stretch>
            </p:blipFill>
            <p:spPr bwMode="auto">
              <a:xfrm flipH="1">
                <a:off x="609704" y="6078898"/>
                <a:ext cx="618193" cy="68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3" descr="\\psf\Host\Users\eric\Graphic Tank\Citrix Icons_vd-31.png">
                <a:extLst>
                  <a:ext uri="{FF2B5EF4-FFF2-40B4-BE49-F238E27FC236}">
                    <a16:creationId xmlns:a16="http://schemas.microsoft.com/office/drawing/2014/main" id="{0F59B6FB-9979-3546-9882-63234D38A391}"/>
                  </a:ext>
                </a:extLst>
              </p:cNvPr>
              <p:cNvPicPr>
                <a:picLocks noChangeAspect="1" noChangeArrowheads="1"/>
              </p:cNvPicPr>
              <p:nvPr/>
            </p:nvPicPr>
            <p:blipFill>
              <a:blip r:embed="rId8" cstate="print">
                <a:duotone>
                  <a:schemeClr val="accent3">
                    <a:shade val="45000"/>
                    <a:satMod val="135000"/>
                  </a:schemeClr>
                  <a:prstClr val="white"/>
                </a:duotone>
              </a:blip>
              <a:srcRect/>
              <a:stretch>
                <a:fillRect/>
              </a:stretch>
            </p:blipFill>
            <p:spPr bwMode="gray">
              <a:xfrm flipH="1">
                <a:off x="2407418" y="6254779"/>
                <a:ext cx="493545" cy="60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3" descr="\\psf\Host\Users\eric\Graphic Tank\Citrix Icons_vd-31.png">
                <a:extLst>
                  <a:ext uri="{FF2B5EF4-FFF2-40B4-BE49-F238E27FC236}">
                    <a16:creationId xmlns:a16="http://schemas.microsoft.com/office/drawing/2014/main" id="{32C76446-A2F6-6841-869D-66CA2BEFD105}"/>
                  </a:ext>
                </a:extLst>
              </p:cNvPr>
              <p:cNvPicPr>
                <a:picLocks noChangeAspect="1" noChangeArrowheads="1"/>
              </p:cNvPicPr>
              <p:nvPr/>
            </p:nvPicPr>
            <p:blipFill>
              <a:blip r:embed="rId9" cstate="print">
                <a:duotone>
                  <a:schemeClr val="accent3">
                    <a:shade val="45000"/>
                    <a:satMod val="135000"/>
                  </a:schemeClr>
                  <a:prstClr val="white"/>
                </a:duotone>
              </a:blip>
              <a:srcRect/>
              <a:stretch>
                <a:fillRect/>
              </a:stretch>
            </p:blipFill>
            <p:spPr bwMode="gray">
              <a:xfrm flipH="1">
                <a:off x="3175855" y="6203943"/>
                <a:ext cx="478502" cy="5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32" descr="\\psf\Host\Users\eric\Graphic Tank\Citrix Icons_vd-02.png">
                <a:extLst>
                  <a:ext uri="{FF2B5EF4-FFF2-40B4-BE49-F238E27FC236}">
                    <a16:creationId xmlns:a16="http://schemas.microsoft.com/office/drawing/2014/main" id="{844E07F1-6E36-A245-9C28-B4483F75CB2A}"/>
                  </a:ext>
                </a:extLst>
              </p:cNvPr>
              <p:cNvPicPr>
                <a:picLocks noChangeAspect="1" noChangeArrowheads="1"/>
              </p:cNvPicPr>
              <p:nvPr/>
            </p:nvPicPr>
            <p:blipFill>
              <a:blip r:embed="rId10" cstate="print">
                <a:duotone>
                  <a:schemeClr val="accent3">
                    <a:shade val="45000"/>
                    <a:satMod val="135000"/>
                  </a:schemeClr>
                  <a:prstClr val="white"/>
                </a:duotone>
              </a:blip>
              <a:srcRect/>
              <a:stretch>
                <a:fillRect/>
              </a:stretch>
            </p:blipFill>
            <p:spPr bwMode="gray">
              <a:xfrm flipH="1">
                <a:off x="3982713" y="6244167"/>
                <a:ext cx="509990" cy="48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32" descr="\\psf\Host\Users\eric\Graphic Tank\Citrix Icons_vd-02.png">
                <a:extLst>
                  <a:ext uri="{FF2B5EF4-FFF2-40B4-BE49-F238E27FC236}">
                    <a16:creationId xmlns:a16="http://schemas.microsoft.com/office/drawing/2014/main" id="{35121AED-6546-0647-8261-8E66B3278281}"/>
                  </a:ext>
                </a:extLst>
              </p:cNvPr>
              <p:cNvPicPr>
                <a:picLocks noChangeAspect="1" noChangeArrowheads="1"/>
              </p:cNvPicPr>
              <p:nvPr/>
            </p:nvPicPr>
            <p:blipFill>
              <a:blip r:embed="rId10" cstate="print">
                <a:duotone>
                  <a:schemeClr val="accent3">
                    <a:shade val="45000"/>
                    <a:satMod val="135000"/>
                  </a:schemeClr>
                  <a:prstClr val="white"/>
                </a:duotone>
              </a:blip>
              <a:srcRect/>
              <a:stretch>
                <a:fillRect/>
              </a:stretch>
            </p:blipFill>
            <p:spPr bwMode="gray">
              <a:xfrm flipH="1">
                <a:off x="4657978" y="6254779"/>
                <a:ext cx="509989" cy="48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262" descr="box">
                <a:extLst>
                  <a:ext uri="{FF2B5EF4-FFF2-40B4-BE49-F238E27FC236}">
                    <a16:creationId xmlns:a16="http://schemas.microsoft.com/office/drawing/2014/main" id="{9AF53108-C59F-654A-AA83-45675A6F00F7}"/>
                  </a:ext>
                </a:extLst>
              </p:cNvPr>
              <p:cNvPicPr>
                <a:picLocks noChangeAspect="1" noChangeArrowheads="1"/>
              </p:cNvPicPr>
              <p:nvPr/>
            </p:nvPicPr>
            <p:blipFill rotWithShape="1">
              <a:blip r:embed="rId7" cstate="print">
                <a:duotone>
                  <a:schemeClr val="accent3">
                    <a:shade val="45000"/>
                    <a:satMod val="135000"/>
                  </a:schemeClr>
                  <a:prstClr val="white"/>
                </a:duotone>
              </a:blip>
              <a:srcRect b="7638"/>
              <a:stretch>
                <a:fillRect/>
              </a:stretch>
            </p:blipFill>
            <p:spPr bwMode="auto">
              <a:xfrm flipH="1">
                <a:off x="1456624" y="6066951"/>
                <a:ext cx="618193" cy="68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262" descr="box">
                <a:extLst>
                  <a:ext uri="{FF2B5EF4-FFF2-40B4-BE49-F238E27FC236}">
                    <a16:creationId xmlns:a16="http://schemas.microsoft.com/office/drawing/2014/main" id="{11C56460-A76E-224B-8DD2-D254AD4D5DFF}"/>
                  </a:ext>
                </a:extLst>
              </p:cNvPr>
              <p:cNvPicPr>
                <a:picLocks noChangeAspect="1" noChangeArrowheads="1"/>
              </p:cNvPicPr>
              <p:nvPr/>
            </p:nvPicPr>
            <p:blipFill rotWithShape="1">
              <a:blip r:embed="rId7" cstate="print">
                <a:duotone>
                  <a:schemeClr val="accent3">
                    <a:shade val="45000"/>
                    <a:satMod val="135000"/>
                  </a:schemeClr>
                  <a:prstClr val="white"/>
                </a:duotone>
              </a:blip>
              <a:srcRect b="7638"/>
              <a:stretch>
                <a:fillRect/>
              </a:stretch>
            </p:blipFill>
            <p:spPr bwMode="auto">
              <a:xfrm flipH="1">
                <a:off x="5333243" y="6138838"/>
                <a:ext cx="618193" cy="68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262" descr="box">
                <a:extLst>
                  <a:ext uri="{FF2B5EF4-FFF2-40B4-BE49-F238E27FC236}">
                    <a16:creationId xmlns:a16="http://schemas.microsoft.com/office/drawing/2014/main" id="{7DB61AD3-16FD-F448-B887-2BB2F96251CF}"/>
                  </a:ext>
                </a:extLst>
              </p:cNvPr>
              <p:cNvPicPr>
                <a:picLocks noChangeAspect="1" noChangeArrowheads="1"/>
              </p:cNvPicPr>
              <p:nvPr/>
            </p:nvPicPr>
            <p:blipFill rotWithShape="1">
              <a:blip r:embed="rId7" cstate="print">
                <a:duotone>
                  <a:schemeClr val="accent3">
                    <a:shade val="45000"/>
                    <a:satMod val="135000"/>
                  </a:schemeClr>
                  <a:prstClr val="white"/>
                </a:duotone>
              </a:blip>
              <a:srcRect b="7638"/>
              <a:stretch>
                <a:fillRect/>
              </a:stretch>
            </p:blipFill>
            <p:spPr bwMode="auto">
              <a:xfrm flipH="1">
                <a:off x="6180163" y="6126891"/>
                <a:ext cx="618193" cy="68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1" name="Picture 4" descr="P:\_NEW_Generic Database.png">
              <a:extLst>
                <a:ext uri="{FF2B5EF4-FFF2-40B4-BE49-F238E27FC236}">
                  <a16:creationId xmlns:a16="http://schemas.microsoft.com/office/drawing/2014/main" id="{242179A9-8DF9-7F42-9638-3866DCEAA7F9}"/>
                </a:ext>
              </a:extLst>
            </p:cNvPr>
            <p:cNvPicPr>
              <a:picLocks noChangeAspect="1" noChangeArrowheads="1"/>
            </p:cNvPicPr>
            <p:nvPr/>
          </p:nvPicPr>
          <p:blipFill>
            <a:blip r:embed="rId3" cstate="print"/>
            <a:srcRect/>
            <a:stretch>
              <a:fillRect/>
            </a:stretch>
          </p:blipFill>
          <p:spPr bwMode="gray">
            <a:xfrm>
              <a:off x="1393866" y="4311944"/>
              <a:ext cx="522403" cy="36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AutoShape 13">
              <a:extLst>
                <a:ext uri="{FF2B5EF4-FFF2-40B4-BE49-F238E27FC236}">
                  <a16:creationId xmlns:a16="http://schemas.microsoft.com/office/drawing/2014/main" id="{B17CD7AC-1B23-0346-AAC7-7DBBA0C55A38}"/>
                </a:ext>
              </a:extLst>
            </p:cNvPr>
            <p:cNvSpPr>
              <a:spLocks noChangeArrowheads="1"/>
            </p:cNvSpPr>
            <p:nvPr/>
          </p:nvSpPr>
          <p:spPr bwMode="auto">
            <a:xfrm flipH="1">
              <a:off x="4532301" y="5622531"/>
              <a:ext cx="358685" cy="140579"/>
            </a:xfrm>
            <a:prstGeom prst="can">
              <a:avLst>
                <a:gd name="adj" fmla="val 25000"/>
              </a:avLst>
            </a:prstGeom>
            <a:solidFill>
              <a:schemeClr val="bg1">
                <a:lumMod val="50000"/>
              </a:schemeClr>
            </a:solidFill>
            <a:ln w="9525">
              <a:solidFill>
                <a:schemeClr val="bg1">
                  <a:lumMod val="85000"/>
                  <a:alpha val="65000"/>
                </a:schemeClr>
              </a:solidFill>
              <a:round/>
            </a:ln>
          </p:spPr>
          <p:txBody>
            <a:bodyPr lIns="123821" tIns="61911" rIns="123821" bIns="6191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C10000"/>
                </a:buClr>
                <a:buFont typeface="Wingdings" panose="05000000000000000000" pitchFamily="2" charset="2"/>
                <a:buNone/>
              </a:pPr>
              <a:endParaRPr lang="zh-CN" altLang="en-US" sz="1327">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153" name="直接箭头连接符 322">
              <a:extLst>
                <a:ext uri="{FF2B5EF4-FFF2-40B4-BE49-F238E27FC236}">
                  <a16:creationId xmlns:a16="http://schemas.microsoft.com/office/drawing/2014/main" id="{C1849212-BF3D-4541-8B0C-7DECEF12CA50}"/>
                </a:ext>
              </a:extLst>
            </p:cNvPr>
            <p:cNvCxnSpPr>
              <a:stCxn id="152" idx="2"/>
            </p:cNvCxnSpPr>
            <p:nvPr/>
          </p:nvCxnSpPr>
          <p:spPr>
            <a:xfrm>
              <a:off x="4890985" y="5692820"/>
              <a:ext cx="483478" cy="0"/>
            </a:xfrm>
            <a:prstGeom prst="straightConnector1">
              <a:avLst/>
            </a:prstGeom>
            <a:ln w="3175">
              <a:solidFill>
                <a:srgbClr val="E60012"/>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54" name="矩形 153">
              <a:extLst>
                <a:ext uri="{FF2B5EF4-FFF2-40B4-BE49-F238E27FC236}">
                  <a16:creationId xmlns:a16="http://schemas.microsoft.com/office/drawing/2014/main" id="{C8F44367-8B7D-3740-9197-AD4C8159AF48}"/>
                </a:ext>
              </a:extLst>
            </p:cNvPr>
            <p:cNvSpPr/>
            <p:nvPr/>
          </p:nvSpPr>
          <p:spPr>
            <a:xfrm>
              <a:off x="6079278" y="4393336"/>
              <a:ext cx="278923" cy="195887"/>
            </a:xfrm>
            <a:prstGeom prst="rect">
              <a:avLst/>
            </a:prstGeom>
          </p:spPr>
          <p:txBody>
            <a:bodyPr wrap="none" lIns="0" tIns="0" rIns="0" bIns="0" anchor="ctr" anchorCtr="0">
              <a:spAutoFit/>
            </a:bodyPr>
            <a:lstStyle/>
            <a:p>
              <a:pPr>
                <a:defRPr/>
              </a:pPr>
              <a:r>
                <a:rPr lang="en-US" altLang="zh-CN" sz="1273" dirty="0">
                  <a:solidFill>
                    <a:schemeClr val="bg1"/>
                  </a:solidFill>
                  <a:latin typeface="Microsoft YaHei" panose="020B0503020204020204" pitchFamily="34" charset="-122"/>
                  <a:ea typeface="Microsoft YaHei" panose="020B0503020204020204" pitchFamily="34" charset="-122"/>
                </a:rPr>
                <a:t>RDI</a:t>
              </a:r>
              <a:endParaRPr lang="zh-CN" altLang="en-US" sz="1273" dirty="0">
                <a:solidFill>
                  <a:schemeClr val="bg1"/>
                </a:solidFill>
                <a:latin typeface="Microsoft YaHei" panose="020B0503020204020204" pitchFamily="34" charset="-122"/>
                <a:ea typeface="Microsoft YaHei" panose="020B0503020204020204" pitchFamily="34" charset="-122"/>
              </a:endParaRPr>
            </a:p>
          </p:txBody>
        </p:sp>
        <p:sp>
          <p:nvSpPr>
            <p:cNvPr id="155" name="TextBox 343">
              <a:extLst>
                <a:ext uri="{FF2B5EF4-FFF2-40B4-BE49-F238E27FC236}">
                  <a16:creationId xmlns:a16="http://schemas.microsoft.com/office/drawing/2014/main" id="{18E3E265-D5F3-2E45-B58F-0C611AC1A376}"/>
                </a:ext>
              </a:extLst>
            </p:cNvPr>
            <p:cNvSpPr txBox="1">
              <a:spLocks noChangeArrowheads="1"/>
            </p:cNvSpPr>
            <p:nvPr/>
          </p:nvSpPr>
          <p:spPr bwMode="auto">
            <a:xfrm>
              <a:off x="10689139" y="3789254"/>
              <a:ext cx="1067907" cy="58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TMS</a:t>
              </a:r>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TOP</a:t>
              </a:r>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TCIS</a:t>
              </a:r>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TLC</a:t>
              </a:r>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、碳汭星云</a:t>
              </a:r>
              <a:endPar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56" name="TextBox 343">
              <a:extLst>
                <a:ext uri="{FF2B5EF4-FFF2-40B4-BE49-F238E27FC236}">
                  <a16:creationId xmlns:a16="http://schemas.microsoft.com/office/drawing/2014/main" id="{6D2A2307-81C5-1B4D-AB8B-AC42DB54ABFB}"/>
                </a:ext>
              </a:extLst>
            </p:cNvPr>
            <p:cNvSpPr txBox="1">
              <a:spLocks noChangeArrowheads="1"/>
            </p:cNvSpPr>
            <p:nvPr/>
          </p:nvSpPr>
          <p:spPr bwMode="auto">
            <a:xfrm>
              <a:off x="9070719" y="6150784"/>
              <a:ext cx="1084360" cy="39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1273" dirty="0" err="1">
                  <a:solidFill>
                    <a:schemeClr val="tx1">
                      <a:lumMod val="75000"/>
                      <a:lumOff val="25000"/>
                    </a:schemeClr>
                  </a:solidFill>
                  <a:latin typeface="Microsoft YaHei" panose="020B0503020204020204" pitchFamily="34" charset="-122"/>
                  <a:ea typeface="Microsoft YaHei" panose="020B0503020204020204" pitchFamily="34" charset="-122"/>
                </a:rPr>
                <a:t>PaaS</a:t>
              </a:r>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管理</a:t>
              </a:r>
            </a:p>
            <a:p>
              <a:pPr eaLnBrk="1" hangingPunct="1"/>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1273" dirty="0" err="1">
                  <a:solidFill>
                    <a:schemeClr val="tx1">
                      <a:lumMod val="75000"/>
                      <a:lumOff val="25000"/>
                    </a:schemeClr>
                  </a:solidFill>
                  <a:latin typeface="Microsoft YaHei" panose="020B0503020204020204" pitchFamily="34" charset="-122"/>
                  <a:ea typeface="Microsoft YaHei" panose="020B0503020204020204" pitchFamily="34" charset="-122"/>
                </a:rPr>
                <a:t>IaaS</a:t>
              </a:r>
              <a:r>
                <a:rPr lang="zh-CN" altLang="en-US" sz="1273" dirty="0">
                  <a:solidFill>
                    <a:schemeClr val="tx1">
                      <a:lumMod val="75000"/>
                      <a:lumOff val="25000"/>
                    </a:schemeClr>
                  </a:solidFill>
                  <a:latin typeface="Microsoft YaHei" panose="020B0503020204020204" pitchFamily="34" charset="-122"/>
                  <a:ea typeface="Microsoft YaHei" panose="020B0503020204020204" pitchFamily="34" charset="-122"/>
                </a:rPr>
                <a:t>管理</a:t>
              </a:r>
              <a:endPar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pic>
          <p:nvPicPr>
            <p:cNvPr id="157" name="Picture 2" descr="C:\Users\win7.1\Desktop\用户.png">
              <a:extLst>
                <a:ext uri="{FF2B5EF4-FFF2-40B4-BE49-F238E27FC236}">
                  <a16:creationId xmlns:a16="http://schemas.microsoft.com/office/drawing/2014/main" id="{75C916DF-210A-584B-9A23-844F0327675E}"/>
                </a:ext>
              </a:extLst>
            </p:cNvPr>
            <p:cNvPicPr>
              <a:picLocks noChangeAspect="1" noChangeArrowheads="1"/>
            </p:cNvPicPr>
            <p:nvPr/>
          </p:nvPicPr>
          <p:blipFill>
            <a:blip r:embed="rId11" cstate="print"/>
            <a:srcRect/>
            <a:stretch>
              <a:fillRect/>
            </a:stretch>
          </p:blipFill>
          <p:spPr bwMode="auto">
            <a:xfrm>
              <a:off x="2216101" y="2262245"/>
              <a:ext cx="272215" cy="25548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3" descr="C:\Users\win7.1\Desktop\电脑.png">
              <a:extLst>
                <a:ext uri="{FF2B5EF4-FFF2-40B4-BE49-F238E27FC236}">
                  <a16:creationId xmlns:a16="http://schemas.microsoft.com/office/drawing/2014/main" id="{882A4BF9-3652-1F4B-8029-9FED2C89E72B}"/>
                </a:ext>
              </a:extLst>
            </p:cNvPr>
            <p:cNvPicPr>
              <a:picLocks noChangeAspect="1" noChangeArrowheads="1"/>
            </p:cNvPicPr>
            <p:nvPr/>
          </p:nvPicPr>
          <p:blipFill>
            <a:blip r:embed="rId12" cstate="print"/>
            <a:srcRect/>
            <a:stretch>
              <a:fillRect/>
            </a:stretch>
          </p:blipFill>
          <p:spPr bwMode="auto">
            <a:xfrm>
              <a:off x="2594706" y="2270828"/>
              <a:ext cx="280824" cy="263559"/>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4" descr="C:\Users\win7.1\Desktop\密码.png">
              <a:extLst>
                <a:ext uri="{FF2B5EF4-FFF2-40B4-BE49-F238E27FC236}">
                  <a16:creationId xmlns:a16="http://schemas.microsoft.com/office/drawing/2014/main" id="{9A903250-2F0B-8C45-AEDE-91E48BBA1E9D}"/>
                </a:ext>
              </a:extLst>
            </p:cNvPr>
            <p:cNvPicPr>
              <a:picLocks noChangeAspect="1" noChangeArrowheads="1"/>
            </p:cNvPicPr>
            <p:nvPr/>
          </p:nvPicPr>
          <p:blipFill>
            <a:blip r:embed="rId13" cstate="print"/>
            <a:srcRect/>
            <a:stretch>
              <a:fillRect/>
            </a:stretch>
          </p:blipFill>
          <p:spPr bwMode="auto">
            <a:xfrm>
              <a:off x="2947767" y="2243708"/>
              <a:ext cx="294951" cy="276818"/>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5" descr="C:\Users\win7.1\Desktop\ICON_网页设计.png">
              <a:extLst>
                <a:ext uri="{FF2B5EF4-FFF2-40B4-BE49-F238E27FC236}">
                  <a16:creationId xmlns:a16="http://schemas.microsoft.com/office/drawing/2014/main" id="{A66A68C0-511D-554D-92D2-AD120CF2FCD6}"/>
                </a:ext>
              </a:extLst>
            </p:cNvPr>
            <p:cNvPicPr>
              <a:picLocks noChangeAspect="1" noChangeArrowheads="1"/>
            </p:cNvPicPr>
            <p:nvPr/>
          </p:nvPicPr>
          <p:blipFill>
            <a:blip r:embed="rId14" cstate="print"/>
            <a:srcRect/>
            <a:stretch>
              <a:fillRect/>
            </a:stretch>
          </p:blipFill>
          <p:spPr bwMode="auto">
            <a:xfrm>
              <a:off x="3730767" y="1991609"/>
              <a:ext cx="565632" cy="530858"/>
            </a:xfrm>
            <a:prstGeom prst="rect">
              <a:avLst/>
            </a:prstGeom>
            <a:noFill/>
            <a:extLst>
              <a:ext uri="{909E8E84-426E-40DD-AFC4-6F175D3DCCD1}">
                <a14:hiddenFill xmlns:a14="http://schemas.microsoft.com/office/drawing/2010/main">
                  <a:solidFill>
                    <a:srgbClr val="FFFFFF"/>
                  </a:solidFill>
                </a14:hiddenFill>
              </a:ext>
            </a:extLst>
          </p:spPr>
        </p:pic>
        <p:sp>
          <p:nvSpPr>
            <p:cNvPr id="161" name="AutoShape 28">
              <a:extLst>
                <a:ext uri="{FF2B5EF4-FFF2-40B4-BE49-F238E27FC236}">
                  <a16:creationId xmlns:a16="http://schemas.microsoft.com/office/drawing/2014/main" id="{D14C7505-49AB-4F40-B1F9-3B4315829379}"/>
                </a:ext>
              </a:extLst>
            </p:cNvPr>
            <p:cNvSpPr>
              <a:spLocks noChangeArrowheads="1"/>
            </p:cNvSpPr>
            <p:nvPr/>
          </p:nvSpPr>
          <p:spPr bwMode="auto">
            <a:xfrm>
              <a:off x="3259891" y="2333096"/>
              <a:ext cx="352563" cy="139020"/>
            </a:xfrm>
            <a:custGeom>
              <a:avLst/>
              <a:gdLst>
                <a:gd name="T0" fmla="*/ 2147483647 w 21600"/>
                <a:gd name="T1" fmla="*/ 0 h 21600"/>
                <a:gd name="T2" fmla="*/ 0 w 21600"/>
                <a:gd name="T3" fmla="*/ 0 h 21600"/>
                <a:gd name="T4" fmla="*/ 2147483647 w 21600"/>
                <a:gd name="T5" fmla="*/ 0 h 21600"/>
                <a:gd name="T6" fmla="*/ 2147483647 w 21600"/>
                <a:gd name="T7" fmla="*/ 0 h 21600"/>
                <a:gd name="T8" fmla="*/ 17694720 60000 65536"/>
                <a:gd name="T9" fmla="*/ 11796480 60000 65536"/>
                <a:gd name="T10" fmla="*/ 5898240 60000 65536"/>
                <a:gd name="T11" fmla="*/ 0 60000 65536"/>
                <a:gd name="T12" fmla="*/ 3369 w 21600"/>
                <a:gd name="T13" fmla="*/ 5424 h 21600"/>
                <a:gd name="T14" fmla="*/ 19616 w 21600"/>
                <a:gd name="T15" fmla="*/ 16176 h 21600"/>
              </a:gdLst>
              <a:ahLst/>
              <a:cxnLst>
                <a:cxn ang="T8">
                  <a:pos x="T0" y="T1"/>
                </a:cxn>
                <a:cxn ang="T9">
                  <a:pos x="T2" y="T3"/>
                </a:cxn>
                <a:cxn ang="T10">
                  <a:pos x="T4" y="T5"/>
                </a:cxn>
                <a:cxn ang="T11">
                  <a:pos x="T6" y="T7"/>
                </a:cxn>
              </a:cxnLst>
              <a:rect l="T12" t="T13" r="T14" b="T15"/>
              <a:pathLst>
                <a:path w="21600" h="21600">
                  <a:moveTo>
                    <a:pt x="17632" y="0"/>
                  </a:moveTo>
                  <a:lnTo>
                    <a:pt x="17632" y="5424"/>
                  </a:lnTo>
                  <a:lnTo>
                    <a:pt x="3375" y="5424"/>
                  </a:lnTo>
                  <a:lnTo>
                    <a:pt x="3375" y="16176"/>
                  </a:lnTo>
                  <a:lnTo>
                    <a:pt x="17632" y="16176"/>
                  </a:lnTo>
                  <a:lnTo>
                    <a:pt x="17632" y="21600"/>
                  </a:lnTo>
                  <a:lnTo>
                    <a:pt x="21600" y="10800"/>
                  </a:lnTo>
                  <a:lnTo>
                    <a:pt x="17632" y="0"/>
                  </a:lnTo>
                  <a:close/>
                </a:path>
                <a:path w="21600" h="21600">
                  <a:moveTo>
                    <a:pt x="1350" y="5424"/>
                  </a:moveTo>
                  <a:lnTo>
                    <a:pt x="1350" y="16176"/>
                  </a:lnTo>
                  <a:lnTo>
                    <a:pt x="2700" y="16176"/>
                  </a:lnTo>
                  <a:lnTo>
                    <a:pt x="2700" y="5424"/>
                  </a:lnTo>
                  <a:lnTo>
                    <a:pt x="1350" y="5424"/>
                  </a:lnTo>
                  <a:close/>
                </a:path>
                <a:path w="21600" h="21600">
                  <a:moveTo>
                    <a:pt x="0" y="5424"/>
                  </a:moveTo>
                  <a:lnTo>
                    <a:pt x="0" y="16176"/>
                  </a:lnTo>
                  <a:lnTo>
                    <a:pt x="675" y="16176"/>
                  </a:lnTo>
                  <a:lnTo>
                    <a:pt x="675" y="5424"/>
                  </a:lnTo>
                  <a:lnTo>
                    <a:pt x="0" y="5424"/>
                  </a:lnTo>
                  <a:close/>
                </a:path>
              </a:pathLst>
            </a:custGeom>
            <a:gradFill rotWithShape="1">
              <a:gsLst>
                <a:gs pos="0">
                  <a:schemeClr val="bg1"/>
                </a:gs>
                <a:gs pos="70000">
                  <a:schemeClr val="bg1">
                    <a:lumMod val="50000"/>
                  </a:schemeClr>
                </a:gs>
              </a:gsLst>
              <a:lin ang="0" scaled="1"/>
            </a:gradFill>
            <a:ln w="9525" algn="ctr">
              <a:noFill/>
              <a:miter lim="800000"/>
            </a:ln>
          </p:spPr>
          <p:txBody>
            <a:bodyPr rot="10800000" wrap="none" lIns="0" tIns="0" rIns="0" bIns="0" anchor="ctr"/>
            <a:lstStyle/>
            <a:p>
              <a:endParaRPr lang="zh-CN" altLang="en-US" sz="2380">
                <a:latin typeface="Microsoft YaHei" panose="020B0503020204020204" pitchFamily="34" charset="-122"/>
                <a:ea typeface="Microsoft YaHei" panose="020B0503020204020204" pitchFamily="34" charset="-122"/>
              </a:endParaRPr>
            </a:p>
          </p:txBody>
        </p:sp>
        <p:pic>
          <p:nvPicPr>
            <p:cNvPr id="162" name="Picture 7" descr="C:\Users\win7.1\Desktop\手机.png">
              <a:extLst>
                <a:ext uri="{FF2B5EF4-FFF2-40B4-BE49-F238E27FC236}">
                  <a16:creationId xmlns:a16="http://schemas.microsoft.com/office/drawing/2014/main" id="{09B1EA5C-651C-EE4A-829F-4B19C00D84E4}"/>
                </a:ext>
              </a:extLst>
            </p:cNvPr>
            <p:cNvPicPr>
              <a:picLocks noChangeAspect="1" noChangeArrowheads="1"/>
            </p:cNvPicPr>
            <p:nvPr/>
          </p:nvPicPr>
          <p:blipFill>
            <a:blip r:embed="rId15" cstate="print"/>
            <a:srcRect/>
            <a:stretch>
              <a:fillRect/>
            </a:stretch>
          </p:blipFill>
          <p:spPr bwMode="auto">
            <a:xfrm>
              <a:off x="4706768" y="2002676"/>
              <a:ext cx="547964" cy="514276"/>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8" descr="C:\Users\win7.1\Desktop\平板.png">
              <a:extLst>
                <a:ext uri="{FF2B5EF4-FFF2-40B4-BE49-F238E27FC236}">
                  <a16:creationId xmlns:a16="http://schemas.microsoft.com/office/drawing/2014/main" id="{02EA505B-B79D-494D-BE64-8D3C0C280FA3}"/>
                </a:ext>
              </a:extLst>
            </p:cNvPr>
            <p:cNvPicPr>
              <a:picLocks noChangeAspect="1" noChangeArrowheads="1"/>
            </p:cNvPicPr>
            <p:nvPr/>
          </p:nvPicPr>
          <p:blipFill>
            <a:blip r:embed="rId16" cstate="print"/>
            <a:srcRect/>
            <a:stretch>
              <a:fillRect/>
            </a:stretch>
          </p:blipFill>
          <p:spPr bwMode="auto">
            <a:xfrm>
              <a:off x="5543550" y="2065935"/>
              <a:ext cx="413160" cy="387760"/>
            </a:xfrm>
            <a:prstGeom prst="rect">
              <a:avLst/>
            </a:prstGeom>
            <a:noFill/>
            <a:extLst>
              <a:ext uri="{909E8E84-426E-40DD-AFC4-6F175D3DCCD1}">
                <a14:hiddenFill xmlns:a14="http://schemas.microsoft.com/office/drawing/2010/main">
                  <a:solidFill>
                    <a:srgbClr val="FFFFFF"/>
                  </a:solidFill>
                </a14:hiddenFill>
              </a:ext>
            </a:extLst>
          </p:spPr>
        </p:pic>
        <p:cxnSp>
          <p:nvCxnSpPr>
            <p:cNvPr id="164" name="直接箭头连接符 418">
              <a:extLst>
                <a:ext uri="{FF2B5EF4-FFF2-40B4-BE49-F238E27FC236}">
                  <a16:creationId xmlns:a16="http://schemas.microsoft.com/office/drawing/2014/main" id="{CF5CDFD5-1558-9845-BF20-ADED88B27691}"/>
                </a:ext>
              </a:extLst>
            </p:cNvPr>
            <p:cNvCxnSpPr/>
            <p:nvPr/>
          </p:nvCxnSpPr>
          <p:spPr>
            <a:xfrm flipV="1">
              <a:off x="1674202" y="4070000"/>
              <a:ext cx="3" cy="241944"/>
            </a:xfrm>
            <a:prstGeom prst="straightConnector1">
              <a:avLst/>
            </a:prstGeom>
            <a:ln w="3175">
              <a:solidFill>
                <a:srgbClr val="E60012"/>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5" name="直接箭头连接符 419">
              <a:extLst>
                <a:ext uri="{FF2B5EF4-FFF2-40B4-BE49-F238E27FC236}">
                  <a16:creationId xmlns:a16="http://schemas.microsoft.com/office/drawing/2014/main" id="{D80789F3-B7B9-4D4A-8B5D-4BC5E2A24D8B}"/>
                </a:ext>
              </a:extLst>
            </p:cNvPr>
            <p:cNvCxnSpPr/>
            <p:nvPr/>
          </p:nvCxnSpPr>
          <p:spPr>
            <a:xfrm flipV="1">
              <a:off x="3001292" y="4070000"/>
              <a:ext cx="3" cy="241944"/>
            </a:xfrm>
            <a:prstGeom prst="straightConnector1">
              <a:avLst/>
            </a:prstGeom>
            <a:ln w="3175">
              <a:solidFill>
                <a:srgbClr val="E60012"/>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6" name="肘形连接符 165">
              <a:extLst>
                <a:ext uri="{FF2B5EF4-FFF2-40B4-BE49-F238E27FC236}">
                  <a16:creationId xmlns:a16="http://schemas.microsoft.com/office/drawing/2014/main" id="{836FFC07-41C1-CB4C-9309-474670175B3B}"/>
                </a:ext>
              </a:extLst>
            </p:cNvPr>
            <p:cNvCxnSpPr>
              <a:stCxn id="185" idx="2"/>
              <a:endCxn id="145" idx="0"/>
            </p:cNvCxnSpPr>
            <p:nvPr/>
          </p:nvCxnSpPr>
          <p:spPr>
            <a:xfrm rot="5400000">
              <a:off x="5784795" y="3504734"/>
              <a:ext cx="244783" cy="1402069"/>
            </a:xfrm>
            <a:prstGeom prst="bentConnector3">
              <a:avLst/>
            </a:prstGeom>
            <a:ln w="3175">
              <a:solidFill>
                <a:srgbClr val="E6001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7" name="肘形连接符 166">
              <a:extLst>
                <a:ext uri="{FF2B5EF4-FFF2-40B4-BE49-F238E27FC236}">
                  <a16:creationId xmlns:a16="http://schemas.microsoft.com/office/drawing/2014/main" id="{28C487F8-F043-2D41-9896-B7BC79905467}"/>
                </a:ext>
              </a:extLst>
            </p:cNvPr>
            <p:cNvCxnSpPr>
              <a:stCxn id="184" idx="2"/>
              <a:endCxn id="144" idx="0"/>
            </p:cNvCxnSpPr>
            <p:nvPr/>
          </p:nvCxnSpPr>
          <p:spPr>
            <a:xfrm rot="5400000">
              <a:off x="5023428" y="3505512"/>
              <a:ext cx="244783" cy="1400512"/>
            </a:xfrm>
            <a:prstGeom prst="bentConnector3">
              <a:avLst/>
            </a:prstGeom>
            <a:ln w="3175">
              <a:solidFill>
                <a:srgbClr val="E6001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8" name="肘形连接符 167">
              <a:extLst>
                <a:ext uri="{FF2B5EF4-FFF2-40B4-BE49-F238E27FC236}">
                  <a16:creationId xmlns:a16="http://schemas.microsoft.com/office/drawing/2014/main" id="{78579936-A548-EB4D-90CD-5CABCD466D8A}"/>
                </a:ext>
              </a:extLst>
            </p:cNvPr>
            <p:cNvCxnSpPr>
              <a:stCxn id="186" idx="2"/>
              <a:endCxn id="144" idx="0"/>
            </p:cNvCxnSpPr>
            <p:nvPr/>
          </p:nvCxnSpPr>
          <p:spPr>
            <a:xfrm rot="5400000">
              <a:off x="4680256" y="3850850"/>
              <a:ext cx="242618" cy="711998"/>
            </a:xfrm>
            <a:prstGeom prst="bentConnector3">
              <a:avLst/>
            </a:prstGeom>
            <a:ln w="3175">
              <a:solidFill>
                <a:srgbClr val="E6001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9" name="肘形连接符 168">
              <a:extLst>
                <a:ext uri="{FF2B5EF4-FFF2-40B4-BE49-F238E27FC236}">
                  <a16:creationId xmlns:a16="http://schemas.microsoft.com/office/drawing/2014/main" id="{D9E9D1C7-CCB4-B34B-926A-82B1A079E8E7}"/>
                </a:ext>
              </a:extLst>
            </p:cNvPr>
            <p:cNvCxnSpPr>
              <a:stCxn id="183" idx="2"/>
              <a:endCxn id="143" idx="0"/>
            </p:cNvCxnSpPr>
            <p:nvPr/>
          </p:nvCxnSpPr>
          <p:spPr>
            <a:xfrm rot="5400000">
              <a:off x="3989385" y="3782908"/>
              <a:ext cx="242441" cy="848059"/>
            </a:xfrm>
            <a:prstGeom prst="bentConnector3">
              <a:avLst/>
            </a:prstGeom>
            <a:ln w="3175">
              <a:solidFill>
                <a:srgbClr val="E6001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0" name="肘形连接符 169">
              <a:extLst>
                <a:ext uri="{FF2B5EF4-FFF2-40B4-BE49-F238E27FC236}">
                  <a16:creationId xmlns:a16="http://schemas.microsoft.com/office/drawing/2014/main" id="{3384F588-533C-2348-A0C6-914588FF2B6B}"/>
                </a:ext>
              </a:extLst>
            </p:cNvPr>
            <p:cNvCxnSpPr>
              <a:stCxn id="182" idx="2"/>
              <a:endCxn id="143" idx="0"/>
            </p:cNvCxnSpPr>
            <p:nvPr/>
          </p:nvCxnSpPr>
          <p:spPr>
            <a:xfrm rot="5400000">
              <a:off x="3613442" y="4161192"/>
              <a:ext cx="240103" cy="93833"/>
            </a:xfrm>
            <a:prstGeom prst="bentConnector3">
              <a:avLst/>
            </a:prstGeom>
            <a:ln w="3175">
              <a:solidFill>
                <a:srgbClr val="E6001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1" name="肘形连接符 170">
              <a:extLst>
                <a:ext uri="{FF2B5EF4-FFF2-40B4-BE49-F238E27FC236}">
                  <a16:creationId xmlns:a16="http://schemas.microsoft.com/office/drawing/2014/main" id="{0F617019-2AE9-404E-96BB-17D8A43CF3ED}"/>
                </a:ext>
              </a:extLst>
            </p:cNvPr>
            <p:cNvCxnSpPr>
              <a:stCxn id="151" idx="2"/>
              <a:endCxn id="145" idx="2"/>
            </p:cNvCxnSpPr>
            <p:nvPr/>
          </p:nvCxnSpPr>
          <p:spPr>
            <a:xfrm rot="16200000" flipH="1">
              <a:off x="3423089" y="2904329"/>
              <a:ext cx="15045" cy="3551085"/>
            </a:xfrm>
            <a:prstGeom prst="bentConnector3">
              <a:avLst>
                <a:gd name="adj1" fmla="val 1040206"/>
              </a:avLst>
            </a:prstGeom>
            <a:ln w="3175">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2" name="肘形连接符 171">
              <a:extLst>
                <a:ext uri="{FF2B5EF4-FFF2-40B4-BE49-F238E27FC236}">
                  <a16:creationId xmlns:a16="http://schemas.microsoft.com/office/drawing/2014/main" id="{7355E15D-1600-A54D-BD28-4B85A3E795FF}"/>
                </a:ext>
              </a:extLst>
            </p:cNvPr>
            <p:cNvCxnSpPr>
              <a:stCxn id="141" idx="2"/>
              <a:endCxn id="144" idx="2"/>
            </p:cNvCxnSpPr>
            <p:nvPr/>
          </p:nvCxnSpPr>
          <p:spPr>
            <a:xfrm rot="16200000" flipH="1">
              <a:off x="3343688" y="3585520"/>
              <a:ext cx="15045" cy="2188706"/>
            </a:xfrm>
            <a:prstGeom prst="bentConnector3">
              <a:avLst>
                <a:gd name="adj1" fmla="val 1040206"/>
              </a:avLst>
            </a:prstGeom>
            <a:ln w="3175">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3" name="肘形连接符 172">
              <a:extLst>
                <a:ext uri="{FF2B5EF4-FFF2-40B4-BE49-F238E27FC236}">
                  <a16:creationId xmlns:a16="http://schemas.microsoft.com/office/drawing/2014/main" id="{0F9C3B65-F9C5-F740-B039-043F2A4C1696}"/>
                </a:ext>
              </a:extLst>
            </p:cNvPr>
            <p:cNvCxnSpPr>
              <a:stCxn id="142" idx="2"/>
              <a:endCxn id="143" idx="2"/>
            </p:cNvCxnSpPr>
            <p:nvPr/>
          </p:nvCxnSpPr>
          <p:spPr>
            <a:xfrm rot="16200000" flipH="1">
              <a:off x="3308291" y="4308297"/>
              <a:ext cx="24886" cy="758195"/>
            </a:xfrm>
            <a:prstGeom prst="bentConnector3">
              <a:avLst>
                <a:gd name="adj1" fmla="val 631583"/>
              </a:avLst>
            </a:prstGeom>
            <a:ln w="3175">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479">
              <a:extLst>
                <a:ext uri="{FF2B5EF4-FFF2-40B4-BE49-F238E27FC236}">
                  <a16:creationId xmlns:a16="http://schemas.microsoft.com/office/drawing/2014/main" id="{F3A28C06-2084-974A-A662-2A6F6CD437F5}"/>
                </a:ext>
              </a:extLst>
            </p:cNvPr>
            <p:cNvCxnSpPr>
              <a:stCxn id="95" idx="1"/>
            </p:cNvCxnSpPr>
            <p:nvPr/>
          </p:nvCxnSpPr>
          <p:spPr>
            <a:xfrm flipV="1">
              <a:off x="4198652" y="4836616"/>
              <a:ext cx="0" cy="422788"/>
            </a:xfrm>
            <a:prstGeom prst="straightConnector1">
              <a:avLst/>
            </a:prstGeom>
            <a:ln w="3175">
              <a:solidFill>
                <a:srgbClr val="E60012"/>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75" name="Text Box 49">
              <a:extLst>
                <a:ext uri="{FF2B5EF4-FFF2-40B4-BE49-F238E27FC236}">
                  <a16:creationId xmlns:a16="http://schemas.microsoft.com/office/drawing/2014/main" id="{E3FE93A9-9BE9-F149-8E7C-2E6E3551964D}"/>
                </a:ext>
              </a:extLst>
            </p:cNvPr>
            <p:cNvSpPr txBox="1">
              <a:spLocks noChangeArrowheads="1"/>
            </p:cNvSpPr>
            <p:nvPr/>
          </p:nvSpPr>
          <p:spPr bwMode="auto">
            <a:xfrm>
              <a:off x="2742149" y="4875916"/>
              <a:ext cx="451086" cy="28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73" dirty="0">
                  <a:solidFill>
                    <a:schemeClr val="tx1">
                      <a:lumMod val="75000"/>
                      <a:lumOff val="25000"/>
                    </a:schemeClr>
                  </a:solidFill>
                  <a:latin typeface="Microsoft YaHei" panose="020B0503020204020204" pitchFamily="34" charset="-122"/>
                  <a:ea typeface="Microsoft YaHei" panose="020B0503020204020204" pitchFamily="34" charset="-122"/>
                </a:rPr>
                <a:t>ETL</a:t>
              </a:r>
            </a:p>
          </p:txBody>
        </p:sp>
        <p:pic>
          <p:nvPicPr>
            <p:cNvPr id="176" name="Picture 9" descr="C:\Users\win7.1\Desktop\设置.png">
              <a:extLst>
                <a:ext uri="{FF2B5EF4-FFF2-40B4-BE49-F238E27FC236}">
                  <a16:creationId xmlns:a16="http://schemas.microsoft.com/office/drawing/2014/main" id="{7CC46CF9-556C-E245-A1B1-26B8175400E9}"/>
                </a:ext>
              </a:extLst>
            </p:cNvPr>
            <p:cNvPicPr>
              <a:picLocks noChangeAspect="1" noChangeArrowheads="1"/>
            </p:cNvPicPr>
            <p:nvPr/>
          </p:nvPicPr>
          <p:blipFill>
            <a:blip r:embed="rId17" cstate="print">
              <a:grayscl/>
              <a:extLst>
                <a:ext uri="{BEBA8EAE-BF5A-486C-A8C5-ECC9F3942E4B}">
                  <a14:imgProps xmlns:a14="http://schemas.microsoft.com/office/drawing/2010/main">
                    <a14:imgLayer r:embed="rId18">
                      <a14:imgEffect>
                        <a14:saturation sat="0"/>
                      </a14:imgEffect>
                    </a14:imgLayer>
                  </a14:imgProps>
                </a:ext>
              </a:extLst>
            </a:blip>
            <a:srcRect/>
            <a:stretch>
              <a:fillRect/>
            </a:stretch>
          </p:blipFill>
          <p:spPr bwMode="auto">
            <a:xfrm rot="2683977">
              <a:off x="2429376" y="4847557"/>
              <a:ext cx="376717" cy="353557"/>
            </a:xfrm>
            <a:prstGeom prst="rect">
              <a:avLst/>
            </a:prstGeom>
            <a:noFill/>
            <a:extLst>
              <a:ext uri="{909E8E84-426E-40DD-AFC4-6F175D3DCCD1}">
                <a14:hiddenFill xmlns:a14="http://schemas.microsoft.com/office/drawing/2010/main">
                  <a:solidFill>
                    <a:srgbClr val="FFFFFF"/>
                  </a:solidFill>
                </a14:hiddenFill>
              </a:ext>
            </a:extLst>
          </p:spPr>
        </p:pic>
        <p:sp>
          <p:nvSpPr>
            <p:cNvPr id="177" name="上弧形箭头 1085">
              <a:extLst>
                <a:ext uri="{FF2B5EF4-FFF2-40B4-BE49-F238E27FC236}">
                  <a16:creationId xmlns:a16="http://schemas.microsoft.com/office/drawing/2014/main" id="{67C24496-6E6C-9848-957F-6D74FF9D5643}"/>
                </a:ext>
              </a:extLst>
            </p:cNvPr>
            <p:cNvSpPr/>
            <p:nvPr/>
          </p:nvSpPr>
          <p:spPr>
            <a:xfrm rot="20062804">
              <a:off x="550194" y="3023824"/>
              <a:ext cx="1276726" cy="376506"/>
            </a:xfrm>
            <a:prstGeom prst="curvedDownArrow">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3">
                <a:solidFill>
                  <a:schemeClr val="tx1"/>
                </a:solidFill>
                <a:latin typeface="Microsoft YaHei" panose="020B0503020204020204" pitchFamily="34" charset="-122"/>
                <a:ea typeface="Microsoft YaHei" panose="020B0503020204020204" pitchFamily="34" charset="-122"/>
              </a:endParaRPr>
            </a:p>
          </p:txBody>
        </p:sp>
        <p:sp>
          <p:nvSpPr>
            <p:cNvPr id="178" name="上弧形箭头 482">
              <a:extLst>
                <a:ext uri="{FF2B5EF4-FFF2-40B4-BE49-F238E27FC236}">
                  <a16:creationId xmlns:a16="http://schemas.microsoft.com/office/drawing/2014/main" id="{185A33A3-5A8A-5344-9451-314E2C6AA0E3}"/>
                </a:ext>
              </a:extLst>
            </p:cNvPr>
            <p:cNvSpPr/>
            <p:nvPr/>
          </p:nvSpPr>
          <p:spPr>
            <a:xfrm rot="2870452">
              <a:off x="6500426" y="3074556"/>
              <a:ext cx="1001357" cy="397289"/>
            </a:xfrm>
            <a:prstGeom prst="curvedDownArrow">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3">
                <a:solidFill>
                  <a:schemeClr val="tx1"/>
                </a:solidFill>
                <a:latin typeface="Microsoft YaHei" panose="020B0503020204020204" pitchFamily="34" charset="-122"/>
                <a:ea typeface="Microsoft YaHei" panose="020B0503020204020204" pitchFamily="34" charset="-122"/>
              </a:endParaRPr>
            </a:p>
          </p:txBody>
        </p:sp>
        <p:sp>
          <p:nvSpPr>
            <p:cNvPr id="179" name="AutoShape 1">
              <a:extLst>
                <a:ext uri="{FF2B5EF4-FFF2-40B4-BE49-F238E27FC236}">
                  <a16:creationId xmlns:a16="http://schemas.microsoft.com/office/drawing/2014/main" id="{9DC65687-14EA-8241-984E-94B2F5BCFEB2}"/>
                </a:ext>
              </a:extLst>
            </p:cNvPr>
            <p:cNvSpPr/>
            <p:nvPr/>
          </p:nvSpPr>
          <p:spPr bwMode="auto">
            <a:xfrm>
              <a:off x="771911" y="3795517"/>
              <a:ext cx="585917" cy="301901"/>
            </a:xfrm>
            <a:prstGeom prst="roundRect">
              <a:avLst>
                <a:gd name="adj" fmla="val 11829"/>
              </a:avLst>
            </a:prstGeom>
            <a:solidFill>
              <a:schemeClr val="bg1">
                <a:lumMod val="65000"/>
              </a:schemeClr>
            </a:solidFill>
            <a:ln w="12700">
              <a:noFill/>
            </a:ln>
            <a:effectLst/>
          </p:spPr>
          <p:style>
            <a:lnRef idx="2">
              <a:schemeClr val="dk1"/>
            </a:lnRef>
            <a:fillRef idx="1">
              <a:schemeClr val="lt1"/>
            </a:fillRef>
            <a:effectRef idx="0">
              <a:schemeClr val="dk1"/>
            </a:effectRef>
            <a:fontRef idx="minor">
              <a:schemeClr val="dk1"/>
            </a:fontRef>
          </p:style>
          <p:txBody>
            <a:bodyPr lIns="50403" tIns="50403" rIns="50403" bIns="50403" anchor="ctr"/>
            <a:lstStyle>
              <a:defPPr>
                <a:defRPr lang="en-US"/>
              </a:defPPr>
              <a:lvl1pPr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5pPr>
              <a:lvl6pPr marL="2286000" algn="l" defTabSz="914400" rtl="0" eaLnBrk="1" latinLnBrk="0" hangingPunct="1">
                <a:defRPr sz="4200" kern="1200">
                  <a:solidFill>
                    <a:srgbClr val="FFFFFF"/>
                  </a:solidFill>
                  <a:latin typeface="Gill Sans" charset="0"/>
                  <a:ea typeface="Heiti SC Light" charset="-122"/>
                  <a:cs typeface="+mn-cs"/>
                  <a:sym typeface="Gill Sans" charset="0"/>
                </a:defRPr>
              </a:lvl6pPr>
              <a:lvl7pPr marL="2743200" algn="l" defTabSz="914400" rtl="0" eaLnBrk="1" latinLnBrk="0" hangingPunct="1">
                <a:defRPr sz="4200" kern="1200">
                  <a:solidFill>
                    <a:srgbClr val="FFFFFF"/>
                  </a:solidFill>
                  <a:latin typeface="Gill Sans" charset="0"/>
                  <a:ea typeface="Heiti SC Light" charset="-122"/>
                  <a:cs typeface="+mn-cs"/>
                  <a:sym typeface="Gill Sans" charset="0"/>
                </a:defRPr>
              </a:lvl7pPr>
              <a:lvl8pPr marL="3200400" algn="l" defTabSz="914400" rtl="0" eaLnBrk="1" latinLnBrk="0" hangingPunct="1">
                <a:defRPr sz="4200" kern="1200">
                  <a:solidFill>
                    <a:srgbClr val="FFFFFF"/>
                  </a:solidFill>
                  <a:latin typeface="Gill Sans" charset="0"/>
                  <a:ea typeface="Heiti SC Light" charset="-122"/>
                  <a:cs typeface="+mn-cs"/>
                  <a:sym typeface="Gill Sans" charset="0"/>
                </a:defRPr>
              </a:lvl8pPr>
              <a:lvl9pPr marL="3657600" algn="l" defTabSz="914400" rtl="0" eaLnBrk="1" latinLnBrk="0" hangingPunct="1">
                <a:defRPr sz="4200" kern="1200">
                  <a:solidFill>
                    <a:srgbClr val="FFFFFF"/>
                  </a:solidFill>
                  <a:latin typeface="Gill Sans" charset="0"/>
                  <a:ea typeface="Heiti SC Light" charset="-122"/>
                  <a:cs typeface="+mn-cs"/>
                  <a:sym typeface="Gill Sans" charset="0"/>
                </a:defRPr>
              </a:lvl9pPr>
            </a:lstStyle>
            <a:p>
              <a:pPr>
                <a:defRPr/>
              </a:pPr>
              <a:r>
                <a:rPr lang="zh-CN" altLang="en-US" sz="1060" dirty="0">
                  <a:solidFill>
                    <a:schemeClr val="bg1"/>
                  </a:solidFill>
                  <a:latin typeface="Microsoft YaHei" panose="020B0503020204020204" pitchFamily="34" charset="-122"/>
                  <a:ea typeface="Microsoft YaHei" panose="020B0503020204020204" pitchFamily="34" charset="-122"/>
                  <a:sym typeface="FZDaHei-B02S" charset="0"/>
                </a:rPr>
                <a:t>主数据</a:t>
              </a:r>
              <a:endParaRPr lang="en-US" altLang="zh-CN" sz="1060" dirty="0">
                <a:solidFill>
                  <a:schemeClr val="bg1"/>
                </a:solidFill>
                <a:latin typeface="Microsoft YaHei" panose="020B0503020204020204" pitchFamily="34" charset="-122"/>
                <a:ea typeface="Microsoft YaHei" panose="020B0503020204020204" pitchFamily="34" charset="-122"/>
                <a:sym typeface="FZDaHei-B02S" charset="0"/>
              </a:endParaRPr>
            </a:p>
            <a:p>
              <a:pPr>
                <a:defRPr/>
              </a:pPr>
              <a:r>
                <a:rPr lang="zh-CN" altLang="en-US" sz="1060" dirty="0">
                  <a:solidFill>
                    <a:schemeClr val="bg1"/>
                  </a:solidFill>
                  <a:latin typeface="Microsoft YaHei" panose="020B0503020204020204" pitchFamily="34" charset="-122"/>
                  <a:ea typeface="Microsoft YaHei" panose="020B0503020204020204" pitchFamily="34" charset="-122"/>
                  <a:sym typeface="FZDaHei-B02S" charset="0"/>
                </a:rPr>
                <a:t>系统</a:t>
              </a:r>
            </a:p>
          </p:txBody>
        </p:sp>
        <p:sp>
          <p:nvSpPr>
            <p:cNvPr id="180" name="AutoShape 1">
              <a:extLst>
                <a:ext uri="{FF2B5EF4-FFF2-40B4-BE49-F238E27FC236}">
                  <a16:creationId xmlns:a16="http://schemas.microsoft.com/office/drawing/2014/main" id="{FF11D278-AC86-9B4A-A613-53F7C2D73723}"/>
                </a:ext>
              </a:extLst>
            </p:cNvPr>
            <p:cNvSpPr/>
            <p:nvPr/>
          </p:nvSpPr>
          <p:spPr bwMode="auto">
            <a:xfrm>
              <a:off x="2018684" y="3783816"/>
              <a:ext cx="536694" cy="301901"/>
            </a:xfrm>
            <a:prstGeom prst="roundRect">
              <a:avLst>
                <a:gd name="adj" fmla="val 11829"/>
              </a:avLst>
            </a:prstGeom>
            <a:solidFill>
              <a:schemeClr val="bg1">
                <a:lumMod val="65000"/>
              </a:schemeClr>
            </a:solidFill>
            <a:ln w="12700">
              <a:noFill/>
            </a:ln>
            <a:effectLst/>
          </p:spPr>
          <p:style>
            <a:lnRef idx="2">
              <a:schemeClr val="dk1"/>
            </a:lnRef>
            <a:fillRef idx="1">
              <a:schemeClr val="lt1"/>
            </a:fillRef>
            <a:effectRef idx="0">
              <a:schemeClr val="dk1"/>
            </a:effectRef>
            <a:fontRef idx="minor">
              <a:schemeClr val="dk1"/>
            </a:fontRef>
          </p:style>
          <p:txBody>
            <a:bodyPr lIns="50403" tIns="50403" rIns="50403" bIns="50403" anchor="ctr"/>
            <a:lstStyle>
              <a:defPPr>
                <a:defRPr lang="en-US"/>
              </a:defPPr>
              <a:lvl1pPr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5pPr>
              <a:lvl6pPr marL="2286000" algn="l" defTabSz="914400" rtl="0" eaLnBrk="1" latinLnBrk="0" hangingPunct="1">
                <a:defRPr sz="4200" kern="1200">
                  <a:solidFill>
                    <a:srgbClr val="FFFFFF"/>
                  </a:solidFill>
                  <a:latin typeface="Gill Sans" charset="0"/>
                  <a:ea typeface="Heiti SC Light" charset="-122"/>
                  <a:cs typeface="+mn-cs"/>
                  <a:sym typeface="Gill Sans" charset="0"/>
                </a:defRPr>
              </a:lvl6pPr>
              <a:lvl7pPr marL="2743200" algn="l" defTabSz="914400" rtl="0" eaLnBrk="1" latinLnBrk="0" hangingPunct="1">
                <a:defRPr sz="4200" kern="1200">
                  <a:solidFill>
                    <a:srgbClr val="FFFFFF"/>
                  </a:solidFill>
                  <a:latin typeface="Gill Sans" charset="0"/>
                  <a:ea typeface="Heiti SC Light" charset="-122"/>
                  <a:cs typeface="+mn-cs"/>
                  <a:sym typeface="Gill Sans" charset="0"/>
                </a:defRPr>
              </a:lvl7pPr>
              <a:lvl8pPr marL="3200400" algn="l" defTabSz="914400" rtl="0" eaLnBrk="1" latinLnBrk="0" hangingPunct="1">
                <a:defRPr sz="4200" kern="1200">
                  <a:solidFill>
                    <a:srgbClr val="FFFFFF"/>
                  </a:solidFill>
                  <a:latin typeface="Gill Sans" charset="0"/>
                  <a:ea typeface="Heiti SC Light" charset="-122"/>
                  <a:cs typeface="+mn-cs"/>
                  <a:sym typeface="Gill Sans" charset="0"/>
                </a:defRPr>
              </a:lvl8pPr>
              <a:lvl9pPr marL="3657600" algn="l" defTabSz="914400" rtl="0" eaLnBrk="1" latinLnBrk="0" hangingPunct="1">
                <a:defRPr sz="4200" kern="1200">
                  <a:solidFill>
                    <a:srgbClr val="FFFFFF"/>
                  </a:solidFill>
                  <a:latin typeface="Gill Sans" charset="0"/>
                  <a:ea typeface="Heiti SC Light" charset="-122"/>
                  <a:cs typeface="+mn-cs"/>
                  <a:sym typeface="Gill Sans" charset="0"/>
                </a:defRPr>
              </a:lvl9pPr>
            </a:lstStyle>
            <a:p>
              <a:pPr>
                <a:defRPr/>
              </a:pPr>
              <a:r>
                <a:rPr lang="en-US" altLang="zh-CN" sz="1060" dirty="0">
                  <a:solidFill>
                    <a:schemeClr val="bg1"/>
                  </a:solidFill>
                  <a:latin typeface="Microsoft YaHei" panose="020B0503020204020204" pitchFamily="34" charset="-122"/>
                  <a:ea typeface="Microsoft YaHei" panose="020B0503020204020204" pitchFamily="34" charset="-122"/>
                  <a:sym typeface="FZDaHei-B02S" charset="0"/>
                </a:rPr>
                <a:t>TOP</a:t>
              </a:r>
              <a:endParaRPr lang="zh-CN" altLang="en-US" sz="1060" dirty="0">
                <a:solidFill>
                  <a:schemeClr val="bg1"/>
                </a:solidFill>
                <a:latin typeface="Microsoft YaHei" panose="020B0503020204020204" pitchFamily="34" charset="-122"/>
                <a:ea typeface="Microsoft YaHei" panose="020B0503020204020204" pitchFamily="34" charset="-122"/>
                <a:sym typeface="FZDaHei-B02S" charset="0"/>
              </a:endParaRPr>
            </a:p>
          </p:txBody>
        </p:sp>
        <p:sp>
          <p:nvSpPr>
            <p:cNvPr id="181" name="AutoShape 1">
              <a:extLst>
                <a:ext uri="{FF2B5EF4-FFF2-40B4-BE49-F238E27FC236}">
                  <a16:creationId xmlns:a16="http://schemas.microsoft.com/office/drawing/2014/main" id="{D4CC6DC8-AEF8-7740-B3E6-17AF666D35FE}"/>
                </a:ext>
              </a:extLst>
            </p:cNvPr>
            <p:cNvSpPr/>
            <p:nvPr/>
          </p:nvSpPr>
          <p:spPr bwMode="auto">
            <a:xfrm>
              <a:off x="2766564" y="3795517"/>
              <a:ext cx="538282" cy="301901"/>
            </a:xfrm>
            <a:prstGeom prst="roundRect">
              <a:avLst>
                <a:gd name="adj" fmla="val 11829"/>
              </a:avLst>
            </a:prstGeom>
            <a:solidFill>
              <a:schemeClr val="bg1">
                <a:lumMod val="65000"/>
              </a:schemeClr>
            </a:solidFill>
            <a:ln w="12700">
              <a:noFill/>
            </a:ln>
            <a:effectLst/>
          </p:spPr>
          <p:style>
            <a:lnRef idx="2">
              <a:schemeClr val="dk1"/>
            </a:lnRef>
            <a:fillRef idx="1">
              <a:schemeClr val="lt1"/>
            </a:fillRef>
            <a:effectRef idx="0">
              <a:schemeClr val="dk1"/>
            </a:effectRef>
            <a:fontRef idx="minor">
              <a:schemeClr val="dk1"/>
            </a:fontRef>
          </p:style>
          <p:txBody>
            <a:bodyPr lIns="50403" tIns="50403" rIns="50403" bIns="50403" anchor="ctr"/>
            <a:lstStyle>
              <a:defPPr>
                <a:defRPr lang="en-US"/>
              </a:defPPr>
              <a:lvl1pPr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5pPr>
              <a:lvl6pPr marL="2286000" algn="l" defTabSz="914400" rtl="0" eaLnBrk="1" latinLnBrk="0" hangingPunct="1">
                <a:defRPr sz="4200" kern="1200">
                  <a:solidFill>
                    <a:srgbClr val="FFFFFF"/>
                  </a:solidFill>
                  <a:latin typeface="Gill Sans" charset="0"/>
                  <a:ea typeface="Heiti SC Light" charset="-122"/>
                  <a:cs typeface="+mn-cs"/>
                  <a:sym typeface="Gill Sans" charset="0"/>
                </a:defRPr>
              </a:lvl6pPr>
              <a:lvl7pPr marL="2743200" algn="l" defTabSz="914400" rtl="0" eaLnBrk="1" latinLnBrk="0" hangingPunct="1">
                <a:defRPr sz="4200" kern="1200">
                  <a:solidFill>
                    <a:srgbClr val="FFFFFF"/>
                  </a:solidFill>
                  <a:latin typeface="Gill Sans" charset="0"/>
                  <a:ea typeface="Heiti SC Light" charset="-122"/>
                  <a:cs typeface="+mn-cs"/>
                  <a:sym typeface="Gill Sans" charset="0"/>
                </a:defRPr>
              </a:lvl7pPr>
              <a:lvl8pPr marL="3200400" algn="l" defTabSz="914400" rtl="0" eaLnBrk="1" latinLnBrk="0" hangingPunct="1">
                <a:defRPr sz="4200" kern="1200">
                  <a:solidFill>
                    <a:srgbClr val="FFFFFF"/>
                  </a:solidFill>
                  <a:latin typeface="Gill Sans" charset="0"/>
                  <a:ea typeface="Heiti SC Light" charset="-122"/>
                  <a:cs typeface="+mn-cs"/>
                  <a:sym typeface="Gill Sans" charset="0"/>
                </a:defRPr>
              </a:lvl8pPr>
              <a:lvl9pPr marL="3657600" algn="l" defTabSz="914400" rtl="0" eaLnBrk="1" latinLnBrk="0" hangingPunct="1">
                <a:defRPr sz="4200" kern="1200">
                  <a:solidFill>
                    <a:srgbClr val="FFFFFF"/>
                  </a:solidFill>
                  <a:latin typeface="Gill Sans" charset="0"/>
                  <a:ea typeface="Heiti SC Light" charset="-122"/>
                  <a:cs typeface="+mn-cs"/>
                  <a:sym typeface="Gill Sans" charset="0"/>
                </a:defRPr>
              </a:lvl9pPr>
            </a:lstStyle>
            <a:p>
              <a:pPr>
                <a:defRPr/>
              </a:pPr>
              <a:r>
                <a:rPr lang="en-US" altLang="zh-CN" sz="1060" dirty="0">
                  <a:solidFill>
                    <a:schemeClr val="bg1"/>
                  </a:solidFill>
                  <a:latin typeface="Microsoft YaHei" panose="020B0503020204020204" pitchFamily="34" charset="-122"/>
                  <a:ea typeface="Microsoft YaHei" panose="020B0503020204020204" pitchFamily="34" charset="-122"/>
                  <a:sym typeface="FZDaHei-B02S" charset="0"/>
                </a:rPr>
                <a:t>TCIS</a:t>
              </a:r>
              <a:endParaRPr lang="zh-CN" altLang="en-US" sz="1060" dirty="0">
                <a:solidFill>
                  <a:schemeClr val="bg1"/>
                </a:solidFill>
                <a:latin typeface="Microsoft YaHei" panose="020B0503020204020204" pitchFamily="34" charset="-122"/>
                <a:ea typeface="Microsoft YaHei" panose="020B0503020204020204" pitchFamily="34" charset="-122"/>
                <a:sym typeface="FZDaHei-B02S" charset="0"/>
              </a:endParaRPr>
            </a:p>
          </p:txBody>
        </p:sp>
        <p:sp>
          <p:nvSpPr>
            <p:cNvPr id="182" name="AutoShape 1">
              <a:extLst>
                <a:ext uri="{FF2B5EF4-FFF2-40B4-BE49-F238E27FC236}">
                  <a16:creationId xmlns:a16="http://schemas.microsoft.com/office/drawing/2014/main" id="{0FB2694E-BD00-B64F-BF03-7F35BA9CA9DA}"/>
                </a:ext>
              </a:extLst>
            </p:cNvPr>
            <p:cNvSpPr/>
            <p:nvPr/>
          </p:nvSpPr>
          <p:spPr bwMode="auto">
            <a:xfrm>
              <a:off x="3511266" y="3786157"/>
              <a:ext cx="538282" cy="301901"/>
            </a:xfrm>
            <a:prstGeom prst="roundRect">
              <a:avLst>
                <a:gd name="adj" fmla="val 11829"/>
              </a:avLst>
            </a:prstGeom>
            <a:solidFill>
              <a:schemeClr val="bg1">
                <a:lumMod val="65000"/>
              </a:schemeClr>
            </a:solidFill>
            <a:ln w="12700">
              <a:noFill/>
            </a:ln>
            <a:effectLst/>
          </p:spPr>
          <p:style>
            <a:lnRef idx="2">
              <a:schemeClr val="dk1"/>
            </a:lnRef>
            <a:fillRef idx="1">
              <a:schemeClr val="lt1"/>
            </a:fillRef>
            <a:effectRef idx="0">
              <a:schemeClr val="dk1"/>
            </a:effectRef>
            <a:fontRef idx="minor">
              <a:schemeClr val="dk1"/>
            </a:fontRef>
          </p:style>
          <p:txBody>
            <a:bodyPr lIns="50403" tIns="50403" rIns="50403" bIns="50403" anchor="ctr"/>
            <a:lstStyle>
              <a:defPPr>
                <a:defRPr lang="en-US"/>
              </a:defPPr>
              <a:lvl1pPr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5pPr>
              <a:lvl6pPr marL="2286000" algn="l" defTabSz="914400" rtl="0" eaLnBrk="1" latinLnBrk="0" hangingPunct="1">
                <a:defRPr sz="4200" kern="1200">
                  <a:solidFill>
                    <a:srgbClr val="FFFFFF"/>
                  </a:solidFill>
                  <a:latin typeface="Gill Sans" charset="0"/>
                  <a:ea typeface="Heiti SC Light" charset="-122"/>
                  <a:cs typeface="+mn-cs"/>
                  <a:sym typeface="Gill Sans" charset="0"/>
                </a:defRPr>
              </a:lvl6pPr>
              <a:lvl7pPr marL="2743200" algn="l" defTabSz="914400" rtl="0" eaLnBrk="1" latinLnBrk="0" hangingPunct="1">
                <a:defRPr sz="4200" kern="1200">
                  <a:solidFill>
                    <a:srgbClr val="FFFFFF"/>
                  </a:solidFill>
                  <a:latin typeface="Gill Sans" charset="0"/>
                  <a:ea typeface="Heiti SC Light" charset="-122"/>
                  <a:cs typeface="+mn-cs"/>
                  <a:sym typeface="Gill Sans" charset="0"/>
                </a:defRPr>
              </a:lvl7pPr>
              <a:lvl8pPr marL="3200400" algn="l" defTabSz="914400" rtl="0" eaLnBrk="1" latinLnBrk="0" hangingPunct="1">
                <a:defRPr sz="4200" kern="1200">
                  <a:solidFill>
                    <a:srgbClr val="FFFFFF"/>
                  </a:solidFill>
                  <a:latin typeface="Gill Sans" charset="0"/>
                  <a:ea typeface="Heiti SC Light" charset="-122"/>
                  <a:cs typeface="+mn-cs"/>
                  <a:sym typeface="Gill Sans" charset="0"/>
                </a:defRPr>
              </a:lvl8pPr>
              <a:lvl9pPr marL="3657600" algn="l" defTabSz="914400" rtl="0" eaLnBrk="1" latinLnBrk="0" hangingPunct="1">
                <a:defRPr sz="4200" kern="1200">
                  <a:solidFill>
                    <a:srgbClr val="FFFFFF"/>
                  </a:solidFill>
                  <a:latin typeface="Gill Sans" charset="0"/>
                  <a:ea typeface="Heiti SC Light" charset="-122"/>
                  <a:cs typeface="+mn-cs"/>
                  <a:sym typeface="Gill Sans" charset="0"/>
                </a:defRPr>
              </a:lvl9pPr>
            </a:lstStyle>
            <a:p>
              <a:pPr>
                <a:defRPr/>
              </a:pPr>
              <a:r>
                <a:rPr lang="zh-CN" altLang="en-US" sz="1060" dirty="0">
                  <a:solidFill>
                    <a:schemeClr val="bg1"/>
                  </a:solidFill>
                  <a:latin typeface="Microsoft YaHei" panose="020B0503020204020204" pitchFamily="34" charset="-122"/>
                  <a:ea typeface="Microsoft YaHei" panose="020B0503020204020204" pitchFamily="34" charset="-122"/>
                  <a:sym typeface="FZDaHei-B02S" charset="0"/>
                </a:rPr>
                <a:t>系统</a:t>
              </a:r>
              <a:r>
                <a:rPr lang="en-US" altLang="zh-CN" sz="1060" dirty="0">
                  <a:solidFill>
                    <a:schemeClr val="bg1"/>
                  </a:solidFill>
                  <a:latin typeface="Microsoft YaHei" panose="020B0503020204020204" pitchFamily="34" charset="-122"/>
                  <a:ea typeface="Microsoft YaHei" panose="020B0503020204020204" pitchFamily="34" charset="-122"/>
                  <a:sym typeface="FZDaHei-B02S" charset="0"/>
                </a:rPr>
                <a:t>B</a:t>
              </a:r>
              <a:endParaRPr lang="zh-CN" altLang="en-US" sz="1060" dirty="0">
                <a:solidFill>
                  <a:schemeClr val="bg1"/>
                </a:solidFill>
                <a:latin typeface="Microsoft YaHei" panose="020B0503020204020204" pitchFamily="34" charset="-122"/>
                <a:ea typeface="Microsoft YaHei" panose="020B0503020204020204" pitchFamily="34" charset="-122"/>
                <a:sym typeface="FZDaHei-B02S" charset="0"/>
              </a:endParaRPr>
            </a:p>
          </p:txBody>
        </p:sp>
        <p:sp>
          <p:nvSpPr>
            <p:cNvPr id="183" name="AutoShape 1">
              <a:extLst>
                <a:ext uri="{FF2B5EF4-FFF2-40B4-BE49-F238E27FC236}">
                  <a16:creationId xmlns:a16="http://schemas.microsoft.com/office/drawing/2014/main" id="{B863691E-6D87-6A45-BF61-16A17AD1872D}"/>
                </a:ext>
              </a:extLst>
            </p:cNvPr>
            <p:cNvSpPr/>
            <p:nvPr/>
          </p:nvSpPr>
          <p:spPr bwMode="auto">
            <a:xfrm>
              <a:off x="4265492" y="3783816"/>
              <a:ext cx="538282" cy="301901"/>
            </a:xfrm>
            <a:prstGeom prst="roundRect">
              <a:avLst>
                <a:gd name="adj" fmla="val 11829"/>
              </a:avLst>
            </a:prstGeom>
            <a:solidFill>
              <a:schemeClr val="bg1">
                <a:lumMod val="65000"/>
              </a:schemeClr>
            </a:solidFill>
            <a:ln w="12700">
              <a:noFill/>
            </a:ln>
            <a:effectLst/>
          </p:spPr>
          <p:style>
            <a:lnRef idx="2">
              <a:schemeClr val="dk1"/>
            </a:lnRef>
            <a:fillRef idx="1">
              <a:schemeClr val="lt1"/>
            </a:fillRef>
            <a:effectRef idx="0">
              <a:schemeClr val="dk1"/>
            </a:effectRef>
            <a:fontRef idx="minor">
              <a:schemeClr val="dk1"/>
            </a:fontRef>
          </p:style>
          <p:txBody>
            <a:bodyPr lIns="50403" tIns="50403" rIns="50403" bIns="50403" anchor="ctr"/>
            <a:lstStyle>
              <a:defPPr>
                <a:defRPr lang="en-US"/>
              </a:defPPr>
              <a:lvl1pPr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5pPr>
              <a:lvl6pPr marL="2286000" algn="l" defTabSz="914400" rtl="0" eaLnBrk="1" latinLnBrk="0" hangingPunct="1">
                <a:defRPr sz="4200" kern="1200">
                  <a:solidFill>
                    <a:srgbClr val="FFFFFF"/>
                  </a:solidFill>
                  <a:latin typeface="Gill Sans" charset="0"/>
                  <a:ea typeface="Heiti SC Light" charset="-122"/>
                  <a:cs typeface="+mn-cs"/>
                  <a:sym typeface="Gill Sans" charset="0"/>
                </a:defRPr>
              </a:lvl6pPr>
              <a:lvl7pPr marL="2743200" algn="l" defTabSz="914400" rtl="0" eaLnBrk="1" latinLnBrk="0" hangingPunct="1">
                <a:defRPr sz="4200" kern="1200">
                  <a:solidFill>
                    <a:srgbClr val="FFFFFF"/>
                  </a:solidFill>
                  <a:latin typeface="Gill Sans" charset="0"/>
                  <a:ea typeface="Heiti SC Light" charset="-122"/>
                  <a:cs typeface="+mn-cs"/>
                  <a:sym typeface="Gill Sans" charset="0"/>
                </a:defRPr>
              </a:lvl7pPr>
              <a:lvl8pPr marL="3200400" algn="l" defTabSz="914400" rtl="0" eaLnBrk="1" latinLnBrk="0" hangingPunct="1">
                <a:defRPr sz="4200" kern="1200">
                  <a:solidFill>
                    <a:srgbClr val="FFFFFF"/>
                  </a:solidFill>
                  <a:latin typeface="Gill Sans" charset="0"/>
                  <a:ea typeface="Heiti SC Light" charset="-122"/>
                  <a:cs typeface="+mn-cs"/>
                  <a:sym typeface="Gill Sans" charset="0"/>
                </a:defRPr>
              </a:lvl8pPr>
              <a:lvl9pPr marL="3657600" algn="l" defTabSz="914400" rtl="0" eaLnBrk="1" latinLnBrk="0" hangingPunct="1">
                <a:defRPr sz="4200" kern="1200">
                  <a:solidFill>
                    <a:srgbClr val="FFFFFF"/>
                  </a:solidFill>
                  <a:latin typeface="Gill Sans" charset="0"/>
                  <a:ea typeface="Heiti SC Light" charset="-122"/>
                  <a:cs typeface="+mn-cs"/>
                  <a:sym typeface="Gill Sans" charset="0"/>
                </a:defRPr>
              </a:lvl9pPr>
            </a:lstStyle>
            <a:p>
              <a:pPr>
                <a:defRPr/>
              </a:pPr>
              <a:r>
                <a:rPr lang="zh-CN" altLang="en-US" sz="1060" dirty="0">
                  <a:solidFill>
                    <a:schemeClr val="bg1"/>
                  </a:solidFill>
                  <a:latin typeface="Microsoft YaHei" panose="020B0503020204020204" pitchFamily="34" charset="-122"/>
                  <a:ea typeface="Microsoft YaHei" panose="020B0503020204020204" pitchFamily="34" charset="-122"/>
                  <a:sym typeface="FZDaHei-B02S" charset="0"/>
                </a:rPr>
                <a:t>系统</a:t>
              </a:r>
              <a:r>
                <a:rPr lang="en-US" altLang="zh-CN" sz="1060" dirty="0">
                  <a:solidFill>
                    <a:schemeClr val="bg1"/>
                  </a:solidFill>
                  <a:latin typeface="Microsoft YaHei" panose="020B0503020204020204" pitchFamily="34" charset="-122"/>
                  <a:ea typeface="Microsoft YaHei" panose="020B0503020204020204" pitchFamily="34" charset="-122"/>
                  <a:sym typeface="FZDaHei-B02S" charset="0"/>
                </a:rPr>
                <a:t>C</a:t>
              </a:r>
            </a:p>
          </p:txBody>
        </p:sp>
        <p:sp>
          <p:nvSpPr>
            <p:cNvPr id="184" name="AutoShape 1">
              <a:extLst>
                <a:ext uri="{FF2B5EF4-FFF2-40B4-BE49-F238E27FC236}">
                  <a16:creationId xmlns:a16="http://schemas.microsoft.com/office/drawing/2014/main" id="{31C3362A-095E-0044-A14A-238A311E8154}"/>
                </a:ext>
              </a:extLst>
            </p:cNvPr>
            <p:cNvSpPr/>
            <p:nvPr/>
          </p:nvSpPr>
          <p:spPr bwMode="auto">
            <a:xfrm>
              <a:off x="5576936" y="3781475"/>
              <a:ext cx="538282" cy="301901"/>
            </a:xfrm>
            <a:prstGeom prst="roundRect">
              <a:avLst>
                <a:gd name="adj" fmla="val 11829"/>
              </a:avLst>
            </a:prstGeom>
            <a:solidFill>
              <a:schemeClr val="bg1">
                <a:lumMod val="65000"/>
              </a:schemeClr>
            </a:solidFill>
            <a:ln w="12700">
              <a:noFill/>
            </a:ln>
            <a:effectLst/>
          </p:spPr>
          <p:style>
            <a:lnRef idx="2">
              <a:schemeClr val="dk1"/>
            </a:lnRef>
            <a:fillRef idx="1">
              <a:schemeClr val="lt1"/>
            </a:fillRef>
            <a:effectRef idx="0">
              <a:schemeClr val="dk1"/>
            </a:effectRef>
            <a:fontRef idx="minor">
              <a:schemeClr val="dk1"/>
            </a:fontRef>
          </p:style>
          <p:txBody>
            <a:bodyPr lIns="50403" tIns="50403" rIns="50403" bIns="50403" anchor="ctr"/>
            <a:lstStyle>
              <a:defPPr>
                <a:defRPr lang="en-US"/>
              </a:defPPr>
              <a:lvl1pPr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5pPr>
              <a:lvl6pPr marL="2286000" algn="l" defTabSz="914400" rtl="0" eaLnBrk="1" latinLnBrk="0" hangingPunct="1">
                <a:defRPr sz="4200" kern="1200">
                  <a:solidFill>
                    <a:srgbClr val="FFFFFF"/>
                  </a:solidFill>
                  <a:latin typeface="Gill Sans" charset="0"/>
                  <a:ea typeface="Heiti SC Light" charset="-122"/>
                  <a:cs typeface="+mn-cs"/>
                  <a:sym typeface="Gill Sans" charset="0"/>
                </a:defRPr>
              </a:lvl6pPr>
              <a:lvl7pPr marL="2743200" algn="l" defTabSz="914400" rtl="0" eaLnBrk="1" latinLnBrk="0" hangingPunct="1">
                <a:defRPr sz="4200" kern="1200">
                  <a:solidFill>
                    <a:srgbClr val="FFFFFF"/>
                  </a:solidFill>
                  <a:latin typeface="Gill Sans" charset="0"/>
                  <a:ea typeface="Heiti SC Light" charset="-122"/>
                  <a:cs typeface="+mn-cs"/>
                  <a:sym typeface="Gill Sans" charset="0"/>
                </a:defRPr>
              </a:lvl7pPr>
              <a:lvl8pPr marL="3200400" algn="l" defTabSz="914400" rtl="0" eaLnBrk="1" latinLnBrk="0" hangingPunct="1">
                <a:defRPr sz="4200" kern="1200">
                  <a:solidFill>
                    <a:srgbClr val="FFFFFF"/>
                  </a:solidFill>
                  <a:latin typeface="Gill Sans" charset="0"/>
                  <a:ea typeface="Heiti SC Light" charset="-122"/>
                  <a:cs typeface="+mn-cs"/>
                  <a:sym typeface="Gill Sans" charset="0"/>
                </a:defRPr>
              </a:lvl8pPr>
              <a:lvl9pPr marL="3657600" algn="l" defTabSz="914400" rtl="0" eaLnBrk="1" latinLnBrk="0" hangingPunct="1">
                <a:defRPr sz="4200" kern="1200">
                  <a:solidFill>
                    <a:srgbClr val="FFFFFF"/>
                  </a:solidFill>
                  <a:latin typeface="Gill Sans" charset="0"/>
                  <a:ea typeface="Heiti SC Light" charset="-122"/>
                  <a:cs typeface="+mn-cs"/>
                  <a:sym typeface="Gill Sans" charset="0"/>
                </a:defRPr>
              </a:lvl9pPr>
            </a:lstStyle>
            <a:p>
              <a:pPr>
                <a:defRPr/>
              </a:pPr>
              <a:r>
                <a:rPr lang="zh-CN" altLang="en-US" sz="1060" dirty="0">
                  <a:solidFill>
                    <a:schemeClr val="bg1"/>
                  </a:solidFill>
                  <a:latin typeface="Microsoft YaHei" panose="020B0503020204020204" pitchFamily="34" charset="-122"/>
                  <a:ea typeface="Microsoft YaHei" panose="020B0503020204020204" pitchFamily="34" charset="-122"/>
                  <a:sym typeface="FZDaHei-B02S" charset="0"/>
                </a:rPr>
                <a:t>系统</a:t>
              </a:r>
              <a:r>
                <a:rPr lang="en-US" altLang="zh-CN" sz="1060" dirty="0">
                  <a:solidFill>
                    <a:schemeClr val="bg1"/>
                  </a:solidFill>
                  <a:latin typeface="Microsoft YaHei" panose="020B0503020204020204" pitchFamily="34" charset="-122"/>
                  <a:ea typeface="Microsoft YaHei" panose="020B0503020204020204" pitchFamily="34" charset="-122"/>
                  <a:sym typeface="FZDaHei-B02S" charset="0"/>
                </a:rPr>
                <a:t>E</a:t>
              </a:r>
            </a:p>
          </p:txBody>
        </p:sp>
        <p:sp>
          <p:nvSpPr>
            <p:cNvPr id="185" name="AutoShape 1">
              <a:extLst>
                <a:ext uri="{FF2B5EF4-FFF2-40B4-BE49-F238E27FC236}">
                  <a16:creationId xmlns:a16="http://schemas.microsoft.com/office/drawing/2014/main" id="{FA40A9E9-ACD2-2C4D-9F53-3683AE0AD5A4}"/>
                </a:ext>
              </a:extLst>
            </p:cNvPr>
            <p:cNvSpPr/>
            <p:nvPr/>
          </p:nvSpPr>
          <p:spPr bwMode="auto">
            <a:xfrm>
              <a:off x="6339081" y="3781475"/>
              <a:ext cx="538282" cy="301901"/>
            </a:xfrm>
            <a:prstGeom prst="roundRect">
              <a:avLst>
                <a:gd name="adj" fmla="val 11829"/>
              </a:avLst>
            </a:prstGeom>
            <a:solidFill>
              <a:schemeClr val="bg1">
                <a:lumMod val="65000"/>
              </a:schemeClr>
            </a:solidFill>
            <a:ln w="12700">
              <a:noFill/>
            </a:ln>
            <a:effectLst/>
          </p:spPr>
          <p:style>
            <a:lnRef idx="2">
              <a:schemeClr val="dk1"/>
            </a:lnRef>
            <a:fillRef idx="1">
              <a:schemeClr val="lt1"/>
            </a:fillRef>
            <a:effectRef idx="0">
              <a:schemeClr val="dk1"/>
            </a:effectRef>
            <a:fontRef idx="minor">
              <a:schemeClr val="dk1"/>
            </a:fontRef>
          </p:style>
          <p:txBody>
            <a:bodyPr lIns="50403" tIns="50403" rIns="50403" bIns="50403" anchor="ctr"/>
            <a:lstStyle>
              <a:defPPr>
                <a:defRPr lang="en-US"/>
              </a:defPPr>
              <a:lvl1pPr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5pPr>
              <a:lvl6pPr marL="2286000" algn="l" defTabSz="914400" rtl="0" eaLnBrk="1" latinLnBrk="0" hangingPunct="1">
                <a:defRPr sz="4200" kern="1200">
                  <a:solidFill>
                    <a:srgbClr val="FFFFFF"/>
                  </a:solidFill>
                  <a:latin typeface="Gill Sans" charset="0"/>
                  <a:ea typeface="Heiti SC Light" charset="-122"/>
                  <a:cs typeface="+mn-cs"/>
                  <a:sym typeface="Gill Sans" charset="0"/>
                </a:defRPr>
              </a:lvl6pPr>
              <a:lvl7pPr marL="2743200" algn="l" defTabSz="914400" rtl="0" eaLnBrk="1" latinLnBrk="0" hangingPunct="1">
                <a:defRPr sz="4200" kern="1200">
                  <a:solidFill>
                    <a:srgbClr val="FFFFFF"/>
                  </a:solidFill>
                  <a:latin typeface="Gill Sans" charset="0"/>
                  <a:ea typeface="Heiti SC Light" charset="-122"/>
                  <a:cs typeface="+mn-cs"/>
                  <a:sym typeface="Gill Sans" charset="0"/>
                </a:defRPr>
              </a:lvl7pPr>
              <a:lvl8pPr marL="3200400" algn="l" defTabSz="914400" rtl="0" eaLnBrk="1" latinLnBrk="0" hangingPunct="1">
                <a:defRPr sz="4200" kern="1200">
                  <a:solidFill>
                    <a:srgbClr val="FFFFFF"/>
                  </a:solidFill>
                  <a:latin typeface="Gill Sans" charset="0"/>
                  <a:ea typeface="Heiti SC Light" charset="-122"/>
                  <a:cs typeface="+mn-cs"/>
                  <a:sym typeface="Gill Sans" charset="0"/>
                </a:defRPr>
              </a:lvl8pPr>
              <a:lvl9pPr marL="3657600" algn="l" defTabSz="914400" rtl="0" eaLnBrk="1" latinLnBrk="0" hangingPunct="1">
                <a:defRPr sz="4200" kern="1200">
                  <a:solidFill>
                    <a:srgbClr val="FFFFFF"/>
                  </a:solidFill>
                  <a:latin typeface="Gill Sans" charset="0"/>
                  <a:ea typeface="Heiti SC Light" charset="-122"/>
                  <a:cs typeface="+mn-cs"/>
                  <a:sym typeface="Gill Sans" charset="0"/>
                </a:defRPr>
              </a:lvl9pPr>
            </a:lstStyle>
            <a:p>
              <a:pPr>
                <a:defRPr/>
              </a:pPr>
              <a:r>
                <a:rPr lang="en-US" altLang="zh-CN" sz="1060" dirty="0">
                  <a:solidFill>
                    <a:schemeClr val="bg1"/>
                  </a:solidFill>
                  <a:latin typeface="Microsoft YaHei" panose="020B0503020204020204" pitchFamily="34" charset="-122"/>
                  <a:ea typeface="Microsoft YaHei" panose="020B0503020204020204" pitchFamily="34" charset="-122"/>
                  <a:sym typeface="FZDaHei-B02S" charset="0"/>
                </a:rPr>
                <a:t>…</a:t>
              </a:r>
            </a:p>
          </p:txBody>
        </p:sp>
        <p:sp>
          <p:nvSpPr>
            <p:cNvPr id="186" name="AutoShape 1">
              <a:extLst>
                <a:ext uri="{FF2B5EF4-FFF2-40B4-BE49-F238E27FC236}">
                  <a16:creationId xmlns:a16="http://schemas.microsoft.com/office/drawing/2014/main" id="{730F5C50-A1E1-6440-AB72-7646D343E0B1}"/>
                </a:ext>
              </a:extLst>
            </p:cNvPr>
            <p:cNvSpPr/>
            <p:nvPr/>
          </p:nvSpPr>
          <p:spPr bwMode="auto">
            <a:xfrm>
              <a:off x="4888422" y="3783640"/>
              <a:ext cx="538282" cy="301901"/>
            </a:xfrm>
            <a:prstGeom prst="roundRect">
              <a:avLst>
                <a:gd name="adj" fmla="val 11829"/>
              </a:avLst>
            </a:prstGeom>
            <a:solidFill>
              <a:schemeClr val="bg1">
                <a:lumMod val="65000"/>
              </a:schemeClr>
            </a:solidFill>
            <a:ln w="12700">
              <a:noFill/>
            </a:ln>
            <a:effectLst/>
          </p:spPr>
          <p:style>
            <a:lnRef idx="2">
              <a:schemeClr val="dk1"/>
            </a:lnRef>
            <a:fillRef idx="1">
              <a:schemeClr val="lt1"/>
            </a:fillRef>
            <a:effectRef idx="0">
              <a:schemeClr val="dk1"/>
            </a:effectRef>
            <a:fontRef idx="minor">
              <a:schemeClr val="dk1"/>
            </a:fontRef>
          </p:style>
          <p:txBody>
            <a:bodyPr lIns="50403" tIns="50403" rIns="50403" bIns="50403" anchor="ctr"/>
            <a:lstStyle>
              <a:defPPr>
                <a:defRPr lang="en-US"/>
              </a:defPPr>
              <a:lvl1pPr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5pPr>
              <a:lvl6pPr marL="2286000" algn="l" defTabSz="914400" rtl="0" eaLnBrk="1" latinLnBrk="0" hangingPunct="1">
                <a:defRPr sz="4200" kern="1200">
                  <a:solidFill>
                    <a:srgbClr val="FFFFFF"/>
                  </a:solidFill>
                  <a:latin typeface="Gill Sans" charset="0"/>
                  <a:ea typeface="Heiti SC Light" charset="-122"/>
                  <a:cs typeface="+mn-cs"/>
                  <a:sym typeface="Gill Sans" charset="0"/>
                </a:defRPr>
              </a:lvl6pPr>
              <a:lvl7pPr marL="2743200" algn="l" defTabSz="914400" rtl="0" eaLnBrk="1" latinLnBrk="0" hangingPunct="1">
                <a:defRPr sz="4200" kern="1200">
                  <a:solidFill>
                    <a:srgbClr val="FFFFFF"/>
                  </a:solidFill>
                  <a:latin typeface="Gill Sans" charset="0"/>
                  <a:ea typeface="Heiti SC Light" charset="-122"/>
                  <a:cs typeface="+mn-cs"/>
                  <a:sym typeface="Gill Sans" charset="0"/>
                </a:defRPr>
              </a:lvl7pPr>
              <a:lvl8pPr marL="3200400" algn="l" defTabSz="914400" rtl="0" eaLnBrk="1" latinLnBrk="0" hangingPunct="1">
                <a:defRPr sz="4200" kern="1200">
                  <a:solidFill>
                    <a:srgbClr val="FFFFFF"/>
                  </a:solidFill>
                  <a:latin typeface="Gill Sans" charset="0"/>
                  <a:ea typeface="Heiti SC Light" charset="-122"/>
                  <a:cs typeface="+mn-cs"/>
                  <a:sym typeface="Gill Sans" charset="0"/>
                </a:defRPr>
              </a:lvl8pPr>
              <a:lvl9pPr marL="3657600" algn="l" defTabSz="914400" rtl="0" eaLnBrk="1" latinLnBrk="0" hangingPunct="1">
                <a:defRPr sz="4200" kern="1200">
                  <a:solidFill>
                    <a:srgbClr val="FFFFFF"/>
                  </a:solidFill>
                  <a:latin typeface="Gill Sans" charset="0"/>
                  <a:ea typeface="Heiti SC Light" charset="-122"/>
                  <a:cs typeface="+mn-cs"/>
                  <a:sym typeface="Gill Sans" charset="0"/>
                </a:defRPr>
              </a:lvl9pPr>
            </a:lstStyle>
            <a:p>
              <a:pPr>
                <a:defRPr/>
              </a:pPr>
              <a:r>
                <a:rPr lang="zh-CN" altLang="en-US" sz="1060" dirty="0">
                  <a:solidFill>
                    <a:schemeClr val="bg1"/>
                  </a:solidFill>
                  <a:latin typeface="Microsoft YaHei" panose="020B0503020204020204" pitchFamily="34" charset="-122"/>
                  <a:ea typeface="Microsoft YaHei" panose="020B0503020204020204" pitchFamily="34" charset="-122"/>
                  <a:sym typeface="FZDaHei-B02S" charset="0"/>
                </a:rPr>
                <a:t>系统</a:t>
              </a:r>
              <a:r>
                <a:rPr lang="en-US" altLang="zh-CN" sz="1060" dirty="0">
                  <a:solidFill>
                    <a:schemeClr val="bg1"/>
                  </a:solidFill>
                  <a:latin typeface="Microsoft YaHei" panose="020B0503020204020204" pitchFamily="34" charset="-122"/>
                  <a:ea typeface="Microsoft YaHei" panose="020B0503020204020204" pitchFamily="34" charset="-122"/>
                  <a:sym typeface="FZDaHei-B02S" charset="0"/>
                </a:rPr>
                <a:t>D</a:t>
              </a:r>
            </a:p>
          </p:txBody>
        </p:sp>
        <p:sp>
          <p:nvSpPr>
            <p:cNvPr id="187" name="AutoShape 1">
              <a:extLst>
                <a:ext uri="{FF2B5EF4-FFF2-40B4-BE49-F238E27FC236}">
                  <a16:creationId xmlns:a16="http://schemas.microsoft.com/office/drawing/2014/main" id="{9C966B6B-C31D-9546-8801-07393E0C75A1}"/>
                </a:ext>
              </a:extLst>
            </p:cNvPr>
            <p:cNvSpPr/>
            <p:nvPr/>
          </p:nvSpPr>
          <p:spPr bwMode="auto">
            <a:xfrm>
              <a:off x="1405856" y="3795515"/>
              <a:ext cx="536694" cy="301901"/>
            </a:xfrm>
            <a:prstGeom prst="roundRect">
              <a:avLst>
                <a:gd name="adj" fmla="val 11829"/>
              </a:avLst>
            </a:prstGeom>
            <a:solidFill>
              <a:schemeClr val="bg1">
                <a:lumMod val="65000"/>
              </a:schemeClr>
            </a:solidFill>
            <a:ln w="12700">
              <a:noFill/>
            </a:ln>
            <a:effectLst/>
          </p:spPr>
          <p:style>
            <a:lnRef idx="2">
              <a:schemeClr val="dk1"/>
            </a:lnRef>
            <a:fillRef idx="1">
              <a:schemeClr val="lt1"/>
            </a:fillRef>
            <a:effectRef idx="0">
              <a:schemeClr val="dk1"/>
            </a:effectRef>
            <a:fontRef idx="minor">
              <a:schemeClr val="dk1"/>
            </a:fontRef>
          </p:style>
          <p:txBody>
            <a:bodyPr lIns="50403" tIns="50403" rIns="50403" bIns="50403" anchor="ctr"/>
            <a:lstStyle>
              <a:defPPr>
                <a:defRPr lang="en-US"/>
              </a:defPPr>
              <a:lvl1pPr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Heiti SC Light" charset="-122"/>
                  <a:cs typeface="+mn-cs"/>
                  <a:sym typeface="Gill Sans" charset="0"/>
                </a:defRPr>
              </a:lvl5pPr>
              <a:lvl6pPr marL="2286000" algn="l" defTabSz="914400" rtl="0" eaLnBrk="1" latinLnBrk="0" hangingPunct="1">
                <a:defRPr sz="4200" kern="1200">
                  <a:solidFill>
                    <a:srgbClr val="FFFFFF"/>
                  </a:solidFill>
                  <a:latin typeface="Gill Sans" charset="0"/>
                  <a:ea typeface="Heiti SC Light" charset="-122"/>
                  <a:cs typeface="+mn-cs"/>
                  <a:sym typeface="Gill Sans" charset="0"/>
                </a:defRPr>
              </a:lvl6pPr>
              <a:lvl7pPr marL="2743200" algn="l" defTabSz="914400" rtl="0" eaLnBrk="1" latinLnBrk="0" hangingPunct="1">
                <a:defRPr sz="4200" kern="1200">
                  <a:solidFill>
                    <a:srgbClr val="FFFFFF"/>
                  </a:solidFill>
                  <a:latin typeface="Gill Sans" charset="0"/>
                  <a:ea typeface="Heiti SC Light" charset="-122"/>
                  <a:cs typeface="+mn-cs"/>
                  <a:sym typeface="Gill Sans" charset="0"/>
                </a:defRPr>
              </a:lvl7pPr>
              <a:lvl8pPr marL="3200400" algn="l" defTabSz="914400" rtl="0" eaLnBrk="1" latinLnBrk="0" hangingPunct="1">
                <a:defRPr sz="4200" kern="1200">
                  <a:solidFill>
                    <a:srgbClr val="FFFFFF"/>
                  </a:solidFill>
                  <a:latin typeface="Gill Sans" charset="0"/>
                  <a:ea typeface="Heiti SC Light" charset="-122"/>
                  <a:cs typeface="+mn-cs"/>
                  <a:sym typeface="Gill Sans" charset="0"/>
                </a:defRPr>
              </a:lvl8pPr>
              <a:lvl9pPr marL="3657600" algn="l" defTabSz="914400" rtl="0" eaLnBrk="1" latinLnBrk="0" hangingPunct="1">
                <a:defRPr sz="4200" kern="1200">
                  <a:solidFill>
                    <a:srgbClr val="FFFFFF"/>
                  </a:solidFill>
                  <a:latin typeface="Gill Sans" charset="0"/>
                  <a:ea typeface="Heiti SC Light" charset="-122"/>
                  <a:cs typeface="+mn-cs"/>
                  <a:sym typeface="Gill Sans" charset="0"/>
                </a:defRPr>
              </a:lvl9pPr>
            </a:lstStyle>
            <a:p>
              <a:pPr>
                <a:defRPr/>
              </a:pPr>
              <a:r>
                <a:rPr lang="en-US" altLang="zh-CN" sz="1060" dirty="0">
                  <a:solidFill>
                    <a:schemeClr val="bg1"/>
                  </a:solidFill>
                  <a:latin typeface="Microsoft YaHei" panose="020B0503020204020204" pitchFamily="34" charset="-122"/>
                  <a:ea typeface="Microsoft YaHei" panose="020B0503020204020204" pitchFamily="34" charset="-122"/>
                  <a:sym typeface="FZDaHei-B02S" charset="0"/>
                </a:rPr>
                <a:t>TMS</a:t>
              </a:r>
              <a:endParaRPr lang="zh-CN" altLang="en-US" sz="1060" dirty="0">
                <a:solidFill>
                  <a:schemeClr val="bg1"/>
                </a:solidFill>
                <a:latin typeface="Microsoft YaHei" panose="020B0503020204020204" pitchFamily="34" charset="-122"/>
                <a:ea typeface="Microsoft YaHei" panose="020B0503020204020204" pitchFamily="34" charset="-122"/>
                <a:sym typeface="FZDaHei-B02S" charset="0"/>
              </a:endParaRPr>
            </a:p>
          </p:txBody>
        </p:sp>
        <p:sp>
          <p:nvSpPr>
            <p:cNvPr id="188" name="圆角矩形 187">
              <a:extLst>
                <a:ext uri="{FF2B5EF4-FFF2-40B4-BE49-F238E27FC236}">
                  <a16:creationId xmlns:a16="http://schemas.microsoft.com/office/drawing/2014/main" id="{099EA86D-B59B-0740-90E5-E6FC3AE1572F}"/>
                </a:ext>
              </a:extLst>
            </p:cNvPr>
            <p:cNvSpPr/>
            <p:nvPr/>
          </p:nvSpPr>
          <p:spPr>
            <a:xfrm>
              <a:off x="1420602" y="5199442"/>
              <a:ext cx="1231146" cy="686074"/>
            </a:xfrm>
            <a:prstGeom prst="roundRect">
              <a:avLst>
                <a:gd name="adj" fmla="val 9794"/>
              </a:avLst>
            </a:prstGeom>
            <a:solidFill>
              <a:srgbClr val="E600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3">
                <a:latin typeface="Microsoft YaHei" panose="020B0503020204020204" pitchFamily="34" charset="-122"/>
                <a:ea typeface="Microsoft YaHei" panose="020B0503020204020204" pitchFamily="34" charset="-122"/>
              </a:endParaRPr>
            </a:p>
          </p:txBody>
        </p:sp>
        <p:sp>
          <p:nvSpPr>
            <p:cNvPr id="190" name="圆角矩形 189">
              <a:extLst>
                <a:ext uri="{FF2B5EF4-FFF2-40B4-BE49-F238E27FC236}">
                  <a16:creationId xmlns:a16="http://schemas.microsoft.com/office/drawing/2014/main" id="{69393261-A97E-5D4D-BD7D-E68A78931416}"/>
                </a:ext>
              </a:extLst>
            </p:cNvPr>
            <p:cNvSpPr/>
            <p:nvPr/>
          </p:nvSpPr>
          <p:spPr>
            <a:xfrm>
              <a:off x="968484" y="2908797"/>
              <a:ext cx="6335398" cy="623619"/>
            </a:xfrm>
            <a:prstGeom prst="roundRect">
              <a:avLst>
                <a:gd name="adj" fmla="val 9794"/>
              </a:avLst>
            </a:prstGeom>
            <a:solidFill>
              <a:srgbClr val="E600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3">
                <a:latin typeface="Microsoft YaHei" panose="020B0503020204020204" pitchFamily="34" charset="-122"/>
                <a:ea typeface="Microsoft YaHei" panose="020B0503020204020204" pitchFamily="34" charset="-122"/>
              </a:endParaRPr>
            </a:p>
          </p:txBody>
        </p:sp>
        <p:sp>
          <p:nvSpPr>
            <p:cNvPr id="191" name="圆角矩形 190">
              <a:extLst>
                <a:ext uri="{FF2B5EF4-FFF2-40B4-BE49-F238E27FC236}">
                  <a16:creationId xmlns:a16="http://schemas.microsoft.com/office/drawing/2014/main" id="{B079B1C3-2866-1443-879D-4A43C10370C5}"/>
                </a:ext>
              </a:extLst>
            </p:cNvPr>
            <p:cNvSpPr/>
            <p:nvPr/>
          </p:nvSpPr>
          <p:spPr>
            <a:xfrm>
              <a:off x="968484" y="2002676"/>
              <a:ext cx="6335398" cy="623619"/>
            </a:xfrm>
            <a:prstGeom prst="roundRect">
              <a:avLst>
                <a:gd name="adj" fmla="val 9794"/>
              </a:avLst>
            </a:prstGeom>
            <a:solidFill>
              <a:srgbClr val="E600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3">
                <a:latin typeface="Microsoft YaHei" panose="020B0503020204020204" pitchFamily="34" charset="-122"/>
                <a:ea typeface="Microsoft YaHei" panose="020B0503020204020204" pitchFamily="34" charset="-122"/>
              </a:endParaRPr>
            </a:p>
          </p:txBody>
        </p:sp>
      </p:grpSp>
      <p:cxnSp>
        <p:nvCxnSpPr>
          <p:cNvPr id="9" name="肘形连接符 8">
            <a:extLst>
              <a:ext uri="{FF2B5EF4-FFF2-40B4-BE49-F238E27FC236}">
                <a16:creationId xmlns:a16="http://schemas.microsoft.com/office/drawing/2014/main" id="{86C773DC-973A-FE44-9585-DA9A4D2F357C}"/>
              </a:ext>
            </a:extLst>
          </p:cNvPr>
          <p:cNvCxnSpPr>
            <a:cxnSpLocks/>
            <a:stCxn id="179" idx="1"/>
            <a:endCxn id="188" idx="1"/>
          </p:cNvCxnSpPr>
          <p:nvPr/>
        </p:nvCxnSpPr>
        <p:spPr>
          <a:xfrm rot="10800000" flipH="1" flipV="1">
            <a:off x="771910" y="3372040"/>
            <a:ext cx="648691" cy="1596011"/>
          </a:xfrm>
          <a:prstGeom prst="bentConnector3">
            <a:avLst>
              <a:gd name="adj1" fmla="val -3524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87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a:t>
            </a:r>
            <a:r>
              <a:rPr lang="zh-CN" altLang="en-US" dirty="0"/>
              <a:t>门户集成：信息聚合，协同办公</a:t>
            </a:r>
            <a:endParaRPr dirty="0"/>
          </a:p>
        </p:txBody>
      </p:sp>
      <p:pic>
        <p:nvPicPr>
          <p:cNvPr id="15" name="图片 14"/>
          <p:cNvPicPr>
            <a:picLocks noChangeAspect="1"/>
          </p:cNvPicPr>
          <p:nvPr userDrawn="1"/>
        </p:nvPicPr>
        <p:blipFill>
          <a:blip r:embed="rId23"/>
          <a:stretch>
            <a:fillRect/>
          </a:stretch>
        </p:blipFill>
        <p:spPr>
          <a:xfrm>
            <a:off x="9206731" y="334605"/>
            <a:ext cx="1588169" cy="431684"/>
          </a:xfrm>
          <a:prstGeom prst="rect">
            <a:avLst/>
          </a:prstGeom>
        </p:spPr>
      </p:pic>
      <p:pic>
        <p:nvPicPr>
          <p:cNvPr id="4" name="图片 3">
            <a:extLst>
              <a:ext uri="{FF2B5EF4-FFF2-40B4-BE49-F238E27FC236}">
                <a16:creationId xmlns:a16="http://schemas.microsoft.com/office/drawing/2014/main" id="{D984ED60-4229-FA49-8D90-5C74DBC54BE4}"/>
              </a:ext>
            </a:extLst>
          </p:cNvPr>
          <p:cNvPicPr>
            <a:picLocks noChangeAspect="1"/>
          </p:cNvPicPr>
          <p:nvPr>
            <p:custDataLst>
              <p:tags r:id="rId1"/>
            </p:custDataLst>
          </p:nvPr>
        </p:nvPicPr>
        <p:blipFill>
          <a:blip r:embed="rId24"/>
          <a:stretch>
            <a:fillRect/>
          </a:stretch>
        </p:blipFill>
        <p:spPr>
          <a:xfrm>
            <a:off x="7046642" y="1159938"/>
            <a:ext cx="5145359" cy="5061181"/>
          </a:xfrm>
          <a:prstGeom prst="rect">
            <a:avLst/>
          </a:prstGeom>
        </p:spPr>
      </p:pic>
      <p:pic>
        <p:nvPicPr>
          <p:cNvPr id="5" name="图片 4">
            <a:extLst>
              <a:ext uri="{FF2B5EF4-FFF2-40B4-BE49-F238E27FC236}">
                <a16:creationId xmlns:a16="http://schemas.microsoft.com/office/drawing/2014/main" id="{017472A4-0089-D54B-9D9D-11AFEA3D995A}"/>
              </a:ext>
            </a:extLst>
          </p:cNvPr>
          <p:cNvPicPr>
            <a:picLocks noChangeAspect="1"/>
          </p:cNvPicPr>
          <p:nvPr>
            <p:custDataLst>
              <p:tags r:id="rId2"/>
            </p:custDataLst>
          </p:nvPr>
        </p:nvPicPr>
        <p:blipFill>
          <a:blip r:embed="rId25" cstate="print">
            <a:alphaModFix amt="12000"/>
          </a:blip>
          <a:stretch>
            <a:fillRect/>
          </a:stretch>
        </p:blipFill>
        <p:spPr>
          <a:xfrm>
            <a:off x="5803493" y="4209265"/>
            <a:ext cx="3105335" cy="2160000"/>
          </a:xfrm>
          <a:prstGeom prst="ellipse">
            <a:avLst/>
          </a:prstGeom>
          <a:ln>
            <a:noFill/>
          </a:ln>
          <a:effectLst>
            <a:softEdge rad="112500"/>
          </a:effectLst>
        </p:spPr>
      </p:pic>
      <p:sp>
        <p:nvSpPr>
          <p:cNvPr id="6" name="矩形 5">
            <a:extLst>
              <a:ext uri="{FF2B5EF4-FFF2-40B4-BE49-F238E27FC236}">
                <a16:creationId xmlns:a16="http://schemas.microsoft.com/office/drawing/2014/main" id="{7D1F8FBA-A531-0540-B7FD-B80F1DE8B611}"/>
              </a:ext>
            </a:extLst>
          </p:cNvPr>
          <p:cNvSpPr/>
          <p:nvPr>
            <p:custDataLst>
              <p:tags r:id="rId3"/>
            </p:custDataLst>
          </p:nvPr>
        </p:nvSpPr>
        <p:spPr>
          <a:xfrm>
            <a:off x="9198188" y="3072555"/>
            <a:ext cx="682413" cy="259080"/>
          </a:xfrm>
          <a:prstGeom prst="rect">
            <a:avLst/>
          </a:prstGeom>
          <a:noFill/>
          <a:ln>
            <a:noFill/>
          </a:ln>
        </p:spPr>
        <p:style>
          <a:lnRef idx="1">
            <a:srgbClr val="5B9BD5"/>
          </a:lnRef>
          <a:fillRef idx="3">
            <a:srgbClr val="5B9BD5"/>
          </a:fillRef>
          <a:effectRef idx="2">
            <a:srgbClr val="5B9BD5"/>
          </a:effectRef>
          <a:fontRef idx="minor">
            <a:sysClr val="window" lastClr="FFFFFF"/>
          </a:fontRef>
        </p:style>
        <p:txBody>
          <a:bodyPr/>
          <a:lstStyle/>
          <a:p>
            <a:endParaRPr lang="zh-CN" altLang="en-US"/>
          </a:p>
        </p:txBody>
      </p:sp>
      <p:sp>
        <p:nvSpPr>
          <p:cNvPr id="7" name="TextBox 7">
            <a:extLst>
              <a:ext uri="{FF2B5EF4-FFF2-40B4-BE49-F238E27FC236}">
                <a16:creationId xmlns:a16="http://schemas.microsoft.com/office/drawing/2014/main" id="{4751AED6-E283-694C-A64F-C76E00A70775}"/>
              </a:ext>
            </a:extLst>
          </p:cNvPr>
          <p:cNvSpPr txBox="1">
            <a:spLocks noChangeArrowheads="1"/>
          </p:cNvSpPr>
          <p:nvPr>
            <p:custDataLst>
              <p:tags r:id="rId4"/>
            </p:custDataLst>
          </p:nvPr>
        </p:nvSpPr>
        <p:spPr bwMode="auto">
          <a:xfrm>
            <a:off x="527685" y="1288415"/>
            <a:ext cx="2225040" cy="583565"/>
          </a:xfrm>
          <a:prstGeom prst="rect">
            <a:avLst/>
          </a:prstGeom>
          <a:noFill/>
          <a:ln>
            <a:noFill/>
          </a:ln>
        </p:spPr>
        <p:txBody>
          <a:bodyPr wrap="square">
            <a:sp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微软雅黑" panose="020B0503020204020204" pitchFamily="34" charset="-122"/>
                <a:ea typeface="微软雅黑" panose="020B0503020204020204" pitchFamily="34" charset="-122"/>
              </a:rPr>
              <a:t>单点登录</a:t>
            </a:r>
            <a:endParaRPr lang="en-US" altLang="zh-CN" sz="2000" b="1" dirty="0">
              <a:solidFill>
                <a:srgbClr val="FF0000"/>
              </a:solidFill>
              <a:latin typeface="微软雅黑" panose="020B0503020204020204" pitchFamily="34" charset="-122"/>
              <a:ea typeface="微软雅黑" panose="020B0503020204020204" pitchFamily="34" charset="-122"/>
            </a:endParaRPr>
          </a:p>
          <a:p>
            <a:pPr eaLnBrk="1" hangingPunct="1"/>
            <a:r>
              <a:rPr lang="zh-CN" altLang="en-US" sz="1200" dirty="0">
                <a:solidFill>
                  <a:sysClr val="window" lastClr="FFFFFF">
                    <a:lumMod val="50000"/>
                  </a:sysClr>
                </a:solidFill>
                <a:latin typeface="微软雅黑" panose="020B0503020204020204" pitchFamily="34" charset="-122"/>
                <a:ea typeface="微软雅黑" panose="020B0503020204020204" pitchFamily="34" charset="-122"/>
              </a:rPr>
              <a:t>业务系统统一入口</a:t>
            </a:r>
          </a:p>
        </p:txBody>
      </p:sp>
      <p:sp>
        <p:nvSpPr>
          <p:cNvPr id="8" name="TextBox 7">
            <a:extLst>
              <a:ext uri="{FF2B5EF4-FFF2-40B4-BE49-F238E27FC236}">
                <a16:creationId xmlns:a16="http://schemas.microsoft.com/office/drawing/2014/main" id="{F09CBCAD-189D-B644-939A-F9B5FABA5E97}"/>
              </a:ext>
            </a:extLst>
          </p:cNvPr>
          <p:cNvSpPr txBox="1">
            <a:spLocks noChangeArrowheads="1"/>
          </p:cNvSpPr>
          <p:nvPr>
            <p:custDataLst>
              <p:tags r:id="rId5"/>
            </p:custDataLst>
          </p:nvPr>
        </p:nvSpPr>
        <p:spPr bwMode="auto">
          <a:xfrm>
            <a:off x="530860" y="5339715"/>
            <a:ext cx="2225040" cy="583565"/>
          </a:xfrm>
          <a:prstGeom prst="rect">
            <a:avLst/>
          </a:prstGeom>
          <a:noFill/>
          <a:ln>
            <a:noFill/>
          </a:ln>
        </p:spPr>
        <p:txBody>
          <a:bodyPr wrap="square">
            <a:sp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微软雅黑" panose="020B0503020204020204" pitchFamily="34" charset="-122"/>
                <a:ea typeface="微软雅黑" panose="020B0503020204020204" pitchFamily="34" charset="-122"/>
              </a:rPr>
              <a:t>数据集成</a:t>
            </a:r>
            <a:endParaRPr lang="en-US" altLang="zh-CN" sz="2000" b="1" dirty="0">
              <a:solidFill>
                <a:srgbClr val="FF0000"/>
              </a:solidFill>
              <a:latin typeface="微软雅黑" panose="020B0503020204020204" pitchFamily="34" charset="-122"/>
              <a:ea typeface="微软雅黑" panose="020B0503020204020204" pitchFamily="34" charset="-122"/>
            </a:endParaRPr>
          </a:p>
          <a:p>
            <a:pPr eaLnBrk="1" hangingPunct="1"/>
            <a:r>
              <a:rPr lang="zh-CN" altLang="en-US" sz="1200" dirty="0">
                <a:solidFill>
                  <a:sysClr val="window" lastClr="FFFFFF">
                    <a:lumMod val="50000"/>
                  </a:sysClr>
                </a:solidFill>
                <a:latin typeface="微软雅黑" panose="020B0503020204020204" pitchFamily="34" charset="-122"/>
                <a:ea typeface="微软雅黑" panose="020B0503020204020204" pitchFamily="34" charset="-122"/>
              </a:rPr>
              <a:t>基础档案数据集成</a:t>
            </a:r>
          </a:p>
        </p:txBody>
      </p:sp>
      <p:sp>
        <p:nvSpPr>
          <p:cNvPr id="9" name="TextBox 7">
            <a:extLst>
              <a:ext uri="{FF2B5EF4-FFF2-40B4-BE49-F238E27FC236}">
                <a16:creationId xmlns:a16="http://schemas.microsoft.com/office/drawing/2014/main" id="{A3132B96-6B01-DF43-8996-F7EC9387E0D6}"/>
              </a:ext>
            </a:extLst>
          </p:cNvPr>
          <p:cNvSpPr txBox="1">
            <a:spLocks noChangeArrowheads="1"/>
          </p:cNvSpPr>
          <p:nvPr>
            <p:custDataLst>
              <p:tags r:id="rId6"/>
            </p:custDataLst>
          </p:nvPr>
        </p:nvSpPr>
        <p:spPr bwMode="auto">
          <a:xfrm>
            <a:off x="540385" y="3314065"/>
            <a:ext cx="2225040" cy="583565"/>
          </a:xfrm>
          <a:prstGeom prst="rect">
            <a:avLst/>
          </a:prstGeom>
          <a:noFill/>
          <a:ln>
            <a:noFill/>
          </a:ln>
        </p:spPr>
        <p:txBody>
          <a:bodyPr wrap="square">
            <a:sp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微软雅黑" panose="020B0503020204020204" pitchFamily="34" charset="-122"/>
                <a:ea typeface="微软雅黑" panose="020B0503020204020204" pitchFamily="34" charset="-122"/>
              </a:rPr>
              <a:t>流程集成</a:t>
            </a:r>
            <a:endParaRPr lang="en-US" altLang="zh-CN" sz="2000" b="1" dirty="0">
              <a:solidFill>
                <a:srgbClr val="FF0000"/>
              </a:solidFill>
              <a:latin typeface="微软雅黑" panose="020B0503020204020204" pitchFamily="34" charset="-122"/>
              <a:ea typeface="微软雅黑" panose="020B0503020204020204" pitchFamily="34" charset="-122"/>
            </a:endParaRPr>
          </a:p>
          <a:p>
            <a:pPr eaLnBrk="1" hangingPunct="1"/>
            <a:r>
              <a:rPr lang="zh-CN" altLang="en-US" sz="1200" dirty="0">
                <a:solidFill>
                  <a:sysClr val="window" lastClr="FFFFFF">
                    <a:lumMod val="50000"/>
                  </a:sysClr>
                </a:solidFill>
                <a:latin typeface="微软雅黑" panose="020B0503020204020204" pitchFamily="34" charset="-122"/>
                <a:ea typeface="微软雅黑" panose="020B0503020204020204" pitchFamily="34" charset="-122"/>
              </a:rPr>
              <a:t>业务流程集成中心</a:t>
            </a:r>
          </a:p>
        </p:txBody>
      </p:sp>
      <p:sp>
        <p:nvSpPr>
          <p:cNvPr id="10" name="TextBox 7">
            <a:extLst>
              <a:ext uri="{FF2B5EF4-FFF2-40B4-BE49-F238E27FC236}">
                <a16:creationId xmlns:a16="http://schemas.microsoft.com/office/drawing/2014/main" id="{4D767BCF-1A3B-5F44-A844-2BC2B2954934}"/>
              </a:ext>
            </a:extLst>
          </p:cNvPr>
          <p:cNvSpPr txBox="1">
            <a:spLocks noChangeArrowheads="1"/>
          </p:cNvSpPr>
          <p:nvPr>
            <p:custDataLst>
              <p:tags r:id="rId7"/>
            </p:custDataLst>
          </p:nvPr>
        </p:nvSpPr>
        <p:spPr bwMode="auto">
          <a:xfrm>
            <a:off x="527685" y="2301240"/>
            <a:ext cx="2225040" cy="583565"/>
          </a:xfrm>
          <a:prstGeom prst="rect">
            <a:avLst/>
          </a:prstGeom>
          <a:noFill/>
          <a:ln>
            <a:noFill/>
          </a:ln>
        </p:spPr>
        <p:txBody>
          <a:bodyPr wrap="square">
            <a:sp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微软雅黑" panose="020B0503020204020204" pitchFamily="34" charset="-122"/>
                <a:ea typeface="微软雅黑" panose="020B0503020204020204" pitchFamily="34" charset="-122"/>
              </a:rPr>
              <a:t>消息集成</a:t>
            </a:r>
          </a:p>
          <a:p>
            <a:pPr eaLnBrk="1" hangingPunct="1"/>
            <a:r>
              <a:rPr lang="zh-CN" altLang="en-US" sz="1200" dirty="0">
                <a:solidFill>
                  <a:sysClr val="window" lastClr="FFFFFF">
                    <a:lumMod val="50000"/>
                  </a:sysClr>
                </a:solidFill>
                <a:latin typeface="微软雅黑" panose="020B0503020204020204" pitchFamily="34" charset="-122"/>
                <a:ea typeface="微软雅黑" panose="020B0503020204020204" pitchFamily="34" charset="-122"/>
              </a:rPr>
              <a:t>消息和待办集成入口</a:t>
            </a:r>
          </a:p>
        </p:txBody>
      </p:sp>
      <p:sp>
        <p:nvSpPr>
          <p:cNvPr id="11" name="TextBox 7">
            <a:extLst>
              <a:ext uri="{FF2B5EF4-FFF2-40B4-BE49-F238E27FC236}">
                <a16:creationId xmlns:a16="http://schemas.microsoft.com/office/drawing/2014/main" id="{8E63E30E-5A61-D44E-8E48-DB761DFC96F6}"/>
              </a:ext>
            </a:extLst>
          </p:cNvPr>
          <p:cNvSpPr txBox="1">
            <a:spLocks noChangeArrowheads="1"/>
          </p:cNvSpPr>
          <p:nvPr>
            <p:custDataLst>
              <p:tags r:id="rId8"/>
            </p:custDataLst>
          </p:nvPr>
        </p:nvSpPr>
        <p:spPr bwMode="auto">
          <a:xfrm>
            <a:off x="540385" y="4326890"/>
            <a:ext cx="2225040" cy="583565"/>
          </a:xfrm>
          <a:prstGeom prst="rect">
            <a:avLst/>
          </a:prstGeom>
          <a:noFill/>
          <a:ln>
            <a:noFill/>
          </a:ln>
        </p:spPr>
        <p:txBody>
          <a:bodyPr wrap="square">
            <a:sp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微软雅黑" panose="020B0503020204020204" pitchFamily="34" charset="-122"/>
                <a:ea typeface="微软雅黑" panose="020B0503020204020204" pitchFamily="34" charset="-122"/>
              </a:rPr>
              <a:t>界面集成</a:t>
            </a:r>
            <a:endParaRPr lang="en-US" altLang="zh-CN" sz="2000" b="1" dirty="0">
              <a:solidFill>
                <a:srgbClr val="FF0000"/>
              </a:solidFill>
              <a:latin typeface="微软雅黑" panose="020B0503020204020204" pitchFamily="34" charset="-122"/>
              <a:ea typeface="微软雅黑" panose="020B0503020204020204" pitchFamily="34" charset="-122"/>
            </a:endParaRPr>
          </a:p>
          <a:p>
            <a:pPr eaLnBrk="1" hangingPunct="1"/>
            <a:r>
              <a:rPr lang="zh-CN" altLang="en-US" sz="1200" dirty="0">
                <a:solidFill>
                  <a:sysClr val="window" lastClr="FFFFFF">
                    <a:lumMod val="50000"/>
                  </a:sysClr>
                </a:solidFill>
                <a:latin typeface="微软雅黑" panose="020B0503020204020204" pitchFamily="34" charset="-122"/>
                <a:ea typeface="微软雅黑" panose="020B0503020204020204" pitchFamily="34" charset="-122"/>
              </a:rPr>
              <a:t>三方页面管理展现</a:t>
            </a:r>
          </a:p>
        </p:txBody>
      </p:sp>
      <p:sp>
        <p:nvSpPr>
          <p:cNvPr id="12" name="矩形 11">
            <a:extLst>
              <a:ext uri="{FF2B5EF4-FFF2-40B4-BE49-F238E27FC236}">
                <a16:creationId xmlns:a16="http://schemas.microsoft.com/office/drawing/2014/main" id="{E735F13E-4241-9240-9335-A0119E60B0F7}"/>
              </a:ext>
            </a:extLst>
          </p:cNvPr>
          <p:cNvSpPr/>
          <p:nvPr>
            <p:custDataLst>
              <p:tags r:id="rId9"/>
            </p:custDataLst>
          </p:nvPr>
        </p:nvSpPr>
        <p:spPr>
          <a:xfrm>
            <a:off x="7056452" y="3671646"/>
            <a:ext cx="2839667" cy="1207005"/>
          </a:xfrm>
          <a:prstGeom prst="rect">
            <a:avLst/>
          </a:prstGeom>
          <a:solidFill>
            <a:srgbClr val="FF0000">
              <a:alpha val="8000"/>
            </a:srgbClr>
          </a:solidFill>
          <a:ln>
            <a:solidFill>
              <a:srgbClr val="EA2936"/>
            </a:solidFill>
            <a:prstDash val="dashDot"/>
          </a:ln>
          <a:effectLst>
            <a:outerShdw blurRad="63500" sx="102000" sy="102000" algn="ctr" rotWithShape="0">
              <a:sysClr val="window" lastClr="FFFFFF">
                <a:alpha val="40000"/>
              </a:sys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kumimoji="1" lang="zh-CN" altLang="en-US" sz="12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rPr>
              <a:t>第三方内容组件</a:t>
            </a:r>
          </a:p>
        </p:txBody>
      </p:sp>
      <p:sp>
        <p:nvSpPr>
          <p:cNvPr id="13" name="矩形 12">
            <a:extLst>
              <a:ext uri="{FF2B5EF4-FFF2-40B4-BE49-F238E27FC236}">
                <a16:creationId xmlns:a16="http://schemas.microsoft.com/office/drawing/2014/main" id="{FD38D93A-E7CD-0743-B983-4FD5AFC42535}"/>
              </a:ext>
            </a:extLst>
          </p:cNvPr>
          <p:cNvSpPr/>
          <p:nvPr>
            <p:custDataLst>
              <p:tags r:id="rId10"/>
            </p:custDataLst>
          </p:nvPr>
        </p:nvSpPr>
        <p:spPr>
          <a:xfrm>
            <a:off x="7046640" y="2293144"/>
            <a:ext cx="2839667" cy="1132353"/>
          </a:xfrm>
          <a:prstGeom prst="rect">
            <a:avLst/>
          </a:prstGeom>
          <a:solidFill>
            <a:srgbClr val="FF0000">
              <a:alpha val="8000"/>
            </a:srgbClr>
          </a:solidFill>
          <a:ln>
            <a:solidFill>
              <a:srgbClr val="EA2936"/>
            </a:solidFill>
            <a:prstDash val="dashDot"/>
          </a:ln>
          <a:effectLst>
            <a:outerShdw blurRad="63500" sx="102000" sy="102000" algn="ctr" rotWithShape="0">
              <a:sysClr val="window" lastClr="FFFFFF">
                <a:alpha val="40000"/>
              </a:sys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kumimoji="1" lang="en-US" altLang="zh-CN" sz="12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rPr>
              <a:t>OA</a:t>
            </a:r>
            <a:r>
              <a:rPr kumimoji="1" lang="zh-CN" altLang="en-US" sz="12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rPr>
              <a:t>审批组件</a:t>
            </a:r>
          </a:p>
          <a:p>
            <a:pPr algn="ctr"/>
            <a:r>
              <a:rPr kumimoji="1" lang="zh-CN" altLang="en-US" sz="12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2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rPr>
              <a:t>BIP</a:t>
            </a:r>
            <a:r>
              <a:rPr kumimoji="1" lang="zh-CN" altLang="en-US" sz="12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rPr>
              <a:t>审批</a:t>
            </a:r>
          </a:p>
        </p:txBody>
      </p:sp>
      <p:sp>
        <p:nvSpPr>
          <p:cNvPr id="14" name="矩形 13">
            <a:extLst>
              <a:ext uri="{FF2B5EF4-FFF2-40B4-BE49-F238E27FC236}">
                <a16:creationId xmlns:a16="http://schemas.microsoft.com/office/drawing/2014/main" id="{14858A1D-585C-2E41-A4C1-DDC06AADB165}"/>
              </a:ext>
            </a:extLst>
          </p:cNvPr>
          <p:cNvSpPr/>
          <p:nvPr>
            <p:custDataLst>
              <p:tags r:id="rId11"/>
            </p:custDataLst>
          </p:nvPr>
        </p:nvSpPr>
        <p:spPr>
          <a:xfrm>
            <a:off x="11209895" y="3026741"/>
            <a:ext cx="971311" cy="439677"/>
          </a:xfrm>
          <a:prstGeom prst="rect">
            <a:avLst/>
          </a:prstGeom>
          <a:solidFill>
            <a:srgbClr val="FF0000">
              <a:alpha val="7000"/>
            </a:srgbClr>
          </a:solidFill>
          <a:ln>
            <a:solidFill>
              <a:srgbClr val="EA2936"/>
            </a:solidFill>
            <a:prstDash val="dashDot"/>
          </a:ln>
          <a:effectLst>
            <a:outerShdw blurRad="63500" sx="102000" sy="102000" algn="ctr" rotWithShape="0">
              <a:sysClr val="window" lastClr="FFFFFF">
                <a:alpha val="40000"/>
              </a:sys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kumimoji="1" lang="zh-CN" altLang="en-US" sz="12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rPr>
              <a:t>他系统单点入口</a:t>
            </a:r>
          </a:p>
        </p:txBody>
      </p:sp>
      <p:grpSp>
        <p:nvGrpSpPr>
          <p:cNvPr id="16" name="组合 15">
            <a:extLst>
              <a:ext uri="{FF2B5EF4-FFF2-40B4-BE49-F238E27FC236}">
                <a16:creationId xmlns:a16="http://schemas.microsoft.com/office/drawing/2014/main" id="{1C4EADE3-873D-B141-A173-63F89792258A}"/>
              </a:ext>
            </a:extLst>
          </p:cNvPr>
          <p:cNvGrpSpPr/>
          <p:nvPr/>
        </p:nvGrpSpPr>
        <p:grpSpPr>
          <a:xfrm>
            <a:off x="2458085" y="1288415"/>
            <a:ext cx="4323715" cy="820469"/>
            <a:chOff x="5228512" y="1109269"/>
            <a:chExt cx="2871880" cy="615233"/>
          </a:xfrm>
        </p:grpSpPr>
        <p:sp>
          <p:nvSpPr>
            <p:cNvPr id="17" name="TextBox 20">
              <a:extLst>
                <a:ext uri="{FF2B5EF4-FFF2-40B4-BE49-F238E27FC236}">
                  <a16:creationId xmlns:a16="http://schemas.microsoft.com/office/drawing/2014/main" id="{8E73C228-DD9B-6349-91A2-62C49C809EC9}"/>
                </a:ext>
              </a:extLst>
            </p:cNvPr>
            <p:cNvSpPr txBox="1"/>
            <p:nvPr>
              <p:custDataLst>
                <p:tags r:id="rId20"/>
              </p:custDataLst>
            </p:nvPr>
          </p:nvSpPr>
          <p:spPr>
            <a:xfrm>
              <a:off x="5228512" y="1303102"/>
              <a:ext cx="2871880" cy="421400"/>
            </a:xfrm>
            <a:prstGeom prst="rect">
              <a:avLst/>
            </a:prstGeom>
            <a:noFill/>
          </p:spPr>
          <p:txBody>
            <a:bodyPr wrap="square" lIns="45720" tIns="22860" rIns="45720" bIns="22860" rtlCol="0">
              <a:spAutoFit/>
            </a:bodyPr>
            <a:lstStyle/>
            <a:p>
              <a:pPr marL="0" marR="0" lvl="0" indent="0" algn="just" defTabSz="913765"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使用关联系统组件，支持单点登录跳转到</a:t>
              </a:r>
              <a:r>
                <a:rPr kumimoji="0" lang="en-US" altLang="zh-CN"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BIP</a:t>
              </a: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、第三方</a:t>
              </a:r>
              <a:r>
                <a:rPr lang="en-US" altLang="zh-CN" sz="1400" dirty="0">
                  <a:solidFill>
                    <a:srgbClr val="727271"/>
                  </a:solidFill>
                  <a:latin typeface="微软雅黑" panose="020B0503020204020204" pitchFamily="34" charset="-122"/>
                  <a:ea typeface="微软雅黑" panose="020B0503020204020204" pitchFamily="34" charset="-122"/>
                </a:rPr>
                <a:t>OA</a:t>
              </a:r>
              <a:r>
                <a:rPr lang="zh-CN" altLang="en-US" sz="1400" dirty="0">
                  <a:solidFill>
                    <a:srgbClr val="727271"/>
                  </a:solidFill>
                  <a:latin typeface="微软雅黑" panose="020B0503020204020204" pitchFamily="34" charset="-122"/>
                  <a:ea typeface="微软雅黑" panose="020B0503020204020204" pitchFamily="34" charset="-122"/>
                </a:rPr>
                <a:t>（泛微）</a:t>
              </a: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及其他异构业务系统</a:t>
              </a:r>
            </a:p>
          </p:txBody>
        </p:sp>
        <p:sp>
          <p:nvSpPr>
            <p:cNvPr id="18" name="Rectangle 71">
              <a:extLst>
                <a:ext uri="{FF2B5EF4-FFF2-40B4-BE49-F238E27FC236}">
                  <a16:creationId xmlns:a16="http://schemas.microsoft.com/office/drawing/2014/main" id="{F6B67E16-6EDF-3F46-8DC9-1396EA8C0333}"/>
                </a:ext>
              </a:extLst>
            </p:cNvPr>
            <p:cNvSpPr/>
            <p:nvPr>
              <p:custDataLst>
                <p:tags r:id="rId21"/>
              </p:custDataLst>
            </p:nvPr>
          </p:nvSpPr>
          <p:spPr>
            <a:xfrm>
              <a:off x="5228513" y="1109269"/>
              <a:ext cx="1454244" cy="241888"/>
            </a:xfrm>
            <a:prstGeom prst="rect">
              <a:avLst/>
            </a:prstGeom>
          </p:spPr>
          <p:txBody>
            <a:bodyPr wrap="square" lIns="45720" tIns="22860" rIns="45720" bIns="22860">
              <a:spAutoFit/>
            </a:bodyPr>
            <a:lstStyle/>
            <a:p>
              <a:pPr marL="0" lvl="1" algn="just">
                <a:lnSpc>
                  <a:spcPts val="2160"/>
                </a:lnSpc>
                <a:spcBef>
                  <a:spcPts val="200"/>
                </a:spcBef>
                <a:spcAft>
                  <a:spcPts val="450"/>
                </a:spcAft>
                <a:buClr>
                  <a:srgbClr val="E00000"/>
                </a:buClr>
                <a:buSzPct val="90000"/>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FZLanTingKanHei-R-GBK"/>
                </a:rPr>
                <a:t>业务系统统一入口</a:t>
              </a:r>
              <a:endParaRPr kumimoji="0" lang="zh-CN" altLang="en-US" sz="18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18">
            <a:extLst>
              <a:ext uri="{FF2B5EF4-FFF2-40B4-BE49-F238E27FC236}">
                <a16:creationId xmlns:a16="http://schemas.microsoft.com/office/drawing/2014/main" id="{0366411F-AAB6-CB45-9EE3-3229485D6E46}"/>
              </a:ext>
            </a:extLst>
          </p:cNvPr>
          <p:cNvGrpSpPr/>
          <p:nvPr/>
        </p:nvGrpSpPr>
        <p:grpSpPr>
          <a:xfrm>
            <a:off x="2458085" y="2301875"/>
            <a:ext cx="4323715" cy="541263"/>
            <a:chOff x="5228512" y="1869180"/>
            <a:chExt cx="2871880" cy="405868"/>
          </a:xfrm>
        </p:grpSpPr>
        <p:sp>
          <p:nvSpPr>
            <p:cNvPr id="20" name="TextBox 22">
              <a:extLst>
                <a:ext uri="{FF2B5EF4-FFF2-40B4-BE49-F238E27FC236}">
                  <a16:creationId xmlns:a16="http://schemas.microsoft.com/office/drawing/2014/main" id="{B71F2AE1-9B72-4B48-974F-632E190D776B}"/>
                </a:ext>
              </a:extLst>
            </p:cNvPr>
            <p:cNvSpPr txBox="1"/>
            <p:nvPr>
              <p:custDataLst>
                <p:tags r:id="rId18"/>
              </p:custDataLst>
            </p:nvPr>
          </p:nvSpPr>
          <p:spPr>
            <a:xfrm>
              <a:off x="5228512" y="2063012"/>
              <a:ext cx="2871880" cy="212036"/>
            </a:xfrm>
            <a:prstGeom prst="rect">
              <a:avLst/>
            </a:prstGeom>
            <a:noFill/>
          </p:spPr>
          <p:txBody>
            <a:bodyPr wrap="square" lIns="45720" tIns="22860" rIns="45720" bIns="22860" rtlCol="0">
              <a:spAutoFit/>
            </a:bodyPr>
            <a:lstStyle/>
            <a:p>
              <a:pPr marL="0" marR="0" lvl="0" indent="0" algn="just" defTabSz="913765"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集成</a:t>
              </a:r>
              <a:r>
                <a:rPr lang="en-US" altLang="zh-CN" sz="1400" dirty="0">
                  <a:solidFill>
                    <a:srgbClr val="727271"/>
                  </a:solidFill>
                  <a:latin typeface="微软雅黑" panose="020B0503020204020204" pitchFamily="34" charset="-122"/>
                  <a:ea typeface="微软雅黑" panose="020B0503020204020204" pitchFamily="34" charset="-122"/>
                </a:rPr>
                <a:t>OA</a:t>
              </a: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消息、</a:t>
              </a:r>
              <a:r>
                <a:rPr kumimoji="0" lang="en-US" altLang="zh-CN"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BIP</a:t>
              </a: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审批消息、其他系统的消息通知等</a:t>
              </a:r>
            </a:p>
          </p:txBody>
        </p:sp>
        <p:sp>
          <p:nvSpPr>
            <p:cNvPr id="21" name="Rectangle 73">
              <a:extLst>
                <a:ext uri="{FF2B5EF4-FFF2-40B4-BE49-F238E27FC236}">
                  <a16:creationId xmlns:a16="http://schemas.microsoft.com/office/drawing/2014/main" id="{61FA28CE-EF59-9449-BC40-1094A9EF4EFC}"/>
                </a:ext>
              </a:extLst>
            </p:cNvPr>
            <p:cNvSpPr/>
            <p:nvPr>
              <p:custDataLst>
                <p:tags r:id="rId19"/>
              </p:custDataLst>
            </p:nvPr>
          </p:nvSpPr>
          <p:spPr>
            <a:xfrm>
              <a:off x="5228513" y="1869180"/>
              <a:ext cx="1454244" cy="241888"/>
            </a:xfrm>
            <a:prstGeom prst="rect">
              <a:avLst/>
            </a:prstGeom>
          </p:spPr>
          <p:txBody>
            <a:bodyPr wrap="square" lIns="45720" tIns="22860" rIns="45720" bIns="22860">
              <a:spAutoFit/>
            </a:bodyPr>
            <a:lstStyle/>
            <a:p>
              <a:pPr marL="0" lvl="1" algn="just">
                <a:lnSpc>
                  <a:spcPts val="2160"/>
                </a:lnSpc>
                <a:spcBef>
                  <a:spcPts val="200"/>
                </a:spcBef>
                <a:spcAft>
                  <a:spcPts val="450"/>
                </a:spcAft>
                <a:buClr>
                  <a:srgbClr val="E00000"/>
                </a:buClr>
                <a:buSzPct val="90000"/>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FZLanTingKanHei-R-GBK"/>
                </a:rPr>
                <a:t>统一消息中心</a:t>
              </a:r>
              <a:endParaRPr kumimoji="0" lang="zh-CN" altLang="en-US" sz="18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cs"/>
              </a:endParaRPr>
            </a:p>
          </p:txBody>
        </p:sp>
      </p:grpSp>
      <p:grpSp>
        <p:nvGrpSpPr>
          <p:cNvPr id="22" name="组合 21">
            <a:extLst>
              <a:ext uri="{FF2B5EF4-FFF2-40B4-BE49-F238E27FC236}">
                <a16:creationId xmlns:a16="http://schemas.microsoft.com/office/drawing/2014/main" id="{529DADD5-62B5-8A4F-B399-6DB71BA144A0}"/>
              </a:ext>
            </a:extLst>
          </p:cNvPr>
          <p:cNvGrpSpPr/>
          <p:nvPr/>
        </p:nvGrpSpPr>
        <p:grpSpPr>
          <a:xfrm>
            <a:off x="2458085" y="3368040"/>
            <a:ext cx="4323715" cy="541264"/>
            <a:chOff x="5228512" y="2629091"/>
            <a:chExt cx="2871880" cy="405870"/>
          </a:xfrm>
        </p:grpSpPr>
        <p:sp>
          <p:nvSpPr>
            <p:cNvPr id="23" name="TextBox 24">
              <a:extLst>
                <a:ext uri="{FF2B5EF4-FFF2-40B4-BE49-F238E27FC236}">
                  <a16:creationId xmlns:a16="http://schemas.microsoft.com/office/drawing/2014/main" id="{E4B6F1B9-5B34-6744-ABA8-5796A04EF6CA}"/>
                </a:ext>
              </a:extLst>
            </p:cNvPr>
            <p:cNvSpPr txBox="1"/>
            <p:nvPr>
              <p:custDataLst>
                <p:tags r:id="rId16"/>
              </p:custDataLst>
            </p:nvPr>
          </p:nvSpPr>
          <p:spPr>
            <a:xfrm>
              <a:off x="5228512" y="2822924"/>
              <a:ext cx="2871880" cy="212037"/>
            </a:xfrm>
            <a:prstGeom prst="rect">
              <a:avLst/>
            </a:prstGeom>
            <a:noFill/>
          </p:spPr>
          <p:txBody>
            <a:bodyPr wrap="square" lIns="45720" tIns="22860" rIns="45720" bIns="22860" rtlCol="0">
              <a:spAutoFit/>
            </a:bodyPr>
            <a:lstStyle/>
            <a:p>
              <a:pPr marL="0" marR="0" lvl="0" indent="0" algn="just" defTabSz="913765"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支持集成</a:t>
              </a:r>
              <a:r>
                <a:rPr kumimoji="0" lang="en-US" altLang="zh-CN"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BIP</a:t>
              </a: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审批、</a:t>
              </a:r>
              <a:r>
                <a:rPr kumimoji="0" lang="en-US" altLang="zh-CN"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OA</a:t>
              </a: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审批及其他异构系统审批等</a:t>
              </a:r>
            </a:p>
          </p:txBody>
        </p:sp>
        <p:sp>
          <p:nvSpPr>
            <p:cNvPr id="24" name="Rectangle 75">
              <a:extLst>
                <a:ext uri="{FF2B5EF4-FFF2-40B4-BE49-F238E27FC236}">
                  <a16:creationId xmlns:a16="http://schemas.microsoft.com/office/drawing/2014/main" id="{DC10A580-C5DA-F840-A9D8-CB485D8377E5}"/>
                </a:ext>
              </a:extLst>
            </p:cNvPr>
            <p:cNvSpPr/>
            <p:nvPr>
              <p:custDataLst>
                <p:tags r:id="rId17"/>
              </p:custDataLst>
            </p:nvPr>
          </p:nvSpPr>
          <p:spPr>
            <a:xfrm>
              <a:off x="5228513" y="2629091"/>
              <a:ext cx="1454244" cy="241888"/>
            </a:xfrm>
            <a:prstGeom prst="rect">
              <a:avLst/>
            </a:prstGeom>
          </p:spPr>
          <p:txBody>
            <a:bodyPr wrap="square" lIns="45720" tIns="22860" rIns="45720" bIns="22860">
              <a:spAutoFit/>
            </a:bodyPr>
            <a:lstStyle/>
            <a:p>
              <a:pPr marL="0" lvl="1" algn="just">
                <a:lnSpc>
                  <a:spcPts val="2160"/>
                </a:lnSpc>
                <a:spcBef>
                  <a:spcPts val="200"/>
                </a:spcBef>
                <a:spcAft>
                  <a:spcPts val="450"/>
                </a:spcAft>
                <a:buClr>
                  <a:srgbClr val="E00000"/>
                </a:buClr>
                <a:buSzPct val="90000"/>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FZLanTingKanHei-R-GBK"/>
                </a:rPr>
                <a:t>统一审批中心</a:t>
              </a:r>
              <a:endParaRPr kumimoji="0" lang="zh-CN" altLang="en-US" sz="18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a:extLst>
              <a:ext uri="{FF2B5EF4-FFF2-40B4-BE49-F238E27FC236}">
                <a16:creationId xmlns:a16="http://schemas.microsoft.com/office/drawing/2014/main" id="{B24A1CB4-2886-EA45-B3AD-2A8A11637991}"/>
              </a:ext>
            </a:extLst>
          </p:cNvPr>
          <p:cNvGrpSpPr/>
          <p:nvPr/>
        </p:nvGrpSpPr>
        <p:grpSpPr>
          <a:xfrm>
            <a:off x="2458085" y="4342765"/>
            <a:ext cx="4323715" cy="820469"/>
            <a:chOff x="5228512" y="3299800"/>
            <a:chExt cx="2871880" cy="615233"/>
          </a:xfrm>
        </p:grpSpPr>
        <p:sp>
          <p:nvSpPr>
            <p:cNvPr id="26" name="TextBox 28">
              <a:extLst>
                <a:ext uri="{FF2B5EF4-FFF2-40B4-BE49-F238E27FC236}">
                  <a16:creationId xmlns:a16="http://schemas.microsoft.com/office/drawing/2014/main" id="{13942433-35AE-F648-A2A8-CA48A559639F}"/>
                </a:ext>
              </a:extLst>
            </p:cNvPr>
            <p:cNvSpPr txBox="1"/>
            <p:nvPr>
              <p:custDataLst>
                <p:tags r:id="rId14"/>
              </p:custDataLst>
            </p:nvPr>
          </p:nvSpPr>
          <p:spPr>
            <a:xfrm>
              <a:off x="5228512" y="3493633"/>
              <a:ext cx="2871880" cy="421400"/>
            </a:xfrm>
            <a:prstGeom prst="rect">
              <a:avLst/>
            </a:prstGeom>
            <a:noFill/>
          </p:spPr>
          <p:txBody>
            <a:bodyPr wrap="square" lIns="45720" tIns="22860" rIns="45720" bIns="22860" rtlCol="0">
              <a:spAutoFit/>
            </a:bodyPr>
            <a:lstStyle/>
            <a:p>
              <a:pPr marL="0" marR="0" lvl="0" indent="0" algn="just" defTabSz="913765" rtl="0" eaLnBrk="1" fontAlgn="auto" latinLnBrk="0" hangingPunct="1">
                <a:lnSpc>
                  <a:spcPct val="12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OA</a:t>
              </a: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发文和通知内容组件，待办处理界面集成、报表等应用界面集成</a:t>
              </a:r>
            </a:p>
          </p:txBody>
        </p:sp>
        <p:sp>
          <p:nvSpPr>
            <p:cNvPr id="27" name="Rectangle 79">
              <a:extLst>
                <a:ext uri="{FF2B5EF4-FFF2-40B4-BE49-F238E27FC236}">
                  <a16:creationId xmlns:a16="http://schemas.microsoft.com/office/drawing/2014/main" id="{AE43C466-1381-DD40-BD81-870E1DB99C8C}"/>
                </a:ext>
              </a:extLst>
            </p:cNvPr>
            <p:cNvSpPr/>
            <p:nvPr>
              <p:custDataLst>
                <p:tags r:id="rId15"/>
              </p:custDataLst>
            </p:nvPr>
          </p:nvSpPr>
          <p:spPr>
            <a:xfrm>
              <a:off x="5228513" y="3299800"/>
              <a:ext cx="1454244" cy="241888"/>
            </a:xfrm>
            <a:prstGeom prst="rect">
              <a:avLst/>
            </a:prstGeom>
          </p:spPr>
          <p:txBody>
            <a:bodyPr wrap="square" lIns="45720" tIns="22860" rIns="45720" bIns="22860">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FZLanTingKanHei-R-GBK"/>
                </a:rPr>
                <a:t>其他第三方扩展组件</a:t>
              </a:r>
              <a:endParaRPr kumimoji="0" lang="zh-CN" altLang="en-US" sz="18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cs"/>
              </a:endParaRPr>
            </a:p>
          </p:txBody>
        </p:sp>
      </p:grpSp>
      <p:grpSp>
        <p:nvGrpSpPr>
          <p:cNvPr id="28" name="组合 27">
            <a:extLst>
              <a:ext uri="{FF2B5EF4-FFF2-40B4-BE49-F238E27FC236}">
                <a16:creationId xmlns:a16="http://schemas.microsoft.com/office/drawing/2014/main" id="{BF7CA251-228B-2846-8438-378981A55F6A}"/>
              </a:ext>
            </a:extLst>
          </p:cNvPr>
          <p:cNvGrpSpPr/>
          <p:nvPr/>
        </p:nvGrpSpPr>
        <p:grpSpPr>
          <a:xfrm>
            <a:off x="2458085" y="5422265"/>
            <a:ext cx="4323715" cy="820469"/>
            <a:chOff x="5228512" y="4059711"/>
            <a:chExt cx="2871880" cy="615233"/>
          </a:xfrm>
        </p:grpSpPr>
        <p:sp>
          <p:nvSpPr>
            <p:cNvPr id="29" name="TextBox 30">
              <a:extLst>
                <a:ext uri="{FF2B5EF4-FFF2-40B4-BE49-F238E27FC236}">
                  <a16:creationId xmlns:a16="http://schemas.microsoft.com/office/drawing/2014/main" id="{518FC66D-8647-C44B-82C2-182DAF3E5573}"/>
                </a:ext>
              </a:extLst>
            </p:cNvPr>
            <p:cNvSpPr txBox="1"/>
            <p:nvPr>
              <p:custDataLst>
                <p:tags r:id="rId12"/>
              </p:custDataLst>
            </p:nvPr>
          </p:nvSpPr>
          <p:spPr>
            <a:xfrm>
              <a:off x="5228512" y="4253544"/>
              <a:ext cx="2871880" cy="421400"/>
            </a:xfrm>
            <a:prstGeom prst="rect">
              <a:avLst/>
            </a:prstGeom>
            <a:noFill/>
          </p:spPr>
          <p:txBody>
            <a:bodyPr wrap="square" lIns="45720" tIns="22860" rIns="45720" bIns="22860" rtlCol="0">
              <a:spAutoFit/>
            </a:bodyPr>
            <a:lstStyle/>
            <a:p>
              <a:pPr marL="0" marR="0" lvl="0" indent="0" algn="just" defTabSz="913765"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727271"/>
                  </a:solidFill>
                  <a:effectLst/>
                  <a:uLnTx/>
                  <a:uFillTx/>
                  <a:latin typeface="微软雅黑" panose="020B0503020204020204" pitchFamily="34" charset="-122"/>
                  <a:ea typeface="微软雅黑" panose="020B0503020204020204" pitchFamily="34" charset="-122"/>
                  <a:cs typeface="+mn-cs"/>
                </a:rPr>
                <a:t>集成人员、组织等基础档案数据，集成异构系统公文、新闻等数据</a:t>
              </a:r>
            </a:p>
          </p:txBody>
        </p:sp>
        <p:sp>
          <p:nvSpPr>
            <p:cNvPr id="30" name="Rectangle 81">
              <a:extLst>
                <a:ext uri="{FF2B5EF4-FFF2-40B4-BE49-F238E27FC236}">
                  <a16:creationId xmlns:a16="http://schemas.microsoft.com/office/drawing/2014/main" id="{B32DBB13-427C-A644-A0FC-928B00C8E53C}"/>
                </a:ext>
              </a:extLst>
            </p:cNvPr>
            <p:cNvSpPr/>
            <p:nvPr>
              <p:custDataLst>
                <p:tags r:id="rId13"/>
              </p:custDataLst>
            </p:nvPr>
          </p:nvSpPr>
          <p:spPr>
            <a:xfrm>
              <a:off x="5228513" y="4059711"/>
              <a:ext cx="1454244" cy="241888"/>
            </a:xfrm>
            <a:prstGeom prst="rect">
              <a:avLst/>
            </a:prstGeom>
          </p:spPr>
          <p:txBody>
            <a:bodyPr wrap="square" lIns="45720" tIns="22860" rIns="45720" bIns="22860">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基础数据集成</a:t>
              </a:r>
            </a:p>
          </p:txBody>
        </p:sp>
      </p:grpSp>
    </p:spTree>
    <p:extLst>
      <p:ext uri="{BB962C8B-B14F-4D97-AF65-F5344CB8AC3E}">
        <p14:creationId xmlns:p14="http://schemas.microsoft.com/office/powerpoint/2010/main" val="3771127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C42A6-5F92-558D-EC78-8B39252C83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08AD079-17D7-C41C-559F-BCC23D22D19B}"/>
              </a:ext>
            </a:extLst>
          </p:cNvPr>
          <p:cNvSpPr>
            <a:spLocks noGrp="1"/>
          </p:cNvSpPr>
          <p:nvPr>
            <p:ph type="title"/>
          </p:nvPr>
        </p:nvSpPr>
        <p:spPr/>
        <p:txBody>
          <a:bodyPr/>
          <a:lstStyle/>
          <a:p>
            <a:pPr algn="l"/>
            <a:r>
              <a:rPr lang="en-US" altLang="zh-CN" dirty="0"/>
              <a:t>2-</a:t>
            </a:r>
            <a:r>
              <a:rPr lang="zh-CN" altLang="en-US" dirty="0"/>
              <a:t>服务集成</a:t>
            </a:r>
            <a:endParaRPr dirty="0"/>
          </a:p>
        </p:txBody>
      </p:sp>
      <p:pic>
        <p:nvPicPr>
          <p:cNvPr id="15" name="图片 14">
            <a:extLst>
              <a:ext uri="{FF2B5EF4-FFF2-40B4-BE49-F238E27FC236}">
                <a16:creationId xmlns:a16="http://schemas.microsoft.com/office/drawing/2014/main" id="{26CB83A7-43E7-9855-8B8C-06DB7E9762FD}"/>
              </a:ext>
            </a:extLst>
          </p:cNvPr>
          <p:cNvPicPr>
            <a:picLocks noChangeAspect="1"/>
          </p:cNvPicPr>
          <p:nvPr userDrawn="1"/>
        </p:nvPicPr>
        <p:blipFill>
          <a:blip r:embed="rId2"/>
          <a:stretch>
            <a:fillRect/>
          </a:stretch>
        </p:blipFill>
        <p:spPr>
          <a:xfrm>
            <a:off x="9206731" y="334605"/>
            <a:ext cx="1588169" cy="431684"/>
          </a:xfrm>
          <a:prstGeom prst="rect">
            <a:avLst/>
          </a:prstGeom>
        </p:spPr>
      </p:pic>
      <p:sp>
        <p:nvSpPr>
          <p:cNvPr id="158" name="矩形 157">
            <a:extLst>
              <a:ext uri="{FF2B5EF4-FFF2-40B4-BE49-F238E27FC236}">
                <a16:creationId xmlns:a16="http://schemas.microsoft.com/office/drawing/2014/main" id="{D1873416-EA12-B892-C7B7-7F9A017CA79F}"/>
              </a:ext>
            </a:extLst>
          </p:cNvPr>
          <p:cNvSpPr/>
          <p:nvPr/>
        </p:nvSpPr>
        <p:spPr>
          <a:xfrm>
            <a:off x="3486443" y="5164114"/>
            <a:ext cx="912017" cy="261610"/>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sym typeface="Arial" panose="020B0604020202020204" pitchFamily="34" charset="0"/>
              </a:rPr>
              <a:t>组装 编排</a:t>
            </a:r>
          </a:p>
        </p:txBody>
      </p:sp>
      <p:sp>
        <p:nvSpPr>
          <p:cNvPr id="159" name="矩形 158">
            <a:extLst>
              <a:ext uri="{FF2B5EF4-FFF2-40B4-BE49-F238E27FC236}">
                <a16:creationId xmlns:a16="http://schemas.microsoft.com/office/drawing/2014/main" id="{27194FB3-097E-C257-736D-AABF3E940695}"/>
              </a:ext>
            </a:extLst>
          </p:cNvPr>
          <p:cNvSpPr/>
          <p:nvPr/>
        </p:nvSpPr>
        <p:spPr>
          <a:xfrm>
            <a:off x="6947239" y="5184462"/>
            <a:ext cx="912017" cy="261610"/>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sym typeface="Arial" panose="020B0604020202020204" pitchFamily="34" charset="0"/>
              </a:rPr>
              <a:t>抽象 沉淀</a:t>
            </a:r>
          </a:p>
        </p:txBody>
      </p:sp>
      <p:sp>
        <p:nvSpPr>
          <p:cNvPr id="160" name="下箭头 159">
            <a:extLst>
              <a:ext uri="{FF2B5EF4-FFF2-40B4-BE49-F238E27FC236}">
                <a16:creationId xmlns:a16="http://schemas.microsoft.com/office/drawing/2014/main" id="{7392759A-6791-508F-6C35-F617EFB457F3}"/>
              </a:ext>
            </a:extLst>
          </p:cNvPr>
          <p:cNvSpPr/>
          <p:nvPr/>
        </p:nvSpPr>
        <p:spPr>
          <a:xfrm rot="10800000">
            <a:off x="4333407" y="5131619"/>
            <a:ext cx="294115" cy="335173"/>
          </a:xfrm>
          <a:prstGeom prst="downArrow">
            <a:avLst/>
          </a:prstGeom>
          <a:gradFill>
            <a:gsLst>
              <a:gs pos="0">
                <a:srgbClr val="FA5A0A">
                  <a:lumMod val="96000"/>
                  <a:alpha val="0"/>
                </a:srgbClr>
              </a:gs>
              <a:gs pos="100000">
                <a:srgbClr val="E60012"/>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61" name="下箭头 160">
            <a:extLst>
              <a:ext uri="{FF2B5EF4-FFF2-40B4-BE49-F238E27FC236}">
                <a16:creationId xmlns:a16="http://schemas.microsoft.com/office/drawing/2014/main" id="{C600D20F-52BC-3BE8-0EAD-73BC017B34B2}"/>
              </a:ext>
            </a:extLst>
          </p:cNvPr>
          <p:cNvSpPr/>
          <p:nvPr/>
        </p:nvSpPr>
        <p:spPr>
          <a:xfrm>
            <a:off x="6702628" y="5161452"/>
            <a:ext cx="294115" cy="335173"/>
          </a:xfrm>
          <a:prstGeom prst="downArrow">
            <a:avLst/>
          </a:prstGeom>
          <a:gradFill>
            <a:gsLst>
              <a:gs pos="0">
                <a:srgbClr val="FA5A0A">
                  <a:lumMod val="96000"/>
                  <a:alpha val="0"/>
                </a:srgbClr>
              </a:gs>
              <a:gs pos="100000">
                <a:srgbClr val="E60012"/>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62" name="圆角矩形 161">
            <a:extLst>
              <a:ext uri="{FF2B5EF4-FFF2-40B4-BE49-F238E27FC236}">
                <a16:creationId xmlns:a16="http://schemas.microsoft.com/office/drawing/2014/main" id="{F4CC5321-D0CC-D830-525F-0440D2DBBE03}"/>
              </a:ext>
            </a:extLst>
          </p:cNvPr>
          <p:cNvSpPr/>
          <p:nvPr/>
        </p:nvSpPr>
        <p:spPr>
          <a:xfrm>
            <a:off x="1367155" y="2114750"/>
            <a:ext cx="9815830" cy="3148965"/>
          </a:xfrm>
          <a:prstGeom prst="roundRect">
            <a:avLst>
              <a:gd name="adj" fmla="val 6092"/>
            </a:avLst>
          </a:prstGeom>
          <a:gradFill>
            <a:gsLst>
              <a:gs pos="50000">
                <a:srgbClr val="FFFFFF">
                  <a:lumMod val="85000"/>
                  <a:alpha val="50000"/>
                </a:srgbClr>
              </a:gs>
              <a:gs pos="100000">
                <a:srgbClr val="FFFFFF">
                  <a:lumMod val="75000"/>
                  <a:alpha val="5000"/>
                </a:srgbClr>
              </a:gs>
              <a:gs pos="0">
                <a:srgbClr val="FFFFFF">
                  <a:lumMod val="75000"/>
                  <a:alpha val="20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63" name="椭圆 162">
            <a:extLst>
              <a:ext uri="{FF2B5EF4-FFF2-40B4-BE49-F238E27FC236}">
                <a16:creationId xmlns:a16="http://schemas.microsoft.com/office/drawing/2014/main" id="{E919C748-0D73-A3A0-6A84-38D5654AB94B}"/>
              </a:ext>
            </a:extLst>
          </p:cNvPr>
          <p:cNvSpPr/>
          <p:nvPr/>
        </p:nvSpPr>
        <p:spPr>
          <a:xfrm>
            <a:off x="4503325" y="2079786"/>
            <a:ext cx="3231071" cy="432792"/>
          </a:xfrm>
          <a:prstGeom prst="ellipse">
            <a:avLst/>
          </a:prstGeom>
          <a:ln>
            <a:no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sym typeface="Arial" panose="020B0604020202020204" pitchFamily="34" charset="0"/>
              </a:rPr>
              <a:t>集成总线</a:t>
            </a:r>
            <a:r>
              <a:rPr kumimoji="0" lang="en-US" altLang="zh-CN" sz="1400" b="1" i="0" u="none" strike="noStrike" kern="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sym typeface="Arial" panose="020B0604020202020204" pitchFamily="34" charset="0"/>
              </a:rPr>
              <a:t>YSB</a:t>
            </a:r>
          </a:p>
        </p:txBody>
      </p:sp>
      <p:sp>
        <p:nvSpPr>
          <p:cNvPr id="164" name="圆角矩形 163">
            <a:extLst>
              <a:ext uri="{FF2B5EF4-FFF2-40B4-BE49-F238E27FC236}">
                <a16:creationId xmlns:a16="http://schemas.microsoft.com/office/drawing/2014/main" id="{08045148-5D80-3D83-79FA-77CEFAD83A4E}"/>
              </a:ext>
            </a:extLst>
          </p:cNvPr>
          <p:cNvSpPr/>
          <p:nvPr/>
        </p:nvSpPr>
        <p:spPr>
          <a:xfrm>
            <a:off x="1597575" y="1579325"/>
            <a:ext cx="904690" cy="419695"/>
          </a:xfrm>
          <a:prstGeom prst="roundRect">
            <a:avLst/>
          </a:prstGeom>
          <a:solidFill>
            <a:srgbClr val="FFFFFF">
              <a:lumMod val="50000"/>
              <a:alpha val="10000"/>
            </a:srgbClr>
          </a:solidFill>
          <a:ln w="9525" cap="flat" cmpd="sng" algn="ctr">
            <a:solidFill>
              <a:srgbClr val="E6001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E7E6E6">
                    <a:lumMod val="25000"/>
                  </a:srgbClr>
                </a:solidFill>
                <a:effectLst/>
                <a:uLnTx/>
                <a:uFillTx/>
                <a:latin typeface="Microsoft YaHei" panose="020B0503020204020204" pitchFamily="34" charset="-122"/>
                <a:ea typeface="Microsoft YaHei" panose="020B0503020204020204" pitchFamily="34" charset="-122"/>
                <a:sym typeface="Arial" panose="020B0604020202020204" pitchFamily="34" charset="0"/>
              </a:rPr>
              <a:t>设计</a:t>
            </a:r>
          </a:p>
        </p:txBody>
      </p:sp>
      <p:sp>
        <p:nvSpPr>
          <p:cNvPr id="165" name="圆角矩形 164">
            <a:extLst>
              <a:ext uri="{FF2B5EF4-FFF2-40B4-BE49-F238E27FC236}">
                <a16:creationId xmlns:a16="http://schemas.microsoft.com/office/drawing/2014/main" id="{0889F7FA-747A-171D-7B4A-86317B89046B}"/>
              </a:ext>
            </a:extLst>
          </p:cNvPr>
          <p:cNvSpPr/>
          <p:nvPr/>
        </p:nvSpPr>
        <p:spPr>
          <a:xfrm>
            <a:off x="3280199" y="1579325"/>
            <a:ext cx="904690" cy="419695"/>
          </a:xfrm>
          <a:prstGeom prst="roundRect">
            <a:avLst/>
          </a:prstGeom>
          <a:solidFill>
            <a:srgbClr val="FFFFFF">
              <a:lumMod val="50000"/>
              <a:alpha val="10000"/>
            </a:srgbClr>
          </a:solidFill>
          <a:ln w="9525" cap="flat" cmpd="sng" algn="ctr">
            <a:solidFill>
              <a:srgbClr val="E6001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E7E6E6">
                    <a:lumMod val="25000"/>
                  </a:srgbClr>
                </a:solidFill>
                <a:effectLst/>
                <a:uLnTx/>
                <a:uFillTx/>
                <a:latin typeface="Microsoft YaHei" panose="020B0503020204020204" pitchFamily="34" charset="-122"/>
                <a:ea typeface="Microsoft YaHei" panose="020B0503020204020204" pitchFamily="34" charset="-122"/>
                <a:sym typeface="Arial" panose="020B0604020202020204" pitchFamily="34" charset="0"/>
              </a:rPr>
              <a:t>开发</a:t>
            </a:r>
          </a:p>
        </p:txBody>
      </p:sp>
      <p:sp>
        <p:nvSpPr>
          <p:cNvPr id="166" name="圆角矩形 165">
            <a:extLst>
              <a:ext uri="{FF2B5EF4-FFF2-40B4-BE49-F238E27FC236}">
                <a16:creationId xmlns:a16="http://schemas.microsoft.com/office/drawing/2014/main" id="{965CE9B0-ECE1-36A9-C110-7D47D0FF4EA7}"/>
              </a:ext>
            </a:extLst>
          </p:cNvPr>
          <p:cNvSpPr/>
          <p:nvPr/>
        </p:nvSpPr>
        <p:spPr>
          <a:xfrm>
            <a:off x="4962823" y="1579325"/>
            <a:ext cx="904690" cy="419695"/>
          </a:xfrm>
          <a:prstGeom prst="roundRect">
            <a:avLst/>
          </a:prstGeom>
          <a:solidFill>
            <a:srgbClr val="FFFFFF">
              <a:lumMod val="50000"/>
              <a:alpha val="10000"/>
            </a:srgbClr>
          </a:solidFill>
          <a:ln w="9525" cap="flat" cmpd="sng" algn="ctr">
            <a:solidFill>
              <a:srgbClr val="E6001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E7E6E6">
                    <a:lumMod val="25000"/>
                  </a:srgbClr>
                </a:solidFill>
                <a:effectLst/>
                <a:uLnTx/>
                <a:uFillTx/>
                <a:latin typeface="Microsoft YaHei" panose="020B0503020204020204" pitchFamily="34" charset="-122"/>
                <a:ea typeface="Microsoft YaHei" panose="020B0503020204020204" pitchFamily="34" charset="-122"/>
                <a:sym typeface="Arial" panose="020B0604020202020204" pitchFamily="34" charset="0"/>
              </a:rPr>
              <a:t>部署</a:t>
            </a:r>
          </a:p>
        </p:txBody>
      </p:sp>
      <p:sp>
        <p:nvSpPr>
          <p:cNvPr id="167" name="圆角矩形 166">
            <a:extLst>
              <a:ext uri="{FF2B5EF4-FFF2-40B4-BE49-F238E27FC236}">
                <a16:creationId xmlns:a16="http://schemas.microsoft.com/office/drawing/2014/main" id="{C6B879D4-4CDD-4F24-80DE-AACFB85CDF42}"/>
              </a:ext>
            </a:extLst>
          </p:cNvPr>
          <p:cNvSpPr/>
          <p:nvPr/>
        </p:nvSpPr>
        <p:spPr>
          <a:xfrm>
            <a:off x="6645447" y="1579325"/>
            <a:ext cx="904690" cy="419695"/>
          </a:xfrm>
          <a:prstGeom prst="roundRect">
            <a:avLst/>
          </a:prstGeom>
          <a:solidFill>
            <a:srgbClr val="FFFFFF">
              <a:lumMod val="50000"/>
              <a:alpha val="10000"/>
            </a:srgbClr>
          </a:solidFill>
          <a:ln w="9525" cap="flat" cmpd="sng" algn="ctr">
            <a:solidFill>
              <a:srgbClr val="E6001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E7E6E6">
                    <a:lumMod val="25000"/>
                  </a:srgbClr>
                </a:solidFill>
                <a:effectLst/>
                <a:uLnTx/>
                <a:uFillTx/>
                <a:latin typeface="Microsoft YaHei" panose="020B0503020204020204" pitchFamily="34" charset="-122"/>
                <a:ea typeface="Microsoft YaHei" panose="020B0503020204020204" pitchFamily="34" charset="-122"/>
                <a:sym typeface="Arial" panose="020B0604020202020204" pitchFamily="34" charset="0"/>
              </a:rPr>
              <a:t>测试</a:t>
            </a:r>
          </a:p>
        </p:txBody>
      </p:sp>
      <p:grpSp>
        <p:nvGrpSpPr>
          <p:cNvPr id="168" name="组合 167">
            <a:extLst>
              <a:ext uri="{FF2B5EF4-FFF2-40B4-BE49-F238E27FC236}">
                <a16:creationId xmlns:a16="http://schemas.microsoft.com/office/drawing/2014/main" id="{A8F9286D-5477-E3EF-E2E7-E37A26FF2108}"/>
              </a:ext>
            </a:extLst>
          </p:cNvPr>
          <p:cNvGrpSpPr/>
          <p:nvPr/>
        </p:nvGrpSpPr>
        <p:grpSpPr>
          <a:xfrm>
            <a:off x="794833" y="5372462"/>
            <a:ext cx="10732260" cy="1262642"/>
            <a:chOff x="794833" y="5185517"/>
            <a:chExt cx="10732260" cy="1262642"/>
          </a:xfrm>
        </p:grpSpPr>
        <p:sp>
          <p:nvSpPr>
            <p:cNvPr id="169" name="椭圆 168">
              <a:extLst>
                <a:ext uri="{FF2B5EF4-FFF2-40B4-BE49-F238E27FC236}">
                  <a16:creationId xmlns:a16="http://schemas.microsoft.com/office/drawing/2014/main" id="{8C897FE2-6CBE-1E1F-C163-6BCD7F39C95A}"/>
                </a:ext>
              </a:extLst>
            </p:cNvPr>
            <p:cNvSpPr/>
            <p:nvPr/>
          </p:nvSpPr>
          <p:spPr>
            <a:xfrm>
              <a:off x="794833" y="5185517"/>
              <a:ext cx="10732260" cy="1262642"/>
            </a:xfrm>
            <a:prstGeom prst="ellipse">
              <a:avLst/>
            </a:prstGeom>
            <a:gradFill>
              <a:gsLst>
                <a:gs pos="100000">
                  <a:srgbClr val="717071">
                    <a:lumMod val="40000"/>
                    <a:lumOff val="60000"/>
                  </a:srgbClr>
                </a:gs>
                <a:gs pos="0">
                  <a:srgbClr val="717071">
                    <a:lumMod val="40000"/>
                    <a:lumOff val="60000"/>
                    <a:alpha val="0"/>
                  </a:srgbClr>
                </a:gs>
              </a:gsLst>
              <a:lin ang="5400000" scaled="1"/>
            </a:gradFill>
            <a:ln w="25400" cap="rnd"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sym typeface="Arial" panose="020B0604020202020204" pitchFamily="34" charset="0"/>
              </a:endParaRPr>
            </a:p>
          </p:txBody>
        </p:sp>
        <p:sp>
          <p:nvSpPr>
            <p:cNvPr id="170" name="文本框 169">
              <a:extLst>
                <a:ext uri="{FF2B5EF4-FFF2-40B4-BE49-F238E27FC236}">
                  <a16:creationId xmlns:a16="http://schemas.microsoft.com/office/drawing/2014/main" id="{39DA88CD-C9E5-237D-042F-D505600DE3BD}"/>
                </a:ext>
              </a:extLst>
            </p:cNvPr>
            <p:cNvSpPr txBox="1"/>
            <p:nvPr/>
          </p:nvSpPr>
          <p:spPr>
            <a:xfrm>
              <a:off x="5492040" y="6044924"/>
              <a:ext cx="1210588" cy="338554"/>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E60012"/>
                  </a:solidFill>
                  <a:effectLst/>
                  <a:uLnTx/>
                  <a:uFillTx/>
                  <a:sym typeface="Arial" panose="020B0604020202020204" pitchFamily="34" charset="0"/>
                </a:rPr>
                <a:t>集成资产库</a:t>
              </a:r>
            </a:p>
          </p:txBody>
        </p:sp>
        <p:grpSp>
          <p:nvGrpSpPr>
            <p:cNvPr id="171" name="组合 170">
              <a:extLst>
                <a:ext uri="{FF2B5EF4-FFF2-40B4-BE49-F238E27FC236}">
                  <a16:creationId xmlns:a16="http://schemas.microsoft.com/office/drawing/2014/main" id="{A154C372-6ED8-AC5A-EE43-029D2152E044}"/>
                </a:ext>
              </a:extLst>
            </p:cNvPr>
            <p:cNvGrpSpPr/>
            <p:nvPr/>
          </p:nvGrpSpPr>
          <p:grpSpPr>
            <a:xfrm>
              <a:off x="1811157" y="5626574"/>
              <a:ext cx="1147774" cy="335169"/>
              <a:chOff x="2271488" y="5084759"/>
              <a:chExt cx="1147774" cy="335169"/>
            </a:xfrm>
          </p:grpSpPr>
          <p:grpSp>
            <p:nvGrpSpPr>
              <p:cNvPr id="205" name="组合 204">
                <a:extLst>
                  <a:ext uri="{FF2B5EF4-FFF2-40B4-BE49-F238E27FC236}">
                    <a16:creationId xmlns:a16="http://schemas.microsoft.com/office/drawing/2014/main" id="{9F606C7A-2A3D-C6D0-AFB3-94AE7B349B53}"/>
                  </a:ext>
                </a:extLst>
              </p:cNvPr>
              <p:cNvGrpSpPr/>
              <p:nvPr/>
            </p:nvGrpSpPr>
            <p:grpSpPr>
              <a:xfrm>
                <a:off x="2271488" y="5084759"/>
                <a:ext cx="1147774" cy="335169"/>
                <a:chOff x="4616766" y="7273257"/>
                <a:chExt cx="1388806" cy="405553"/>
              </a:xfrm>
            </p:grpSpPr>
            <p:sp>
              <p:nvSpPr>
                <p:cNvPr id="207" name="椭圆 206">
                  <a:extLst>
                    <a:ext uri="{FF2B5EF4-FFF2-40B4-BE49-F238E27FC236}">
                      <a16:creationId xmlns:a16="http://schemas.microsoft.com/office/drawing/2014/main" id="{8025E518-DEB1-3723-AD37-17CB24C1E7A7}"/>
                    </a:ext>
                  </a:extLst>
                </p:cNvPr>
                <p:cNvSpPr/>
                <p:nvPr/>
              </p:nvSpPr>
              <p:spPr>
                <a:xfrm>
                  <a:off x="4616766" y="7309535"/>
                  <a:ext cx="1388805" cy="369275"/>
                </a:xfrm>
                <a:prstGeom prst="ellipse">
                  <a:avLst/>
                </a:prstGeom>
                <a:gradFill>
                  <a:gsLst>
                    <a:gs pos="50000">
                      <a:srgbClr val="FFFFFF"/>
                    </a:gs>
                    <a:gs pos="100000">
                      <a:srgbClr val="FBB68F"/>
                    </a:gs>
                    <a:gs pos="0">
                      <a:srgbClr val="FBB68F"/>
                    </a:gs>
                  </a:gsLst>
                  <a:lin ang="0" scaled="0"/>
                </a:gradFill>
                <a:ln w="12700" cap="flat" cmpd="sng" algn="ctr">
                  <a:noFill/>
                  <a:prstDash val="solid"/>
                  <a:miter lim="800000"/>
                </a:ln>
                <a:effectLst>
                  <a:outerShdw blurRad="50800" dist="38100" dir="5400000" algn="t" rotWithShape="0">
                    <a:srgbClr val="F43D2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sp>
              <p:nvSpPr>
                <p:cNvPr id="208" name="椭圆 207">
                  <a:extLst>
                    <a:ext uri="{FF2B5EF4-FFF2-40B4-BE49-F238E27FC236}">
                      <a16:creationId xmlns:a16="http://schemas.microsoft.com/office/drawing/2014/main" id="{3F850CEC-C632-CFD0-AF15-2F5E31A290B6}"/>
                    </a:ext>
                  </a:extLst>
                </p:cNvPr>
                <p:cNvSpPr/>
                <p:nvPr/>
              </p:nvSpPr>
              <p:spPr>
                <a:xfrm>
                  <a:off x="4616767" y="7273257"/>
                  <a:ext cx="1388805" cy="369276"/>
                </a:xfrm>
                <a:prstGeom prst="ellipse">
                  <a:avLst/>
                </a:prstGeom>
                <a:gradFill>
                  <a:gsLst>
                    <a:gs pos="100000">
                      <a:srgbClr val="FEEFE2"/>
                    </a:gs>
                    <a:gs pos="0">
                      <a:srgbClr val="FBB68F">
                        <a:alpha val="5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grpSp>
          <p:sp>
            <p:nvSpPr>
              <p:cNvPr id="206" name="矩形: 圆角 28">
                <a:extLst>
                  <a:ext uri="{FF2B5EF4-FFF2-40B4-BE49-F238E27FC236}">
                    <a16:creationId xmlns:a16="http://schemas.microsoft.com/office/drawing/2014/main" id="{11692931-5BD2-29D4-58F8-C9BBC641046F}"/>
                  </a:ext>
                </a:extLst>
              </p:cNvPr>
              <p:cNvSpPr/>
              <p:nvPr/>
            </p:nvSpPr>
            <p:spPr>
              <a:xfrm>
                <a:off x="2293083" y="5109570"/>
                <a:ext cx="1081194" cy="234855"/>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E60012"/>
                    </a:solidFill>
                    <a:effectLst/>
                    <a:uLnTx/>
                    <a:uFillTx/>
                    <a:sym typeface="Arial" panose="020B0604020202020204" pitchFamily="34" charset="0"/>
                  </a:rPr>
                  <a:t>HTTP </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连接器</a:t>
                </a:r>
              </a:p>
            </p:txBody>
          </p:sp>
        </p:grpSp>
        <p:grpSp>
          <p:nvGrpSpPr>
            <p:cNvPr id="172" name="组合 171">
              <a:extLst>
                <a:ext uri="{FF2B5EF4-FFF2-40B4-BE49-F238E27FC236}">
                  <a16:creationId xmlns:a16="http://schemas.microsoft.com/office/drawing/2014/main" id="{F62CF693-B9BF-DCBC-E55C-D8582370E2D1}"/>
                </a:ext>
              </a:extLst>
            </p:cNvPr>
            <p:cNvGrpSpPr/>
            <p:nvPr/>
          </p:nvGrpSpPr>
          <p:grpSpPr>
            <a:xfrm>
              <a:off x="3041484" y="5462859"/>
              <a:ext cx="1147775" cy="335169"/>
              <a:chOff x="3482457" y="4786153"/>
              <a:chExt cx="1147775" cy="335169"/>
            </a:xfrm>
          </p:grpSpPr>
          <p:grpSp>
            <p:nvGrpSpPr>
              <p:cNvPr id="201" name="组合 200">
                <a:extLst>
                  <a:ext uri="{FF2B5EF4-FFF2-40B4-BE49-F238E27FC236}">
                    <a16:creationId xmlns:a16="http://schemas.microsoft.com/office/drawing/2014/main" id="{ABB1E578-739A-67ED-3068-7EF33782DD5E}"/>
                  </a:ext>
                </a:extLst>
              </p:cNvPr>
              <p:cNvGrpSpPr/>
              <p:nvPr/>
            </p:nvGrpSpPr>
            <p:grpSpPr>
              <a:xfrm>
                <a:off x="3482457" y="4786153"/>
                <a:ext cx="1147775" cy="335169"/>
                <a:chOff x="4616766" y="7273264"/>
                <a:chExt cx="1388807" cy="405554"/>
              </a:xfrm>
            </p:grpSpPr>
            <p:sp>
              <p:nvSpPr>
                <p:cNvPr id="203" name="椭圆 202">
                  <a:extLst>
                    <a:ext uri="{FF2B5EF4-FFF2-40B4-BE49-F238E27FC236}">
                      <a16:creationId xmlns:a16="http://schemas.microsoft.com/office/drawing/2014/main" id="{3B273D1D-E8D7-50EB-3828-F24FFDEE1C66}"/>
                    </a:ext>
                  </a:extLst>
                </p:cNvPr>
                <p:cNvSpPr/>
                <p:nvPr/>
              </p:nvSpPr>
              <p:spPr>
                <a:xfrm>
                  <a:off x="4616766" y="7309542"/>
                  <a:ext cx="1388805" cy="369276"/>
                </a:xfrm>
                <a:prstGeom prst="ellipse">
                  <a:avLst/>
                </a:prstGeom>
                <a:gradFill>
                  <a:gsLst>
                    <a:gs pos="50000">
                      <a:srgbClr val="FFFFFF"/>
                    </a:gs>
                    <a:gs pos="100000">
                      <a:srgbClr val="FBB68F"/>
                    </a:gs>
                    <a:gs pos="0">
                      <a:srgbClr val="FBB68F"/>
                    </a:gs>
                  </a:gsLst>
                  <a:lin ang="0" scaled="0"/>
                </a:gradFill>
                <a:ln w="12700" cap="flat" cmpd="sng" algn="ctr">
                  <a:noFill/>
                  <a:prstDash val="solid"/>
                  <a:miter lim="800000"/>
                </a:ln>
                <a:effectLst>
                  <a:outerShdw blurRad="50800" dist="38100" dir="5400000" algn="t" rotWithShape="0">
                    <a:srgbClr val="F43D2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sp>
              <p:nvSpPr>
                <p:cNvPr id="204" name="椭圆 203">
                  <a:extLst>
                    <a:ext uri="{FF2B5EF4-FFF2-40B4-BE49-F238E27FC236}">
                      <a16:creationId xmlns:a16="http://schemas.microsoft.com/office/drawing/2014/main" id="{12701F7A-D29D-DDAF-405D-71C8F2CE43BA}"/>
                    </a:ext>
                  </a:extLst>
                </p:cNvPr>
                <p:cNvSpPr/>
                <p:nvPr/>
              </p:nvSpPr>
              <p:spPr>
                <a:xfrm>
                  <a:off x="4616768" y="7273264"/>
                  <a:ext cx="1388805" cy="369276"/>
                </a:xfrm>
                <a:prstGeom prst="ellipse">
                  <a:avLst/>
                </a:prstGeom>
                <a:gradFill>
                  <a:gsLst>
                    <a:gs pos="100000">
                      <a:srgbClr val="FEEFE2"/>
                    </a:gs>
                    <a:gs pos="0">
                      <a:srgbClr val="FBB68F">
                        <a:alpha val="5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grpSp>
          <p:sp>
            <p:nvSpPr>
              <p:cNvPr id="202" name="矩形: 圆角 28">
                <a:extLst>
                  <a:ext uri="{FF2B5EF4-FFF2-40B4-BE49-F238E27FC236}">
                    <a16:creationId xmlns:a16="http://schemas.microsoft.com/office/drawing/2014/main" id="{EDD2E229-390D-0888-A396-2B7070A3962C}"/>
                  </a:ext>
                </a:extLst>
              </p:cNvPr>
              <p:cNvSpPr/>
              <p:nvPr/>
            </p:nvSpPr>
            <p:spPr>
              <a:xfrm>
                <a:off x="3633055" y="4849072"/>
                <a:ext cx="828094" cy="234855"/>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E60012"/>
                    </a:solidFill>
                    <a:effectLst/>
                    <a:uLnTx/>
                    <a:uFillTx/>
                    <a:sym typeface="Arial" panose="020B0604020202020204" pitchFamily="34" charset="0"/>
                  </a:rPr>
                  <a:t>APMQ</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连接器</a:t>
                </a:r>
              </a:p>
            </p:txBody>
          </p:sp>
        </p:grpSp>
        <p:grpSp>
          <p:nvGrpSpPr>
            <p:cNvPr id="173" name="组合 172">
              <a:extLst>
                <a:ext uri="{FF2B5EF4-FFF2-40B4-BE49-F238E27FC236}">
                  <a16:creationId xmlns:a16="http://schemas.microsoft.com/office/drawing/2014/main" id="{35E1850B-6DC7-867B-5BCD-9B11DADFD985}"/>
                </a:ext>
              </a:extLst>
            </p:cNvPr>
            <p:cNvGrpSpPr/>
            <p:nvPr/>
          </p:nvGrpSpPr>
          <p:grpSpPr>
            <a:xfrm>
              <a:off x="3944384" y="5828454"/>
              <a:ext cx="1147774" cy="335175"/>
              <a:chOff x="4630229" y="5069753"/>
              <a:chExt cx="1147774" cy="335175"/>
            </a:xfrm>
          </p:grpSpPr>
          <p:grpSp>
            <p:nvGrpSpPr>
              <p:cNvPr id="197" name="组合 196">
                <a:extLst>
                  <a:ext uri="{FF2B5EF4-FFF2-40B4-BE49-F238E27FC236}">
                    <a16:creationId xmlns:a16="http://schemas.microsoft.com/office/drawing/2014/main" id="{CC8C8233-73E6-1F0F-60D6-58553A04A940}"/>
                  </a:ext>
                </a:extLst>
              </p:cNvPr>
              <p:cNvGrpSpPr/>
              <p:nvPr/>
            </p:nvGrpSpPr>
            <p:grpSpPr>
              <a:xfrm>
                <a:off x="4630229" y="5069753"/>
                <a:ext cx="1147774" cy="335175"/>
                <a:chOff x="4616766" y="7273257"/>
                <a:chExt cx="1388806" cy="405561"/>
              </a:xfrm>
            </p:grpSpPr>
            <p:sp>
              <p:nvSpPr>
                <p:cNvPr id="199" name="椭圆 198">
                  <a:extLst>
                    <a:ext uri="{FF2B5EF4-FFF2-40B4-BE49-F238E27FC236}">
                      <a16:creationId xmlns:a16="http://schemas.microsoft.com/office/drawing/2014/main" id="{0113BE35-2C78-5AAA-ABF2-D88A53D8B7EC}"/>
                    </a:ext>
                  </a:extLst>
                </p:cNvPr>
                <p:cNvSpPr/>
                <p:nvPr/>
              </p:nvSpPr>
              <p:spPr>
                <a:xfrm>
                  <a:off x="4616766" y="7309542"/>
                  <a:ext cx="1388805" cy="369276"/>
                </a:xfrm>
                <a:prstGeom prst="ellipse">
                  <a:avLst/>
                </a:prstGeom>
                <a:gradFill>
                  <a:gsLst>
                    <a:gs pos="50000">
                      <a:srgbClr val="FFFFFF"/>
                    </a:gs>
                    <a:gs pos="100000">
                      <a:srgbClr val="FBB68F"/>
                    </a:gs>
                    <a:gs pos="0">
                      <a:srgbClr val="FBB68F"/>
                    </a:gs>
                  </a:gsLst>
                  <a:lin ang="0" scaled="0"/>
                </a:gradFill>
                <a:ln w="12700" cap="flat" cmpd="sng" algn="ctr">
                  <a:noFill/>
                  <a:prstDash val="solid"/>
                  <a:miter lim="800000"/>
                </a:ln>
                <a:effectLst>
                  <a:outerShdw blurRad="50800" dist="38100" dir="5400000" algn="t" rotWithShape="0">
                    <a:srgbClr val="F43D2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sp>
              <p:nvSpPr>
                <p:cNvPr id="200" name="椭圆 199">
                  <a:extLst>
                    <a:ext uri="{FF2B5EF4-FFF2-40B4-BE49-F238E27FC236}">
                      <a16:creationId xmlns:a16="http://schemas.microsoft.com/office/drawing/2014/main" id="{82B6C066-7DB9-7586-2792-1809496D71FB}"/>
                    </a:ext>
                  </a:extLst>
                </p:cNvPr>
                <p:cNvSpPr/>
                <p:nvPr/>
              </p:nvSpPr>
              <p:spPr>
                <a:xfrm>
                  <a:off x="4616767" y="7273257"/>
                  <a:ext cx="1388805" cy="369276"/>
                </a:xfrm>
                <a:prstGeom prst="ellipse">
                  <a:avLst/>
                </a:prstGeom>
                <a:gradFill>
                  <a:gsLst>
                    <a:gs pos="100000">
                      <a:srgbClr val="FEEFE2"/>
                    </a:gs>
                    <a:gs pos="0">
                      <a:srgbClr val="FBB68F">
                        <a:alpha val="5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grpSp>
          <p:sp>
            <p:nvSpPr>
              <p:cNvPr id="198" name="矩形: 圆角 28">
                <a:extLst>
                  <a:ext uri="{FF2B5EF4-FFF2-40B4-BE49-F238E27FC236}">
                    <a16:creationId xmlns:a16="http://schemas.microsoft.com/office/drawing/2014/main" id="{5150EA84-CCE6-99B7-8E64-BF30CB64B54F}"/>
                  </a:ext>
                </a:extLst>
              </p:cNvPr>
              <p:cNvSpPr/>
              <p:nvPr/>
            </p:nvSpPr>
            <p:spPr>
              <a:xfrm>
                <a:off x="4750551" y="5095183"/>
                <a:ext cx="910903" cy="234855"/>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E60012"/>
                    </a:solidFill>
                    <a:effectLst/>
                    <a:uLnTx/>
                    <a:uFillTx/>
                    <a:sym typeface="Arial" panose="020B0604020202020204" pitchFamily="34" charset="0"/>
                  </a:rPr>
                  <a:t>Database</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连接器</a:t>
                </a:r>
              </a:p>
            </p:txBody>
          </p:sp>
        </p:grpSp>
        <p:grpSp>
          <p:nvGrpSpPr>
            <p:cNvPr id="174" name="组合 173">
              <a:extLst>
                <a:ext uri="{FF2B5EF4-FFF2-40B4-BE49-F238E27FC236}">
                  <a16:creationId xmlns:a16="http://schemas.microsoft.com/office/drawing/2014/main" id="{2699D38C-7C55-6FD0-664C-1706D322F7B2}"/>
                </a:ext>
              </a:extLst>
            </p:cNvPr>
            <p:cNvGrpSpPr/>
            <p:nvPr/>
          </p:nvGrpSpPr>
          <p:grpSpPr>
            <a:xfrm>
              <a:off x="5048897" y="5458541"/>
              <a:ext cx="1147774" cy="335175"/>
              <a:chOff x="6005977" y="5034671"/>
              <a:chExt cx="1147774" cy="335175"/>
            </a:xfrm>
          </p:grpSpPr>
          <p:grpSp>
            <p:nvGrpSpPr>
              <p:cNvPr id="193" name="组合 192">
                <a:extLst>
                  <a:ext uri="{FF2B5EF4-FFF2-40B4-BE49-F238E27FC236}">
                    <a16:creationId xmlns:a16="http://schemas.microsoft.com/office/drawing/2014/main" id="{8B6DD943-A4A6-EDA0-F75F-33E7DB23B3EC}"/>
                  </a:ext>
                </a:extLst>
              </p:cNvPr>
              <p:cNvGrpSpPr/>
              <p:nvPr/>
            </p:nvGrpSpPr>
            <p:grpSpPr>
              <a:xfrm>
                <a:off x="6005977" y="5034671"/>
                <a:ext cx="1147774" cy="335175"/>
                <a:chOff x="4616766" y="7273257"/>
                <a:chExt cx="1388806" cy="405561"/>
              </a:xfrm>
            </p:grpSpPr>
            <p:sp>
              <p:nvSpPr>
                <p:cNvPr id="195" name="椭圆 194">
                  <a:extLst>
                    <a:ext uri="{FF2B5EF4-FFF2-40B4-BE49-F238E27FC236}">
                      <a16:creationId xmlns:a16="http://schemas.microsoft.com/office/drawing/2014/main" id="{B6D614D5-9FCC-DF05-1337-BF98E493CE27}"/>
                    </a:ext>
                  </a:extLst>
                </p:cNvPr>
                <p:cNvSpPr/>
                <p:nvPr/>
              </p:nvSpPr>
              <p:spPr>
                <a:xfrm>
                  <a:off x="4616766" y="7309542"/>
                  <a:ext cx="1388805" cy="369276"/>
                </a:xfrm>
                <a:prstGeom prst="ellipse">
                  <a:avLst/>
                </a:prstGeom>
                <a:gradFill>
                  <a:gsLst>
                    <a:gs pos="50000">
                      <a:srgbClr val="FFFFFF"/>
                    </a:gs>
                    <a:gs pos="100000">
                      <a:srgbClr val="FBB68F"/>
                    </a:gs>
                    <a:gs pos="0">
                      <a:srgbClr val="FBB68F"/>
                    </a:gs>
                  </a:gsLst>
                  <a:lin ang="0" scaled="0"/>
                </a:gradFill>
                <a:ln w="12700" cap="flat" cmpd="sng" algn="ctr">
                  <a:noFill/>
                  <a:prstDash val="solid"/>
                  <a:miter lim="800000"/>
                </a:ln>
                <a:effectLst>
                  <a:outerShdw blurRad="50800" dist="38100" dir="5400000" algn="t" rotWithShape="0">
                    <a:srgbClr val="F43D2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sp>
              <p:nvSpPr>
                <p:cNvPr id="196" name="椭圆 195">
                  <a:extLst>
                    <a:ext uri="{FF2B5EF4-FFF2-40B4-BE49-F238E27FC236}">
                      <a16:creationId xmlns:a16="http://schemas.microsoft.com/office/drawing/2014/main" id="{DA8BAE1C-9B5A-BB7A-E86B-2D8082F657F0}"/>
                    </a:ext>
                  </a:extLst>
                </p:cNvPr>
                <p:cNvSpPr/>
                <p:nvPr/>
              </p:nvSpPr>
              <p:spPr>
                <a:xfrm>
                  <a:off x="4616767" y="7273257"/>
                  <a:ext cx="1388805" cy="369276"/>
                </a:xfrm>
                <a:prstGeom prst="ellipse">
                  <a:avLst/>
                </a:prstGeom>
                <a:gradFill>
                  <a:gsLst>
                    <a:gs pos="100000">
                      <a:srgbClr val="FEEFE2"/>
                    </a:gs>
                    <a:gs pos="0">
                      <a:srgbClr val="FBB68F">
                        <a:alpha val="5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grpSp>
          <p:sp>
            <p:nvSpPr>
              <p:cNvPr id="194" name="矩形: 圆角 28">
                <a:extLst>
                  <a:ext uri="{FF2B5EF4-FFF2-40B4-BE49-F238E27FC236}">
                    <a16:creationId xmlns:a16="http://schemas.microsoft.com/office/drawing/2014/main" id="{3A4958DF-AE68-2ED3-BEBD-439A7F46F351}"/>
                  </a:ext>
                </a:extLst>
              </p:cNvPr>
              <p:cNvSpPr/>
              <p:nvPr/>
            </p:nvSpPr>
            <p:spPr>
              <a:xfrm>
                <a:off x="6165816" y="5068522"/>
                <a:ext cx="828094" cy="234855"/>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00" b="1" i="0" u="none" strike="noStrike" kern="0" cap="none" spc="0" normalizeH="0" baseline="0" noProof="0" dirty="0" err="1">
                    <a:ln>
                      <a:noFill/>
                    </a:ln>
                    <a:solidFill>
                      <a:srgbClr val="E60012"/>
                    </a:solidFill>
                    <a:effectLst/>
                    <a:uLnTx/>
                    <a:uFillTx/>
                    <a:sym typeface="Arial" panose="020B0604020202020204" pitchFamily="34" charset="0"/>
                  </a:rPr>
                  <a:t>YonBIP</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连接器</a:t>
                </a:r>
              </a:p>
            </p:txBody>
          </p:sp>
        </p:grpSp>
        <p:grpSp>
          <p:nvGrpSpPr>
            <p:cNvPr id="175" name="组合 174">
              <a:extLst>
                <a:ext uri="{FF2B5EF4-FFF2-40B4-BE49-F238E27FC236}">
                  <a16:creationId xmlns:a16="http://schemas.microsoft.com/office/drawing/2014/main" id="{67B2C5EB-1ACC-3F1D-83E1-430295FFAB85}"/>
                </a:ext>
              </a:extLst>
            </p:cNvPr>
            <p:cNvGrpSpPr/>
            <p:nvPr/>
          </p:nvGrpSpPr>
          <p:grpSpPr>
            <a:xfrm>
              <a:off x="6373352" y="5362070"/>
              <a:ext cx="1147774" cy="335175"/>
              <a:chOff x="7385580" y="4867083"/>
              <a:chExt cx="1147774" cy="335175"/>
            </a:xfrm>
          </p:grpSpPr>
          <p:grpSp>
            <p:nvGrpSpPr>
              <p:cNvPr id="189" name="组合 188">
                <a:extLst>
                  <a:ext uri="{FF2B5EF4-FFF2-40B4-BE49-F238E27FC236}">
                    <a16:creationId xmlns:a16="http://schemas.microsoft.com/office/drawing/2014/main" id="{68C95B48-4507-89E5-CACA-36E560B4BD7F}"/>
                  </a:ext>
                </a:extLst>
              </p:cNvPr>
              <p:cNvGrpSpPr/>
              <p:nvPr/>
            </p:nvGrpSpPr>
            <p:grpSpPr>
              <a:xfrm>
                <a:off x="7385580" y="4867083"/>
                <a:ext cx="1147774" cy="335175"/>
                <a:chOff x="4616766" y="7273257"/>
                <a:chExt cx="1388806" cy="405561"/>
              </a:xfrm>
            </p:grpSpPr>
            <p:sp>
              <p:nvSpPr>
                <p:cNvPr id="191" name="椭圆 190">
                  <a:extLst>
                    <a:ext uri="{FF2B5EF4-FFF2-40B4-BE49-F238E27FC236}">
                      <a16:creationId xmlns:a16="http://schemas.microsoft.com/office/drawing/2014/main" id="{903C0F61-6A45-B274-2A39-A335B60068CA}"/>
                    </a:ext>
                  </a:extLst>
                </p:cNvPr>
                <p:cNvSpPr/>
                <p:nvPr/>
              </p:nvSpPr>
              <p:spPr>
                <a:xfrm>
                  <a:off x="4616766" y="7309542"/>
                  <a:ext cx="1388805" cy="369276"/>
                </a:xfrm>
                <a:prstGeom prst="ellipse">
                  <a:avLst/>
                </a:prstGeom>
                <a:gradFill>
                  <a:gsLst>
                    <a:gs pos="50000">
                      <a:srgbClr val="FFFFFF"/>
                    </a:gs>
                    <a:gs pos="100000">
                      <a:srgbClr val="FBB68F"/>
                    </a:gs>
                    <a:gs pos="0">
                      <a:srgbClr val="FBB68F"/>
                    </a:gs>
                  </a:gsLst>
                  <a:lin ang="0" scaled="0"/>
                </a:gradFill>
                <a:ln w="12700" cap="flat" cmpd="sng" algn="ctr">
                  <a:noFill/>
                  <a:prstDash val="solid"/>
                  <a:miter lim="800000"/>
                </a:ln>
                <a:effectLst>
                  <a:outerShdw blurRad="50800" dist="38100" dir="5400000" algn="t" rotWithShape="0">
                    <a:srgbClr val="F43D2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sp>
              <p:nvSpPr>
                <p:cNvPr id="192" name="椭圆 191">
                  <a:extLst>
                    <a:ext uri="{FF2B5EF4-FFF2-40B4-BE49-F238E27FC236}">
                      <a16:creationId xmlns:a16="http://schemas.microsoft.com/office/drawing/2014/main" id="{76CF1EE7-4717-B680-B8E3-62E256F494C5}"/>
                    </a:ext>
                  </a:extLst>
                </p:cNvPr>
                <p:cNvSpPr/>
                <p:nvPr/>
              </p:nvSpPr>
              <p:spPr>
                <a:xfrm>
                  <a:off x="4616767" y="7273257"/>
                  <a:ext cx="1388805" cy="369276"/>
                </a:xfrm>
                <a:prstGeom prst="ellipse">
                  <a:avLst/>
                </a:prstGeom>
                <a:gradFill>
                  <a:gsLst>
                    <a:gs pos="100000">
                      <a:srgbClr val="FEEFE2"/>
                    </a:gs>
                    <a:gs pos="0">
                      <a:srgbClr val="FBB68F">
                        <a:alpha val="5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grpSp>
          <p:sp>
            <p:nvSpPr>
              <p:cNvPr id="190" name="矩形: 圆角 28">
                <a:extLst>
                  <a:ext uri="{FF2B5EF4-FFF2-40B4-BE49-F238E27FC236}">
                    <a16:creationId xmlns:a16="http://schemas.microsoft.com/office/drawing/2014/main" id="{46A429FA-9667-EFB9-CAFD-970C58BF407A}"/>
                  </a:ext>
                </a:extLst>
              </p:cNvPr>
              <p:cNvSpPr/>
              <p:nvPr/>
            </p:nvSpPr>
            <p:spPr>
              <a:xfrm>
                <a:off x="7507169" y="4898124"/>
                <a:ext cx="910903" cy="234855"/>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E60012"/>
                    </a:solidFill>
                    <a:effectLst/>
                    <a:uLnTx/>
                    <a:uFillTx/>
                    <a:sym typeface="Arial" panose="020B0604020202020204" pitchFamily="34" charset="0"/>
                  </a:rPr>
                  <a:t>TLC</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连接器</a:t>
                </a:r>
              </a:p>
            </p:txBody>
          </p:sp>
        </p:grpSp>
        <p:grpSp>
          <p:nvGrpSpPr>
            <p:cNvPr id="176" name="组合 175">
              <a:extLst>
                <a:ext uri="{FF2B5EF4-FFF2-40B4-BE49-F238E27FC236}">
                  <a16:creationId xmlns:a16="http://schemas.microsoft.com/office/drawing/2014/main" id="{0B7D98AD-FBDA-9AF2-CB26-A5B7B805DDB1}"/>
                </a:ext>
              </a:extLst>
            </p:cNvPr>
            <p:cNvGrpSpPr/>
            <p:nvPr/>
          </p:nvGrpSpPr>
          <p:grpSpPr>
            <a:xfrm>
              <a:off x="7603676" y="5525778"/>
              <a:ext cx="1147774" cy="335197"/>
              <a:chOff x="8596548" y="5172272"/>
              <a:chExt cx="1147774" cy="335197"/>
            </a:xfrm>
          </p:grpSpPr>
          <p:grpSp>
            <p:nvGrpSpPr>
              <p:cNvPr id="185" name="组合 184">
                <a:extLst>
                  <a:ext uri="{FF2B5EF4-FFF2-40B4-BE49-F238E27FC236}">
                    <a16:creationId xmlns:a16="http://schemas.microsoft.com/office/drawing/2014/main" id="{7972960E-0C88-3E40-3210-7CEC554313F0}"/>
                  </a:ext>
                </a:extLst>
              </p:cNvPr>
              <p:cNvGrpSpPr/>
              <p:nvPr/>
            </p:nvGrpSpPr>
            <p:grpSpPr>
              <a:xfrm>
                <a:off x="8596548" y="5172272"/>
                <a:ext cx="1147774" cy="335197"/>
                <a:chOff x="4616766" y="7273232"/>
                <a:chExt cx="1388806" cy="405586"/>
              </a:xfrm>
            </p:grpSpPr>
            <p:sp>
              <p:nvSpPr>
                <p:cNvPr id="187" name="椭圆 186">
                  <a:extLst>
                    <a:ext uri="{FF2B5EF4-FFF2-40B4-BE49-F238E27FC236}">
                      <a16:creationId xmlns:a16="http://schemas.microsoft.com/office/drawing/2014/main" id="{0602E61B-8D01-B3EF-A90D-A056E67F57AB}"/>
                    </a:ext>
                  </a:extLst>
                </p:cNvPr>
                <p:cNvSpPr/>
                <p:nvPr/>
              </p:nvSpPr>
              <p:spPr>
                <a:xfrm>
                  <a:off x="4616766" y="7309542"/>
                  <a:ext cx="1388805" cy="369276"/>
                </a:xfrm>
                <a:prstGeom prst="ellipse">
                  <a:avLst/>
                </a:prstGeom>
                <a:gradFill>
                  <a:gsLst>
                    <a:gs pos="50000">
                      <a:srgbClr val="FFFFFF"/>
                    </a:gs>
                    <a:gs pos="100000">
                      <a:srgbClr val="FBB68F"/>
                    </a:gs>
                    <a:gs pos="0">
                      <a:srgbClr val="FBB68F"/>
                    </a:gs>
                  </a:gsLst>
                  <a:lin ang="0" scaled="0"/>
                </a:gradFill>
                <a:ln w="12700" cap="flat" cmpd="sng" algn="ctr">
                  <a:noFill/>
                  <a:prstDash val="solid"/>
                  <a:miter lim="800000"/>
                </a:ln>
                <a:effectLst>
                  <a:outerShdw blurRad="50800" dist="38100" dir="5400000" algn="t" rotWithShape="0">
                    <a:srgbClr val="F43D2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sp>
              <p:nvSpPr>
                <p:cNvPr id="188" name="椭圆 187">
                  <a:extLst>
                    <a:ext uri="{FF2B5EF4-FFF2-40B4-BE49-F238E27FC236}">
                      <a16:creationId xmlns:a16="http://schemas.microsoft.com/office/drawing/2014/main" id="{DD47B3E8-D527-B210-3D23-870685970810}"/>
                    </a:ext>
                  </a:extLst>
                </p:cNvPr>
                <p:cNvSpPr/>
                <p:nvPr/>
              </p:nvSpPr>
              <p:spPr>
                <a:xfrm>
                  <a:off x="4616767" y="7273232"/>
                  <a:ext cx="1388805" cy="369274"/>
                </a:xfrm>
                <a:prstGeom prst="ellipse">
                  <a:avLst/>
                </a:prstGeom>
                <a:gradFill>
                  <a:gsLst>
                    <a:gs pos="100000">
                      <a:srgbClr val="FEEFE2"/>
                    </a:gs>
                    <a:gs pos="0">
                      <a:srgbClr val="FBB68F">
                        <a:alpha val="5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grpSp>
          <p:sp>
            <p:nvSpPr>
              <p:cNvPr id="186" name="矩形: 圆角 28">
                <a:extLst>
                  <a:ext uri="{FF2B5EF4-FFF2-40B4-BE49-F238E27FC236}">
                    <a16:creationId xmlns:a16="http://schemas.microsoft.com/office/drawing/2014/main" id="{EEC576F0-EF74-F7CD-10BA-40D81D1F2002}"/>
                  </a:ext>
                </a:extLst>
              </p:cNvPr>
              <p:cNvSpPr/>
              <p:nvPr/>
            </p:nvSpPr>
            <p:spPr>
              <a:xfrm>
                <a:off x="8756387" y="5207709"/>
                <a:ext cx="828094" cy="234855"/>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泛微</a:t>
                </a:r>
                <a:r>
                  <a:rPr kumimoji="0" lang="en-US" altLang="zh-CN" sz="1100" b="1" i="0" u="none" strike="noStrike" kern="0" cap="none" spc="0" normalizeH="0" baseline="0" noProof="0" dirty="0">
                    <a:ln>
                      <a:noFill/>
                    </a:ln>
                    <a:solidFill>
                      <a:srgbClr val="E60012"/>
                    </a:solidFill>
                    <a:effectLst/>
                    <a:uLnTx/>
                    <a:uFillTx/>
                    <a:sym typeface="Arial" panose="020B0604020202020204" pitchFamily="34" charset="0"/>
                  </a:rPr>
                  <a:t>OA</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连接器</a:t>
                </a:r>
              </a:p>
            </p:txBody>
          </p:sp>
        </p:grpSp>
        <p:sp>
          <p:nvSpPr>
            <p:cNvPr id="177" name="矩形: 圆角 28">
              <a:extLst>
                <a:ext uri="{FF2B5EF4-FFF2-40B4-BE49-F238E27FC236}">
                  <a16:creationId xmlns:a16="http://schemas.microsoft.com/office/drawing/2014/main" id="{31970996-84AB-787B-5960-320AF97A0A5E}"/>
                </a:ext>
              </a:extLst>
            </p:cNvPr>
            <p:cNvSpPr/>
            <p:nvPr/>
          </p:nvSpPr>
          <p:spPr>
            <a:xfrm>
              <a:off x="6741456" y="5762833"/>
              <a:ext cx="1212411" cy="268619"/>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E60012"/>
                  </a:solidFill>
                  <a:effectLst/>
                  <a:uLnTx/>
                  <a:uFillTx/>
                  <a:sym typeface="Arial" panose="020B0604020202020204" pitchFamily="34" charset="0"/>
                </a:rPr>
                <a:t>......</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业务连接器</a:t>
              </a:r>
            </a:p>
          </p:txBody>
        </p:sp>
        <p:sp>
          <p:nvSpPr>
            <p:cNvPr id="178" name="矩形: 圆角 28">
              <a:extLst>
                <a:ext uri="{FF2B5EF4-FFF2-40B4-BE49-F238E27FC236}">
                  <a16:creationId xmlns:a16="http://schemas.microsoft.com/office/drawing/2014/main" id="{02B4761F-3EA7-C1F5-14AE-A236754C24E4}"/>
                </a:ext>
              </a:extLst>
            </p:cNvPr>
            <p:cNvSpPr/>
            <p:nvPr/>
          </p:nvSpPr>
          <p:spPr>
            <a:xfrm>
              <a:off x="2805986" y="5997544"/>
              <a:ext cx="1204499" cy="248977"/>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E60012"/>
                  </a:solidFill>
                  <a:effectLst/>
                  <a:uLnTx/>
                  <a:uFillTx/>
                  <a:sym typeface="Arial" panose="020B0604020202020204" pitchFamily="34" charset="0"/>
                </a:rPr>
                <a:t>......</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技术连接器</a:t>
              </a:r>
            </a:p>
          </p:txBody>
        </p:sp>
        <p:grpSp>
          <p:nvGrpSpPr>
            <p:cNvPr id="179" name="组合 178">
              <a:extLst>
                <a:ext uri="{FF2B5EF4-FFF2-40B4-BE49-F238E27FC236}">
                  <a16:creationId xmlns:a16="http://schemas.microsoft.com/office/drawing/2014/main" id="{1CCDE730-7514-C1EB-4646-7216642140A1}"/>
                </a:ext>
              </a:extLst>
            </p:cNvPr>
            <p:cNvGrpSpPr/>
            <p:nvPr/>
          </p:nvGrpSpPr>
          <p:grpSpPr>
            <a:xfrm>
              <a:off x="9014107" y="5510781"/>
              <a:ext cx="1388806" cy="335175"/>
              <a:chOff x="8596548" y="5172270"/>
              <a:chExt cx="1147774" cy="335175"/>
            </a:xfrm>
          </p:grpSpPr>
          <p:grpSp>
            <p:nvGrpSpPr>
              <p:cNvPr id="181" name="组合 180">
                <a:extLst>
                  <a:ext uri="{FF2B5EF4-FFF2-40B4-BE49-F238E27FC236}">
                    <a16:creationId xmlns:a16="http://schemas.microsoft.com/office/drawing/2014/main" id="{31DBEF2F-EEB0-7D56-C70B-723568908815}"/>
                  </a:ext>
                </a:extLst>
              </p:cNvPr>
              <p:cNvGrpSpPr/>
              <p:nvPr/>
            </p:nvGrpSpPr>
            <p:grpSpPr>
              <a:xfrm>
                <a:off x="8596548" y="5172270"/>
                <a:ext cx="1147774" cy="335175"/>
                <a:chOff x="4616766" y="7273257"/>
                <a:chExt cx="1388806" cy="405561"/>
              </a:xfrm>
            </p:grpSpPr>
            <p:sp>
              <p:nvSpPr>
                <p:cNvPr id="183" name="椭圆 182">
                  <a:extLst>
                    <a:ext uri="{FF2B5EF4-FFF2-40B4-BE49-F238E27FC236}">
                      <a16:creationId xmlns:a16="http://schemas.microsoft.com/office/drawing/2014/main" id="{55703867-744A-1151-4E0F-CA6827B628E1}"/>
                    </a:ext>
                  </a:extLst>
                </p:cNvPr>
                <p:cNvSpPr/>
                <p:nvPr/>
              </p:nvSpPr>
              <p:spPr>
                <a:xfrm>
                  <a:off x="4616766" y="7309542"/>
                  <a:ext cx="1388805" cy="369276"/>
                </a:xfrm>
                <a:prstGeom prst="ellipse">
                  <a:avLst/>
                </a:prstGeom>
                <a:gradFill>
                  <a:gsLst>
                    <a:gs pos="50000">
                      <a:srgbClr val="FFFFFF"/>
                    </a:gs>
                    <a:gs pos="100000">
                      <a:srgbClr val="FBB68F"/>
                    </a:gs>
                    <a:gs pos="0">
                      <a:srgbClr val="FBB68F"/>
                    </a:gs>
                  </a:gsLst>
                  <a:lin ang="0" scaled="0"/>
                </a:gradFill>
                <a:ln w="12700" cap="flat" cmpd="sng" algn="ctr">
                  <a:noFill/>
                  <a:prstDash val="solid"/>
                  <a:miter lim="800000"/>
                </a:ln>
                <a:effectLst>
                  <a:outerShdw blurRad="50800" dist="38100" dir="5400000" algn="t" rotWithShape="0">
                    <a:srgbClr val="F43D2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sp>
              <p:nvSpPr>
                <p:cNvPr id="184" name="椭圆 183">
                  <a:extLst>
                    <a:ext uri="{FF2B5EF4-FFF2-40B4-BE49-F238E27FC236}">
                      <a16:creationId xmlns:a16="http://schemas.microsoft.com/office/drawing/2014/main" id="{D4D8099E-D589-D99F-E1EA-50E792342B06}"/>
                    </a:ext>
                  </a:extLst>
                </p:cNvPr>
                <p:cNvSpPr/>
                <p:nvPr/>
              </p:nvSpPr>
              <p:spPr>
                <a:xfrm>
                  <a:off x="4616767" y="7273257"/>
                  <a:ext cx="1388805" cy="369276"/>
                </a:xfrm>
                <a:prstGeom prst="ellipse">
                  <a:avLst/>
                </a:prstGeom>
                <a:gradFill>
                  <a:gsLst>
                    <a:gs pos="100000">
                      <a:srgbClr val="FEEFE2"/>
                    </a:gs>
                    <a:gs pos="0">
                      <a:srgbClr val="FBB68F">
                        <a:alpha val="50000"/>
                      </a:srgb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sym typeface="Arial" panose="020B0604020202020204" pitchFamily="34" charset="0"/>
                  </a:endParaRPr>
                </a:p>
              </p:txBody>
            </p:sp>
          </p:grpSp>
          <p:sp>
            <p:nvSpPr>
              <p:cNvPr id="182" name="矩形: 圆角 28">
                <a:extLst>
                  <a:ext uri="{FF2B5EF4-FFF2-40B4-BE49-F238E27FC236}">
                    <a16:creationId xmlns:a16="http://schemas.microsoft.com/office/drawing/2014/main" id="{FBD6BEE3-466F-C6CA-66D7-34D68EB4A399}"/>
                  </a:ext>
                </a:extLst>
              </p:cNvPr>
              <p:cNvSpPr/>
              <p:nvPr/>
            </p:nvSpPr>
            <p:spPr>
              <a:xfrm>
                <a:off x="8756387" y="5207709"/>
                <a:ext cx="828094" cy="234855"/>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E60012"/>
                    </a:solidFill>
                    <a:effectLst/>
                    <a:uLnTx/>
                    <a:uFillTx/>
                    <a:sym typeface="Arial" panose="020B0604020202020204" pitchFamily="34" charset="0"/>
                  </a:rPr>
                  <a:t>BIP</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主数据装载流程模板</a:t>
                </a:r>
              </a:p>
            </p:txBody>
          </p:sp>
        </p:grpSp>
        <p:sp>
          <p:nvSpPr>
            <p:cNvPr id="180" name="矩形: 圆角 28">
              <a:extLst>
                <a:ext uri="{FF2B5EF4-FFF2-40B4-BE49-F238E27FC236}">
                  <a16:creationId xmlns:a16="http://schemas.microsoft.com/office/drawing/2014/main" id="{37E494D8-176E-F6E5-DC1C-6B66F1ECDE48}"/>
                </a:ext>
              </a:extLst>
            </p:cNvPr>
            <p:cNvSpPr/>
            <p:nvPr/>
          </p:nvSpPr>
          <p:spPr>
            <a:xfrm>
              <a:off x="8420806" y="5963358"/>
              <a:ext cx="1212411" cy="268619"/>
            </a:xfrm>
            <a:prstGeom prst="roundRect">
              <a:avLst>
                <a:gd name="adj" fmla="val 5263"/>
              </a:avLst>
            </a:prstGeom>
            <a:noFill/>
            <a:ln w="6350">
              <a:noFill/>
            </a:ln>
          </p:spPr>
          <p:txBody>
            <a:bodyPr wrap="square"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E60012"/>
                  </a:solidFill>
                  <a:effectLst/>
                  <a:uLnTx/>
                  <a:uFillTx/>
                  <a:sym typeface="Arial" panose="020B0604020202020204" pitchFamily="34" charset="0"/>
                </a:rPr>
                <a:t>......</a:t>
              </a:r>
              <a:r>
                <a:rPr kumimoji="0" lang="zh-CN" altLang="en-US" sz="1100" b="1" i="0" u="none" strike="noStrike" kern="0" cap="none" spc="0" normalizeH="0" baseline="0" noProof="0" dirty="0">
                  <a:ln>
                    <a:noFill/>
                  </a:ln>
                  <a:solidFill>
                    <a:srgbClr val="E60012"/>
                  </a:solidFill>
                  <a:effectLst/>
                  <a:uLnTx/>
                  <a:uFillTx/>
                  <a:sym typeface="Arial" panose="020B0604020202020204" pitchFamily="34" charset="0"/>
                </a:rPr>
                <a:t>集成流模板</a:t>
              </a:r>
            </a:p>
          </p:txBody>
        </p:sp>
      </p:grpSp>
      <p:sp>
        <p:nvSpPr>
          <p:cNvPr id="209" name="圆角矩形 208">
            <a:extLst>
              <a:ext uri="{FF2B5EF4-FFF2-40B4-BE49-F238E27FC236}">
                <a16:creationId xmlns:a16="http://schemas.microsoft.com/office/drawing/2014/main" id="{286B981E-8221-3FBA-DCB4-88EDF4D7D833}"/>
              </a:ext>
            </a:extLst>
          </p:cNvPr>
          <p:cNvSpPr/>
          <p:nvPr/>
        </p:nvSpPr>
        <p:spPr>
          <a:xfrm>
            <a:off x="8328071" y="1579325"/>
            <a:ext cx="904690" cy="419695"/>
          </a:xfrm>
          <a:prstGeom prst="roundRect">
            <a:avLst/>
          </a:prstGeom>
          <a:solidFill>
            <a:srgbClr val="FFFFFF">
              <a:lumMod val="50000"/>
              <a:alpha val="10000"/>
            </a:srgbClr>
          </a:solidFill>
          <a:ln w="9525" cap="flat" cmpd="sng" algn="ctr">
            <a:solidFill>
              <a:srgbClr val="E6001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E7E6E6">
                    <a:lumMod val="25000"/>
                  </a:srgbClr>
                </a:solidFill>
                <a:effectLst/>
                <a:uLnTx/>
                <a:uFillTx/>
                <a:latin typeface="Microsoft YaHei" panose="020B0503020204020204" pitchFamily="34" charset="-122"/>
                <a:ea typeface="Microsoft YaHei" panose="020B0503020204020204" pitchFamily="34" charset="-122"/>
                <a:sym typeface="Arial" panose="020B0604020202020204" pitchFamily="34" charset="0"/>
              </a:rPr>
              <a:t>监控</a:t>
            </a:r>
          </a:p>
        </p:txBody>
      </p:sp>
      <p:sp>
        <p:nvSpPr>
          <p:cNvPr id="210" name="圆角矩形 209">
            <a:extLst>
              <a:ext uri="{FF2B5EF4-FFF2-40B4-BE49-F238E27FC236}">
                <a16:creationId xmlns:a16="http://schemas.microsoft.com/office/drawing/2014/main" id="{D2FEF39F-24A3-C5EF-12A0-F0D7C641416C}"/>
              </a:ext>
            </a:extLst>
          </p:cNvPr>
          <p:cNvSpPr/>
          <p:nvPr/>
        </p:nvSpPr>
        <p:spPr>
          <a:xfrm>
            <a:off x="10010695" y="1579325"/>
            <a:ext cx="904690" cy="419695"/>
          </a:xfrm>
          <a:prstGeom prst="roundRect">
            <a:avLst/>
          </a:prstGeom>
          <a:solidFill>
            <a:srgbClr val="FFFFFF">
              <a:lumMod val="50000"/>
              <a:alpha val="10000"/>
            </a:srgbClr>
          </a:solidFill>
          <a:ln w="9525" cap="flat" cmpd="sng" algn="ctr">
            <a:solidFill>
              <a:srgbClr val="E6001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E7E6E6">
                    <a:lumMod val="25000"/>
                  </a:srgbClr>
                </a:solidFill>
                <a:effectLst/>
                <a:uLnTx/>
                <a:uFillTx/>
                <a:latin typeface="Microsoft YaHei" panose="020B0503020204020204" pitchFamily="34" charset="-122"/>
                <a:ea typeface="Microsoft YaHei" panose="020B0503020204020204" pitchFamily="34" charset="-122"/>
                <a:sym typeface="Arial" panose="020B0604020202020204" pitchFamily="34" charset="0"/>
              </a:rPr>
              <a:t>治理</a:t>
            </a:r>
          </a:p>
        </p:txBody>
      </p:sp>
      <p:cxnSp>
        <p:nvCxnSpPr>
          <p:cNvPr id="211" name="直接箭头连接符 99">
            <a:extLst>
              <a:ext uri="{FF2B5EF4-FFF2-40B4-BE49-F238E27FC236}">
                <a16:creationId xmlns:a16="http://schemas.microsoft.com/office/drawing/2014/main" id="{FF06CC8A-0192-210C-E57F-5DA52EDD53D6}"/>
              </a:ext>
            </a:extLst>
          </p:cNvPr>
          <p:cNvCxnSpPr>
            <a:stCxn id="164" idx="3"/>
            <a:endCxn id="165" idx="1"/>
          </p:cNvCxnSpPr>
          <p:nvPr/>
        </p:nvCxnSpPr>
        <p:spPr>
          <a:xfrm>
            <a:off x="2502265" y="1789173"/>
            <a:ext cx="777934" cy="0"/>
          </a:xfrm>
          <a:prstGeom prst="straightConnector1">
            <a:avLst/>
          </a:prstGeom>
          <a:noFill/>
          <a:ln w="6350" cap="flat" cmpd="sng" algn="ctr">
            <a:solidFill>
              <a:srgbClr val="E60012"/>
            </a:solidFill>
            <a:prstDash val="solid"/>
            <a:miter lim="800000"/>
            <a:tailEnd type="triangle"/>
          </a:ln>
          <a:effectLst/>
        </p:spPr>
      </p:cxnSp>
      <p:cxnSp>
        <p:nvCxnSpPr>
          <p:cNvPr id="212" name="直接箭头连接符 101">
            <a:extLst>
              <a:ext uri="{FF2B5EF4-FFF2-40B4-BE49-F238E27FC236}">
                <a16:creationId xmlns:a16="http://schemas.microsoft.com/office/drawing/2014/main" id="{4869A3F3-2416-5528-697C-94C2BCB5074A}"/>
              </a:ext>
            </a:extLst>
          </p:cNvPr>
          <p:cNvCxnSpPr>
            <a:stCxn id="165" idx="3"/>
            <a:endCxn id="166" idx="1"/>
          </p:cNvCxnSpPr>
          <p:nvPr/>
        </p:nvCxnSpPr>
        <p:spPr>
          <a:xfrm>
            <a:off x="4184889" y="1789173"/>
            <a:ext cx="777934" cy="0"/>
          </a:xfrm>
          <a:prstGeom prst="straightConnector1">
            <a:avLst/>
          </a:prstGeom>
          <a:noFill/>
          <a:ln w="6350" cap="flat" cmpd="sng" algn="ctr">
            <a:solidFill>
              <a:srgbClr val="E60012"/>
            </a:solidFill>
            <a:prstDash val="solid"/>
            <a:miter lim="800000"/>
            <a:tailEnd type="triangle"/>
          </a:ln>
          <a:effectLst/>
        </p:spPr>
      </p:cxnSp>
      <p:cxnSp>
        <p:nvCxnSpPr>
          <p:cNvPr id="213" name="直接箭头连接符 103">
            <a:extLst>
              <a:ext uri="{FF2B5EF4-FFF2-40B4-BE49-F238E27FC236}">
                <a16:creationId xmlns:a16="http://schemas.microsoft.com/office/drawing/2014/main" id="{CEDAE804-2724-DABF-7FFC-B59970AB0C64}"/>
              </a:ext>
            </a:extLst>
          </p:cNvPr>
          <p:cNvCxnSpPr>
            <a:stCxn id="166" idx="3"/>
            <a:endCxn id="167" idx="1"/>
          </p:cNvCxnSpPr>
          <p:nvPr/>
        </p:nvCxnSpPr>
        <p:spPr>
          <a:xfrm>
            <a:off x="5867513" y="1789173"/>
            <a:ext cx="777934" cy="0"/>
          </a:xfrm>
          <a:prstGeom prst="straightConnector1">
            <a:avLst/>
          </a:prstGeom>
          <a:noFill/>
          <a:ln w="6350" cap="flat" cmpd="sng" algn="ctr">
            <a:solidFill>
              <a:srgbClr val="E60012"/>
            </a:solidFill>
            <a:prstDash val="solid"/>
            <a:miter lim="800000"/>
            <a:tailEnd type="triangle"/>
          </a:ln>
          <a:effectLst/>
        </p:spPr>
      </p:cxnSp>
      <p:cxnSp>
        <p:nvCxnSpPr>
          <p:cNvPr id="214" name="直接箭头连接符 105">
            <a:extLst>
              <a:ext uri="{FF2B5EF4-FFF2-40B4-BE49-F238E27FC236}">
                <a16:creationId xmlns:a16="http://schemas.microsoft.com/office/drawing/2014/main" id="{3750D481-5D7C-D971-A7DE-47D571D61B84}"/>
              </a:ext>
            </a:extLst>
          </p:cNvPr>
          <p:cNvCxnSpPr>
            <a:stCxn id="167" idx="3"/>
            <a:endCxn id="209" idx="1"/>
          </p:cNvCxnSpPr>
          <p:nvPr/>
        </p:nvCxnSpPr>
        <p:spPr>
          <a:xfrm>
            <a:off x="7550137" y="1789173"/>
            <a:ext cx="777934" cy="0"/>
          </a:xfrm>
          <a:prstGeom prst="straightConnector1">
            <a:avLst/>
          </a:prstGeom>
          <a:noFill/>
          <a:ln w="6350" cap="flat" cmpd="sng" algn="ctr">
            <a:solidFill>
              <a:srgbClr val="E60012"/>
            </a:solidFill>
            <a:prstDash val="solid"/>
            <a:miter lim="800000"/>
            <a:tailEnd type="triangle"/>
          </a:ln>
          <a:effectLst/>
        </p:spPr>
      </p:cxnSp>
      <p:cxnSp>
        <p:nvCxnSpPr>
          <p:cNvPr id="215" name="直接箭头连接符 107">
            <a:extLst>
              <a:ext uri="{FF2B5EF4-FFF2-40B4-BE49-F238E27FC236}">
                <a16:creationId xmlns:a16="http://schemas.microsoft.com/office/drawing/2014/main" id="{856F7F41-D0B0-86F2-2C97-C30B7722DC58}"/>
              </a:ext>
            </a:extLst>
          </p:cNvPr>
          <p:cNvCxnSpPr>
            <a:stCxn id="209" idx="3"/>
            <a:endCxn id="210" idx="1"/>
          </p:cNvCxnSpPr>
          <p:nvPr/>
        </p:nvCxnSpPr>
        <p:spPr>
          <a:xfrm>
            <a:off x="9232761" y="1789173"/>
            <a:ext cx="777934" cy="0"/>
          </a:xfrm>
          <a:prstGeom prst="straightConnector1">
            <a:avLst/>
          </a:prstGeom>
          <a:noFill/>
          <a:ln w="6350" cap="flat" cmpd="sng" algn="ctr">
            <a:solidFill>
              <a:srgbClr val="E60012"/>
            </a:solidFill>
            <a:prstDash val="solid"/>
            <a:miter lim="800000"/>
            <a:tailEnd type="triangle"/>
          </a:ln>
          <a:effectLst/>
        </p:spPr>
      </p:cxnSp>
      <p:sp>
        <p:nvSpPr>
          <p:cNvPr id="216" name="Rounded Rectangle 24">
            <a:extLst>
              <a:ext uri="{FF2B5EF4-FFF2-40B4-BE49-F238E27FC236}">
                <a16:creationId xmlns:a16="http://schemas.microsoft.com/office/drawing/2014/main" id="{A577CABC-CF28-13CD-3B4C-D970B84F9E86}"/>
              </a:ext>
            </a:extLst>
          </p:cNvPr>
          <p:cNvSpPr/>
          <p:nvPr/>
        </p:nvSpPr>
        <p:spPr>
          <a:xfrm>
            <a:off x="1685315" y="2443887"/>
            <a:ext cx="9176730" cy="1775589"/>
          </a:xfrm>
          <a:prstGeom prst="roundRect">
            <a:avLst>
              <a:gd name="adj" fmla="val 2230"/>
            </a:avLst>
          </a:prstGeom>
          <a:gradFill>
            <a:gsLst>
              <a:gs pos="85000">
                <a:srgbClr val="FFFFFF">
                  <a:alpha val="70000"/>
                </a:srgbClr>
              </a:gs>
              <a:gs pos="0">
                <a:srgbClr val="FFFFFF"/>
              </a:gs>
            </a:gsLst>
            <a:lin ang="5400000" scaled="1"/>
          </a:gradFill>
          <a:ln w="6350" cap="flat" cmpd="sng" algn="ctr">
            <a:noFill/>
            <a:prstDash val="solid"/>
            <a:miter lim="800000"/>
          </a:ln>
          <a:effectLst>
            <a:outerShdw blurRad="63500" dist="25400" dir="5400000" algn="t" rotWithShape="0">
              <a:prstClr val="black">
                <a:alpha val="30000"/>
              </a:prstClr>
            </a:outerShdw>
          </a:effectLst>
        </p:spPr>
        <p:txBody>
          <a:bodyPr rtlCol="0" anchor="ctr"/>
          <a:lstStyle/>
          <a:p>
            <a:pPr algn="ctr">
              <a:defRPr/>
            </a:pPr>
            <a:endParaRPr lang="en-US" sz="1000" kern="0">
              <a:solidFill>
                <a:srgbClr val="FFFFFF"/>
              </a:solidFill>
              <a:latin typeface="Microsoft YaHei" panose="020B0503020204020204" pitchFamily="34" charset="-122"/>
              <a:ea typeface="Microsoft YaHei" panose="020B0503020204020204" pitchFamily="34" charset="-122"/>
              <a:sym typeface="Arial" panose="020B0604020202020204" pitchFamily="34" charset="0"/>
            </a:endParaRPr>
          </a:p>
        </p:txBody>
      </p:sp>
      <p:grpSp>
        <p:nvGrpSpPr>
          <p:cNvPr id="217" name="组合 216">
            <a:extLst>
              <a:ext uri="{FF2B5EF4-FFF2-40B4-BE49-F238E27FC236}">
                <a16:creationId xmlns:a16="http://schemas.microsoft.com/office/drawing/2014/main" id="{E552A026-6CF6-3D66-C1A2-A82955639BE5}"/>
              </a:ext>
            </a:extLst>
          </p:cNvPr>
          <p:cNvGrpSpPr/>
          <p:nvPr/>
        </p:nvGrpSpPr>
        <p:grpSpPr>
          <a:xfrm>
            <a:off x="1685375" y="4335488"/>
            <a:ext cx="9177020" cy="725805"/>
            <a:chOff x="2371995" y="3665603"/>
            <a:chExt cx="7753596" cy="798386"/>
          </a:xfrm>
        </p:grpSpPr>
        <p:sp>
          <p:nvSpPr>
            <p:cNvPr id="218" name="Rounded Rectangle 24">
              <a:extLst>
                <a:ext uri="{FF2B5EF4-FFF2-40B4-BE49-F238E27FC236}">
                  <a16:creationId xmlns:a16="http://schemas.microsoft.com/office/drawing/2014/main" id="{837B2656-1D36-4040-F5B2-A206CA24C9CB}"/>
                </a:ext>
              </a:extLst>
            </p:cNvPr>
            <p:cNvSpPr/>
            <p:nvPr/>
          </p:nvSpPr>
          <p:spPr>
            <a:xfrm>
              <a:off x="2371995" y="3665603"/>
              <a:ext cx="7753596" cy="798386"/>
            </a:xfrm>
            <a:prstGeom prst="roundRect">
              <a:avLst>
                <a:gd name="adj" fmla="val 5157"/>
              </a:avLst>
            </a:prstGeom>
            <a:gradFill>
              <a:gsLst>
                <a:gs pos="85000">
                  <a:srgbClr val="FFFFFF">
                    <a:alpha val="70000"/>
                  </a:srgbClr>
                </a:gs>
                <a:gs pos="0">
                  <a:srgbClr val="FFFFFF"/>
                </a:gs>
              </a:gsLst>
              <a:lin ang="5400000" scaled="1"/>
            </a:gradFill>
            <a:ln w="6350" cap="flat" cmpd="sng" algn="ctr">
              <a:noFill/>
              <a:prstDash val="solid"/>
              <a:miter lim="800000"/>
            </a:ln>
            <a:effectLst>
              <a:outerShdw blurRad="63500" dist="254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19" name="圆角矩形 218">
              <a:extLst>
                <a:ext uri="{FF2B5EF4-FFF2-40B4-BE49-F238E27FC236}">
                  <a16:creationId xmlns:a16="http://schemas.microsoft.com/office/drawing/2014/main" id="{88507F0C-F007-39A5-DC9F-0F555DD4717E}"/>
                </a:ext>
              </a:extLst>
            </p:cNvPr>
            <p:cNvSpPr/>
            <p:nvPr/>
          </p:nvSpPr>
          <p:spPr bwMode="auto">
            <a:xfrm>
              <a:off x="2402576" y="3755011"/>
              <a:ext cx="378774" cy="609092"/>
            </a:xfrm>
            <a:prstGeom prst="roundRect">
              <a:avLst>
                <a:gd name="adj" fmla="val 6779"/>
              </a:avLst>
            </a:prstGeom>
            <a:solidFill>
              <a:srgbClr val="E60012"/>
            </a:solidFill>
            <a:ln w="19050" cap="flat" cmpd="sng" algn="ctr">
              <a:noFill/>
              <a:prstDash val="sysDash"/>
              <a:miter lim="800000"/>
              <a:headEnd type="none" w="med" len="med"/>
              <a:tailEnd type="none" w="med" len="me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9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Arial" panose="020B0604020202020204" pitchFamily="34" charset="0"/>
                </a:rPr>
                <a:t>集成引擎</a:t>
              </a:r>
            </a:p>
          </p:txBody>
        </p:sp>
        <p:sp>
          <p:nvSpPr>
            <p:cNvPr id="220" name="圆角矩形 219">
              <a:extLst>
                <a:ext uri="{FF2B5EF4-FFF2-40B4-BE49-F238E27FC236}">
                  <a16:creationId xmlns:a16="http://schemas.microsoft.com/office/drawing/2014/main" id="{A1D9FDD9-9D06-19A0-04D6-ACF443CD88EE}"/>
                </a:ext>
              </a:extLst>
            </p:cNvPr>
            <p:cNvSpPr/>
            <p:nvPr/>
          </p:nvSpPr>
          <p:spPr>
            <a:xfrm>
              <a:off x="2883901" y="3783609"/>
              <a:ext cx="7075893" cy="555773"/>
            </a:xfrm>
            <a:prstGeom prst="roundRect">
              <a:avLst>
                <a:gd name="adj" fmla="val 5929"/>
              </a:avLst>
            </a:prstGeom>
            <a:noFill/>
            <a:ln w="6350" cap="flat" cmpd="sng" algn="ctr">
              <a:noFill/>
              <a:prstDash val="sysDash"/>
              <a:miter lim="800000"/>
            </a:ln>
            <a:effectLst/>
          </p:spPr>
          <p:txBody>
            <a:bodyPr wrap="none" anchor="ctr"/>
            <a:lstStyle/>
            <a:p>
              <a:pPr marL="0" marR="0" lvl="0" indent="0" algn="ctr" defTabSz="914400" eaLnBrk="0" fontAlgn="auto" latinLnBrk="0" hangingPunct="0">
                <a:lnSpc>
                  <a:spcPct val="130000"/>
                </a:lnSpc>
                <a:spcBef>
                  <a:spcPts val="0"/>
                </a:spcBef>
                <a:spcAft>
                  <a:spcPts val="0"/>
                </a:spcAft>
                <a:buClrTx/>
                <a:buSzTx/>
                <a:buFontTx/>
                <a:buNone/>
                <a:tabLst/>
                <a:defRPr/>
              </a:pPr>
              <a:endParaRPr kumimoji="0" lang="zh-CN" altLang="en-US" sz="900" b="0" i="0" u="none" strike="noStrike" kern="0" cap="none" spc="0" normalizeH="0" baseline="0" noProof="0" dirty="0">
                <a:ln>
                  <a:noFill/>
                </a:ln>
                <a:solidFill>
                  <a:srgbClr val="E7E6E6">
                    <a:lumMod val="50000"/>
                  </a:srgbClr>
                </a:solidFill>
                <a:effectLst/>
                <a:uLnTx/>
                <a:uFillTx/>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endParaRPr>
            </a:p>
          </p:txBody>
        </p:sp>
      </p:grpSp>
      <p:sp>
        <p:nvSpPr>
          <p:cNvPr id="221" name="圆角矩形 220">
            <a:extLst>
              <a:ext uri="{FF2B5EF4-FFF2-40B4-BE49-F238E27FC236}">
                <a16:creationId xmlns:a16="http://schemas.microsoft.com/office/drawing/2014/main" id="{6C3DC399-68B2-0DCE-3038-81DD248B0591}"/>
              </a:ext>
            </a:extLst>
          </p:cNvPr>
          <p:cNvSpPr/>
          <p:nvPr/>
        </p:nvSpPr>
        <p:spPr bwMode="auto">
          <a:xfrm>
            <a:off x="1721295" y="2590407"/>
            <a:ext cx="449447" cy="1436499"/>
          </a:xfrm>
          <a:prstGeom prst="roundRect">
            <a:avLst>
              <a:gd name="adj" fmla="val 7156"/>
            </a:avLst>
          </a:prstGeom>
          <a:solidFill>
            <a:srgbClr val="E60012"/>
          </a:solidFill>
          <a:ln w="19050" cap="flat" cmpd="sng" algn="ctr">
            <a:noFill/>
            <a:prstDash val="sysDash"/>
            <a:miter lim="800000"/>
            <a:headEnd type="none" w="med" len="med"/>
            <a:tailEnd type="none" w="med" len="med"/>
          </a:ln>
          <a:effectLst/>
        </p:spPr>
        <p:txBody>
          <a:bodyPr lIns="0" tIns="0" rIns="0" bIns="0" anchor="ctr"/>
          <a:lstStyle/>
          <a:p>
            <a:pPr algn="ctr">
              <a:buFont typeface="Arial" panose="020B0604020202020204" pitchFamily="34" charset="0"/>
              <a:buNone/>
              <a:defRPr/>
            </a:pPr>
            <a:r>
              <a:rPr lang="zh-CN" altLang="en-US" sz="900" b="1" kern="0" dirty="0">
                <a:solidFill>
                  <a:srgbClr val="FFFFFF"/>
                </a:solidFill>
                <a:latin typeface="Microsoft YaHei" panose="020B0503020204020204" pitchFamily="34" charset="-122"/>
                <a:ea typeface="Microsoft YaHei" panose="020B0503020204020204" pitchFamily="34" charset="-122"/>
                <a:sym typeface="Arial" panose="020B0604020202020204" pitchFamily="34" charset="0"/>
              </a:rPr>
              <a:t>集成总线控制台</a:t>
            </a:r>
          </a:p>
        </p:txBody>
      </p:sp>
      <p:sp>
        <p:nvSpPr>
          <p:cNvPr id="222" name="圆角矩形 221">
            <a:extLst>
              <a:ext uri="{FF2B5EF4-FFF2-40B4-BE49-F238E27FC236}">
                <a16:creationId xmlns:a16="http://schemas.microsoft.com/office/drawing/2014/main" id="{97AE5B4D-6601-5520-5E58-8BBE0033A25D}"/>
              </a:ext>
            </a:extLst>
          </p:cNvPr>
          <p:cNvSpPr/>
          <p:nvPr/>
        </p:nvSpPr>
        <p:spPr>
          <a:xfrm>
            <a:off x="2426109" y="4517558"/>
            <a:ext cx="975360" cy="308115"/>
          </a:xfrm>
          <a:prstGeom prst="roundRect">
            <a:avLst/>
          </a:prstGeom>
          <a:solidFill>
            <a:srgbClr val="FFFFFF">
              <a:lumMod val="85000"/>
              <a:alpha val="50000"/>
            </a:srgbClr>
          </a:solidFill>
          <a:ln w="6350" cap="flat" cmpd="sng" algn="ctr">
            <a:solidFill>
              <a:srgbClr val="FFFFFF">
                <a:lumMod val="75000"/>
              </a:srgbClr>
            </a:solidFill>
            <a:prstDash val="dash"/>
            <a:miter lim="800000"/>
          </a:ln>
          <a:effectLst/>
        </p:spPr>
        <p:txBody>
          <a:bodyPr rtlCol="0" anchor="t"/>
          <a:lstStyle/>
          <a:p>
            <a:pPr algn="ctr">
              <a:defRPr/>
            </a:pPr>
            <a:r>
              <a:rPr lang="zh-CN" altLang="en-US" sz="1100" kern="0" dirty="0">
                <a:solidFill>
                  <a:srgbClr val="E7E6E6">
                    <a:lumMod val="25000"/>
                  </a:srgbClr>
                </a:solidFill>
                <a:latin typeface="Microsoft YaHei" panose="020B0503020204020204" pitchFamily="34" charset="-122"/>
                <a:ea typeface="Microsoft YaHei" panose="020B0503020204020204" pitchFamily="34" charset="-122"/>
              </a:rPr>
              <a:t>流程引擎</a:t>
            </a:r>
          </a:p>
        </p:txBody>
      </p:sp>
      <p:sp>
        <p:nvSpPr>
          <p:cNvPr id="223" name="圆角矩形 222">
            <a:extLst>
              <a:ext uri="{FF2B5EF4-FFF2-40B4-BE49-F238E27FC236}">
                <a16:creationId xmlns:a16="http://schemas.microsoft.com/office/drawing/2014/main" id="{58D98EBE-76EF-80E4-3D59-41C3D8A6807E}"/>
              </a:ext>
            </a:extLst>
          </p:cNvPr>
          <p:cNvSpPr/>
          <p:nvPr/>
        </p:nvSpPr>
        <p:spPr>
          <a:xfrm>
            <a:off x="3485226" y="4517558"/>
            <a:ext cx="806083" cy="308115"/>
          </a:xfrm>
          <a:prstGeom prst="roundRect">
            <a:avLst/>
          </a:prstGeom>
          <a:solidFill>
            <a:srgbClr val="FFFFFF">
              <a:lumMod val="85000"/>
              <a:alpha val="50000"/>
            </a:srgbClr>
          </a:solidFill>
          <a:ln w="6350" cap="flat" cmpd="sng" algn="ctr">
            <a:solidFill>
              <a:srgbClr val="FFFFFF">
                <a:lumMod val="75000"/>
              </a:srgbClr>
            </a:solidFill>
            <a:prstDash val="dash"/>
            <a:miter lim="800000"/>
          </a:ln>
          <a:effectLst/>
        </p:spPr>
        <p:txBody>
          <a:bodyPr rtlCol="0" anchor="t"/>
          <a:lstStyle/>
          <a:p>
            <a:pPr algn="ctr">
              <a:defRPr/>
            </a:pPr>
            <a:r>
              <a:rPr lang="zh-CN" altLang="en-US" sz="1100" kern="0" dirty="0">
                <a:solidFill>
                  <a:srgbClr val="E7E6E6">
                    <a:lumMod val="25000"/>
                  </a:srgbClr>
                </a:solidFill>
                <a:latin typeface="Microsoft YaHei" panose="020B0503020204020204" pitchFamily="34" charset="-122"/>
                <a:ea typeface="Microsoft YaHei" panose="020B0503020204020204" pitchFamily="34" charset="-122"/>
              </a:rPr>
              <a:t>部署模式</a:t>
            </a:r>
          </a:p>
        </p:txBody>
      </p:sp>
      <p:sp>
        <p:nvSpPr>
          <p:cNvPr id="224" name="圆角矩形 223">
            <a:extLst>
              <a:ext uri="{FF2B5EF4-FFF2-40B4-BE49-F238E27FC236}">
                <a16:creationId xmlns:a16="http://schemas.microsoft.com/office/drawing/2014/main" id="{63E29DCC-95EE-07DB-B6F4-428716DB94D6}"/>
              </a:ext>
            </a:extLst>
          </p:cNvPr>
          <p:cNvSpPr/>
          <p:nvPr/>
        </p:nvSpPr>
        <p:spPr>
          <a:xfrm>
            <a:off x="4375066" y="4517558"/>
            <a:ext cx="806083" cy="308115"/>
          </a:xfrm>
          <a:prstGeom prst="roundRect">
            <a:avLst/>
          </a:prstGeom>
          <a:solidFill>
            <a:srgbClr val="FFFFFF">
              <a:lumMod val="85000"/>
              <a:alpha val="50000"/>
            </a:srgbClr>
          </a:solidFill>
          <a:ln w="6350" cap="flat" cmpd="sng" algn="ctr">
            <a:solidFill>
              <a:srgbClr val="FFFFFF">
                <a:lumMod val="75000"/>
              </a:srgbClr>
            </a:solidFill>
            <a:prstDash val="dash"/>
            <a:miter lim="800000"/>
          </a:ln>
          <a:effectLst/>
        </p:spPr>
        <p:txBody>
          <a:bodyPr rtlCol="0" anchor="t"/>
          <a:lstStyle/>
          <a:p>
            <a:pPr algn="ctr">
              <a:defRPr/>
            </a:pPr>
            <a:r>
              <a:rPr lang="zh-CN" altLang="en-US" sz="1100" kern="0" dirty="0">
                <a:solidFill>
                  <a:srgbClr val="E7E6E6">
                    <a:lumMod val="25000"/>
                  </a:srgbClr>
                </a:solidFill>
                <a:latin typeface="Microsoft YaHei" panose="020B0503020204020204" pitchFamily="34" charset="-122"/>
                <a:ea typeface="Microsoft YaHei" panose="020B0503020204020204" pitchFamily="34" charset="-122"/>
              </a:rPr>
              <a:t>实例管控</a:t>
            </a:r>
          </a:p>
        </p:txBody>
      </p:sp>
      <p:sp>
        <p:nvSpPr>
          <p:cNvPr id="225" name="圆角矩形 224">
            <a:extLst>
              <a:ext uri="{FF2B5EF4-FFF2-40B4-BE49-F238E27FC236}">
                <a16:creationId xmlns:a16="http://schemas.microsoft.com/office/drawing/2014/main" id="{2A9A87BA-D694-BA35-BB77-4A332FB53632}"/>
              </a:ext>
            </a:extLst>
          </p:cNvPr>
          <p:cNvSpPr/>
          <p:nvPr/>
        </p:nvSpPr>
        <p:spPr>
          <a:xfrm>
            <a:off x="5264906" y="4517558"/>
            <a:ext cx="806083" cy="308115"/>
          </a:xfrm>
          <a:prstGeom prst="roundRect">
            <a:avLst/>
          </a:prstGeom>
          <a:solidFill>
            <a:srgbClr val="FFFFFF">
              <a:lumMod val="85000"/>
              <a:alpha val="50000"/>
            </a:srgbClr>
          </a:solidFill>
          <a:ln w="6350" cap="flat" cmpd="sng" algn="ctr">
            <a:solidFill>
              <a:srgbClr val="FFFFFF">
                <a:lumMod val="75000"/>
              </a:srgbClr>
            </a:solidFill>
            <a:prstDash val="dash"/>
            <a:miter lim="800000"/>
          </a:ln>
          <a:effectLst/>
        </p:spPr>
        <p:txBody>
          <a:bodyPr rtlCol="0" anchor="t"/>
          <a:lstStyle/>
          <a:p>
            <a:pPr algn="ctr">
              <a:defRPr/>
            </a:pPr>
            <a:r>
              <a:rPr lang="zh-CN" altLang="en-US" sz="1100" kern="0" dirty="0">
                <a:solidFill>
                  <a:srgbClr val="E7E6E6">
                    <a:lumMod val="25000"/>
                  </a:srgbClr>
                </a:solidFill>
                <a:latin typeface="Microsoft YaHei" panose="020B0503020204020204" pitchFamily="34" charset="-122"/>
                <a:ea typeface="Microsoft YaHei" panose="020B0503020204020204" pitchFamily="34" charset="-122"/>
              </a:rPr>
              <a:t>连接管理</a:t>
            </a:r>
          </a:p>
        </p:txBody>
      </p:sp>
      <p:sp>
        <p:nvSpPr>
          <p:cNvPr id="226" name="圆角矩形 225">
            <a:extLst>
              <a:ext uri="{FF2B5EF4-FFF2-40B4-BE49-F238E27FC236}">
                <a16:creationId xmlns:a16="http://schemas.microsoft.com/office/drawing/2014/main" id="{AF9782AB-2196-74A6-E9C9-A72BF3A22B4E}"/>
              </a:ext>
            </a:extLst>
          </p:cNvPr>
          <p:cNvSpPr/>
          <p:nvPr/>
        </p:nvSpPr>
        <p:spPr>
          <a:xfrm>
            <a:off x="6154746" y="4517558"/>
            <a:ext cx="806083" cy="308115"/>
          </a:xfrm>
          <a:prstGeom prst="roundRect">
            <a:avLst/>
          </a:prstGeom>
          <a:solidFill>
            <a:srgbClr val="FFFFFF">
              <a:lumMod val="85000"/>
              <a:alpha val="50000"/>
            </a:srgbClr>
          </a:solidFill>
          <a:ln w="6350" cap="flat" cmpd="sng" algn="ctr">
            <a:solidFill>
              <a:srgbClr val="FFFFFF">
                <a:lumMod val="75000"/>
              </a:srgbClr>
            </a:solidFill>
            <a:prstDash val="dash"/>
            <a:miter lim="800000"/>
          </a:ln>
          <a:effectLst/>
        </p:spPr>
        <p:txBody>
          <a:bodyPr rtlCol="0" anchor="t"/>
          <a:lstStyle/>
          <a:p>
            <a:pPr algn="ctr">
              <a:defRPr/>
            </a:pPr>
            <a:r>
              <a:rPr lang="zh-CN" altLang="en-US" sz="1100" kern="0" dirty="0">
                <a:solidFill>
                  <a:srgbClr val="E7E6E6">
                    <a:lumMod val="25000"/>
                  </a:srgbClr>
                </a:solidFill>
                <a:latin typeface="Microsoft YaHei" panose="020B0503020204020204" pitchFamily="34" charset="-122"/>
                <a:ea typeface="Microsoft YaHei" panose="020B0503020204020204" pitchFamily="34" charset="-122"/>
              </a:rPr>
              <a:t>流程调度</a:t>
            </a:r>
          </a:p>
        </p:txBody>
      </p:sp>
      <p:sp>
        <p:nvSpPr>
          <p:cNvPr id="227" name="圆角矩形 226">
            <a:extLst>
              <a:ext uri="{FF2B5EF4-FFF2-40B4-BE49-F238E27FC236}">
                <a16:creationId xmlns:a16="http://schemas.microsoft.com/office/drawing/2014/main" id="{8C573D21-49E1-4553-B10F-1B391049216C}"/>
              </a:ext>
            </a:extLst>
          </p:cNvPr>
          <p:cNvSpPr/>
          <p:nvPr/>
        </p:nvSpPr>
        <p:spPr>
          <a:xfrm>
            <a:off x="7044586" y="4517558"/>
            <a:ext cx="806083" cy="308115"/>
          </a:xfrm>
          <a:prstGeom prst="roundRect">
            <a:avLst/>
          </a:prstGeom>
          <a:solidFill>
            <a:srgbClr val="FFFFFF">
              <a:lumMod val="85000"/>
              <a:alpha val="50000"/>
            </a:srgbClr>
          </a:solidFill>
          <a:ln w="6350" cap="flat" cmpd="sng" algn="ctr">
            <a:solidFill>
              <a:srgbClr val="FFFFFF">
                <a:lumMod val="75000"/>
              </a:srgbClr>
            </a:solidFill>
            <a:prstDash val="dash"/>
            <a:miter lim="800000"/>
          </a:ln>
          <a:effectLst/>
        </p:spPr>
        <p:txBody>
          <a:bodyPr rtlCol="0" anchor="t"/>
          <a:lstStyle/>
          <a:p>
            <a:pPr algn="ctr">
              <a:defRPr/>
            </a:pPr>
            <a:r>
              <a:rPr lang="zh-CN" altLang="en-US" sz="1100" kern="0" dirty="0">
                <a:solidFill>
                  <a:srgbClr val="E7E6E6">
                    <a:lumMod val="25000"/>
                  </a:srgbClr>
                </a:solidFill>
                <a:latin typeface="Microsoft YaHei" panose="020B0503020204020204" pitchFamily="34" charset="-122"/>
                <a:ea typeface="Microsoft YaHei" panose="020B0503020204020204" pitchFamily="34" charset="-122"/>
              </a:rPr>
              <a:t>消息路由</a:t>
            </a:r>
          </a:p>
        </p:txBody>
      </p:sp>
      <p:sp>
        <p:nvSpPr>
          <p:cNvPr id="228" name="圆角矩形 227">
            <a:extLst>
              <a:ext uri="{FF2B5EF4-FFF2-40B4-BE49-F238E27FC236}">
                <a16:creationId xmlns:a16="http://schemas.microsoft.com/office/drawing/2014/main" id="{0BC4899B-1ADC-E04F-BBB4-6E30A1A2641D}"/>
              </a:ext>
            </a:extLst>
          </p:cNvPr>
          <p:cNvSpPr/>
          <p:nvPr/>
        </p:nvSpPr>
        <p:spPr>
          <a:xfrm>
            <a:off x="7934426" y="4517558"/>
            <a:ext cx="806083" cy="308115"/>
          </a:xfrm>
          <a:prstGeom prst="roundRect">
            <a:avLst/>
          </a:prstGeom>
          <a:solidFill>
            <a:srgbClr val="FFFFFF">
              <a:lumMod val="85000"/>
              <a:alpha val="50000"/>
            </a:srgbClr>
          </a:solidFill>
          <a:ln w="6350" cap="flat" cmpd="sng" algn="ctr">
            <a:solidFill>
              <a:srgbClr val="FFFFFF">
                <a:lumMod val="75000"/>
              </a:srgbClr>
            </a:solidFill>
            <a:prstDash val="dash"/>
            <a:miter lim="800000"/>
          </a:ln>
          <a:effectLst/>
        </p:spPr>
        <p:txBody>
          <a:bodyPr rtlCol="0" anchor="t"/>
          <a:lstStyle/>
          <a:p>
            <a:pPr algn="ctr">
              <a:defRPr/>
            </a:pPr>
            <a:r>
              <a:rPr lang="zh-CN" altLang="en-US" sz="1100" kern="0" dirty="0">
                <a:solidFill>
                  <a:srgbClr val="E7E6E6">
                    <a:lumMod val="25000"/>
                  </a:srgbClr>
                </a:solidFill>
                <a:latin typeface="Microsoft YaHei" panose="020B0503020204020204" pitchFamily="34" charset="-122"/>
                <a:ea typeface="Microsoft YaHei" panose="020B0503020204020204" pitchFamily="34" charset="-122"/>
              </a:rPr>
              <a:t>协议转换</a:t>
            </a:r>
          </a:p>
        </p:txBody>
      </p:sp>
      <p:sp>
        <p:nvSpPr>
          <p:cNvPr id="229" name="圆角矩形 228">
            <a:extLst>
              <a:ext uri="{FF2B5EF4-FFF2-40B4-BE49-F238E27FC236}">
                <a16:creationId xmlns:a16="http://schemas.microsoft.com/office/drawing/2014/main" id="{02257CF6-87B7-48D7-5AC2-5A09A4F76BDB}"/>
              </a:ext>
            </a:extLst>
          </p:cNvPr>
          <p:cNvSpPr/>
          <p:nvPr/>
        </p:nvSpPr>
        <p:spPr>
          <a:xfrm>
            <a:off x="8824266" y="4517558"/>
            <a:ext cx="806083" cy="308115"/>
          </a:xfrm>
          <a:prstGeom prst="roundRect">
            <a:avLst/>
          </a:prstGeom>
          <a:solidFill>
            <a:srgbClr val="FFFFFF">
              <a:lumMod val="85000"/>
              <a:alpha val="50000"/>
            </a:srgbClr>
          </a:solidFill>
          <a:ln w="6350" cap="flat" cmpd="sng" algn="ctr">
            <a:solidFill>
              <a:srgbClr val="FFFFFF">
                <a:lumMod val="75000"/>
              </a:srgbClr>
            </a:solidFill>
            <a:prstDash val="dash"/>
            <a:miter lim="800000"/>
          </a:ln>
          <a:effectLst/>
        </p:spPr>
        <p:txBody>
          <a:bodyPr rtlCol="0" anchor="t"/>
          <a:lstStyle/>
          <a:p>
            <a:pPr algn="ctr">
              <a:defRPr/>
            </a:pPr>
            <a:r>
              <a:rPr lang="zh-CN" altLang="en-US" sz="1100" kern="0" dirty="0">
                <a:solidFill>
                  <a:srgbClr val="E7E6E6">
                    <a:lumMod val="25000"/>
                  </a:srgbClr>
                </a:solidFill>
                <a:latin typeface="Microsoft YaHei" panose="020B0503020204020204" pitchFamily="34" charset="-122"/>
                <a:ea typeface="Microsoft YaHei" panose="020B0503020204020204" pitchFamily="34" charset="-122"/>
              </a:rPr>
              <a:t>数据转换</a:t>
            </a:r>
          </a:p>
        </p:txBody>
      </p:sp>
      <p:sp>
        <p:nvSpPr>
          <p:cNvPr id="230" name="圆角矩形 229">
            <a:extLst>
              <a:ext uri="{FF2B5EF4-FFF2-40B4-BE49-F238E27FC236}">
                <a16:creationId xmlns:a16="http://schemas.microsoft.com/office/drawing/2014/main" id="{448B812B-BAD2-89C1-19FB-25E5E5CF881A}"/>
              </a:ext>
            </a:extLst>
          </p:cNvPr>
          <p:cNvSpPr/>
          <p:nvPr/>
        </p:nvSpPr>
        <p:spPr>
          <a:xfrm>
            <a:off x="9714102" y="4517558"/>
            <a:ext cx="806083" cy="308115"/>
          </a:xfrm>
          <a:prstGeom prst="roundRect">
            <a:avLst/>
          </a:prstGeom>
          <a:solidFill>
            <a:srgbClr val="FFFFFF">
              <a:lumMod val="85000"/>
              <a:alpha val="50000"/>
            </a:srgbClr>
          </a:solidFill>
          <a:ln w="6350" cap="flat" cmpd="sng" algn="ctr">
            <a:solidFill>
              <a:srgbClr val="FFFFFF">
                <a:lumMod val="75000"/>
              </a:srgbClr>
            </a:solidFill>
            <a:prstDash val="dash"/>
            <a:miter lim="800000"/>
          </a:ln>
          <a:effectLst/>
        </p:spPr>
        <p:txBody>
          <a:bodyPr rtlCol="0" anchor="t"/>
          <a:lstStyle/>
          <a:p>
            <a:pPr algn="ctr">
              <a:defRPr/>
            </a:pPr>
            <a:r>
              <a:rPr lang="zh-CN" altLang="en-US" sz="1100" kern="0" dirty="0">
                <a:solidFill>
                  <a:srgbClr val="E7E6E6">
                    <a:lumMod val="25000"/>
                  </a:srgbClr>
                </a:solidFill>
                <a:latin typeface="Microsoft YaHei" panose="020B0503020204020204" pitchFamily="34" charset="-122"/>
                <a:ea typeface="Microsoft YaHei" panose="020B0503020204020204" pitchFamily="34" charset="-122"/>
              </a:rPr>
              <a:t>脚本解析</a:t>
            </a:r>
          </a:p>
        </p:txBody>
      </p:sp>
      <p:sp>
        <p:nvSpPr>
          <p:cNvPr id="231" name="圆角矩形 230">
            <a:extLst>
              <a:ext uri="{FF2B5EF4-FFF2-40B4-BE49-F238E27FC236}">
                <a16:creationId xmlns:a16="http://schemas.microsoft.com/office/drawing/2014/main" id="{7D9930C0-32F3-96DD-4CBA-491EC544C57A}"/>
              </a:ext>
            </a:extLst>
          </p:cNvPr>
          <p:cNvSpPr/>
          <p:nvPr/>
        </p:nvSpPr>
        <p:spPr bwMode="auto">
          <a:xfrm>
            <a:off x="2360400" y="2635992"/>
            <a:ext cx="3710589" cy="1436499"/>
          </a:xfrm>
          <a:prstGeom prst="roundRect">
            <a:avLst>
              <a:gd name="adj" fmla="val 2644"/>
            </a:avLst>
          </a:prstGeom>
          <a:noFill/>
          <a:ln w="6350" cap="flat" cmpd="sng" algn="ctr">
            <a:solidFill>
              <a:srgbClr val="C82828"/>
            </a:solidFill>
            <a:prstDash val="sysDash"/>
            <a:miter lim="800000"/>
          </a:ln>
          <a:effectLst/>
        </p:spPr>
        <p:txBody>
          <a:bodyPr wrap="none" anchor="ctr"/>
          <a:lstStyle/>
          <a:p>
            <a:pPr algn="ctr" eaLnBrk="0" hangingPunct="0">
              <a:lnSpc>
                <a:spcPct val="130000"/>
              </a:lnSpc>
              <a:defRPr/>
            </a:pPr>
            <a:endParaRPr lang="en-US" altLang="zh-CN" sz="1000" kern="0" dirty="0">
              <a:solidFill>
                <a:srgbClr val="E60012">
                  <a:lumMod val="65000"/>
                  <a:lumOff val="3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endParaRPr>
          </a:p>
        </p:txBody>
      </p:sp>
      <p:sp>
        <p:nvSpPr>
          <p:cNvPr id="232" name="文本框 231">
            <a:extLst>
              <a:ext uri="{FF2B5EF4-FFF2-40B4-BE49-F238E27FC236}">
                <a16:creationId xmlns:a16="http://schemas.microsoft.com/office/drawing/2014/main" id="{479C1119-B022-9F9C-3761-91E201172344}"/>
              </a:ext>
            </a:extLst>
          </p:cNvPr>
          <p:cNvSpPr txBox="1"/>
          <p:nvPr/>
        </p:nvSpPr>
        <p:spPr>
          <a:xfrm>
            <a:off x="3608408" y="2630360"/>
            <a:ext cx="1410616" cy="246221"/>
          </a:xfrm>
          <a:prstGeom prst="rect">
            <a:avLst/>
          </a:prstGeom>
          <a:noFill/>
        </p:spPr>
        <p:txBody>
          <a:bodyPr wrap="square" rtlCol="0" anchor="ctr">
            <a:spAutoFit/>
          </a:bodyPr>
          <a:lstStyle/>
          <a:p>
            <a:pPr algn="ctr">
              <a:defRPr/>
            </a:pPr>
            <a:r>
              <a:rPr lang="zh-CN" altLang="en-US" sz="1000" b="1"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rPr>
              <a:t>流程设计</a:t>
            </a:r>
          </a:p>
        </p:txBody>
      </p:sp>
      <p:sp>
        <p:nvSpPr>
          <p:cNvPr id="233" name="圆角矩形 232">
            <a:extLst>
              <a:ext uri="{FF2B5EF4-FFF2-40B4-BE49-F238E27FC236}">
                <a16:creationId xmlns:a16="http://schemas.microsoft.com/office/drawing/2014/main" id="{4F76DCFE-7321-B798-116A-2D602C350707}"/>
              </a:ext>
            </a:extLst>
          </p:cNvPr>
          <p:cNvSpPr/>
          <p:nvPr/>
        </p:nvSpPr>
        <p:spPr bwMode="auto">
          <a:xfrm>
            <a:off x="7850073" y="2626755"/>
            <a:ext cx="2719625" cy="1436499"/>
          </a:xfrm>
          <a:prstGeom prst="roundRect">
            <a:avLst>
              <a:gd name="adj" fmla="val 2563"/>
            </a:avLst>
          </a:prstGeom>
          <a:noFill/>
          <a:ln w="6350" cap="flat" cmpd="sng" algn="ctr">
            <a:solidFill>
              <a:srgbClr val="C82828"/>
            </a:solidFill>
            <a:prstDash val="sysDash"/>
            <a:miter lim="800000"/>
          </a:ln>
          <a:effectLst/>
        </p:spPr>
        <p:txBody>
          <a:bodyPr wrap="none" anchor="ctr"/>
          <a:lstStyle/>
          <a:p>
            <a:pPr algn="ctr" eaLnBrk="0" hangingPunct="0">
              <a:lnSpc>
                <a:spcPct val="130000"/>
              </a:lnSpc>
              <a:defRPr/>
            </a:pPr>
            <a:endParaRPr lang="en-US" altLang="zh-CN" sz="1000" kern="0" dirty="0">
              <a:solidFill>
                <a:srgbClr val="E60012">
                  <a:lumMod val="65000"/>
                  <a:lumOff val="3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endParaRPr>
          </a:p>
        </p:txBody>
      </p:sp>
      <p:sp>
        <p:nvSpPr>
          <p:cNvPr id="234" name="文本框 233">
            <a:extLst>
              <a:ext uri="{FF2B5EF4-FFF2-40B4-BE49-F238E27FC236}">
                <a16:creationId xmlns:a16="http://schemas.microsoft.com/office/drawing/2014/main" id="{70BE257D-E87D-A247-909B-69339DD865FF}"/>
              </a:ext>
            </a:extLst>
          </p:cNvPr>
          <p:cNvSpPr txBox="1"/>
          <p:nvPr/>
        </p:nvSpPr>
        <p:spPr>
          <a:xfrm>
            <a:off x="8390748" y="2646123"/>
            <a:ext cx="1768598" cy="246221"/>
          </a:xfrm>
          <a:prstGeom prst="rect">
            <a:avLst/>
          </a:prstGeom>
          <a:noFill/>
        </p:spPr>
        <p:txBody>
          <a:bodyPr wrap="square" rtlCol="0">
            <a:spAutoFit/>
          </a:bodyPr>
          <a:lstStyle/>
          <a:p>
            <a:pPr algn="ctr">
              <a:defRPr/>
            </a:pPr>
            <a:r>
              <a:rPr lang="zh-CN" altLang="en-US" sz="1000" b="1"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rPr>
              <a:t>流程调度及监控</a:t>
            </a:r>
          </a:p>
        </p:txBody>
      </p:sp>
      <p:sp>
        <p:nvSpPr>
          <p:cNvPr id="235" name="圆角矩形 234">
            <a:extLst>
              <a:ext uri="{FF2B5EF4-FFF2-40B4-BE49-F238E27FC236}">
                <a16:creationId xmlns:a16="http://schemas.microsoft.com/office/drawing/2014/main" id="{24F031E2-3D25-AC30-D4AB-A616970AF895}"/>
              </a:ext>
            </a:extLst>
          </p:cNvPr>
          <p:cNvSpPr/>
          <p:nvPr/>
        </p:nvSpPr>
        <p:spPr bwMode="auto">
          <a:xfrm>
            <a:off x="7959099" y="2946913"/>
            <a:ext cx="578500" cy="465583"/>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实例调度</a:t>
            </a:r>
          </a:p>
        </p:txBody>
      </p:sp>
      <p:sp>
        <p:nvSpPr>
          <p:cNvPr id="236" name="圆角矩形 235">
            <a:extLst>
              <a:ext uri="{FF2B5EF4-FFF2-40B4-BE49-F238E27FC236}">
                <a16:creationId xmlns:a16="http://schemas.microsoft.com/office/drawing/2014/main" id="{41DEAAA5-2AEA-CD22-780E-A128C0BE1F90}"/>
              </a:ext>
            </a:extLst>
          </p:cNvPr>
          <p:cNvSpPr/>
          <p:nvPr/>
        </p:nvSpPr>
        <p:spPr bwMode="auto">
          <a:xfrm>
            <a:off x="8609965" y="2945965"/>
            <a:ext cx="578485" cy="471170"/>
          </a:xfrm>
          <a:prstGeom prst="roundRect">
            <a:avLst>
              <a:gd name="adj" fmla="val 2666"/>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指标监控</a:t>
            </a:r>
          </a:p>
        </p:txBody>
      </p:sp>
      <p:sp>
        <p:nvSpPr>
          <p:cNvPr id="237" name="圆角矩形 236">
            <a:extLst>
              <a:ext uri="{FF2B5EF4-FFF2-40B4-BE49-F238E27FC236}">
                <a16:creationId xmlns:a16="http://schemas.microsoft.com/office/drawing/2014/main" id="{DE62ADE3-6E92-5C45-0D9B-8F2B00F0AB7E}"/>
              </a:ext>
            </a:extLst>
          </p:cNvPr>
          <p:cNvSpPr/>
          <p:nvPr/>
        </p:nvSpPr>
        <p:spPr bwMode="auto">
          <a:xfrm>
            <a:off x="2397125" y="2876750"/>
            <a:ext cx="624205" cy="1162050"/>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t"/>
          <a:lstStyle/>
          <a:p>
            <a:pPr algn="ctr" eaLnBrk="0" hangingPunct="0">
              <a:lnSpc>
                <a:spcPct val="130000"/>
              </a:lnSpc>
              <a:defRPr/>
            </a:pPr>
            <a:r>
              <a:rPr lang="zh-CN" altLang="en-US" sz="800" b="1" kern="0"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rPr>
              <a:t>消息模型</a:t>
            </a:r>
            <a:endParaRPr lang="en-US" altLang="zh-CN" sz="800" b="1" kern="0"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gn="ctr" eaLnBrk="0" hangingPunct="0">
              <a:lnSpc>
                <a:spcPct val="130000"/>
              </a:lnSpc>
              <a:defRPr/>
            </a:pPr>
            <a:endParaRPr lang="en-US" altLang="zh-CN" sz="800" kern="0"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38" name="圆角矩形 237">
            <a:extLst>
              <a:ext uri="{FF2B5EF4-FFF2-40B4-BE49-F238E27FC236}">
                <a16:creationId xmlns:a16="http://schemas.microsoft.com/office/drawing/2014/main" id="{2B9E0C79-7267-0A7C-1CB2-6B39432989B9}"/>
              </a:ext>
            </a:extLst>
          </p:cNvPr>
          <p:cNvSpPr/>
          <p:nvPr/>
        </p:nvSpPr>
        <p:spPr bwMode="auto">
          <a:xfrm>
            <a:off x="3067685" y="2879290"/>
            <a:ext cx="659765" cy="1159510"/>
          </a:xfrm>
          <a:prstGeom prst="roundRect">
            <a:avLst>
              <a:gd name="adj" fmla="val 2666"/>
            </a:avLst>
          </a:prstGeom>
          <a:noFill/>
          <a:ln w="6350" cap="flat" cmpd="sng" algn="ctr">
            <a:solidFill>
              <a:srgbClr val="FFFFFF">
                <a:lumMod val="75000"/>
              </a:srgbClr>
            </a:solidFill>
            <a:prstDash val="sysDash"/>
            <a:miter lim="800000"/>
          </a:ln>
          <a:effectLst/>
        </p:spPr>
        <p:txBody>
          <a:bodyPr wrap="none" lIns="0" tIns="0" rIns="0" bIns="0" anchor="t"/>
          <a:lstStyle/>
          <a:p>
            <a:pPr algn="ctr" eaLnBrk="0" hangingPunct="0">
              <a:lnSpc>
                <a:spcPct val="130000"/>
              </a:lnSpc>
              <a:defRPr/>
            </a:pPr>
            <a:r>
              <a:rPr lang="zh-CN" altLang="en-US" sz="800" b="1"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流程节点</a:t>
            </a:r>
            <a:endParaRPr lang="en-US" altLang="zh-CN" sz="800" b="1"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endParaRPr>
          </a:p>
          <a:p>
            <a:pPr algn="ctr" eaLnBrk="0" hangingPunct="0">
              <a:lnSpc>
                <a:spcPct val="130000"/>
              </a:lnSpc>
              <a:defRPr/>
            </a:pPr>
            <a:endParaRPr lang="en-US" altLang="zh-CN"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endParaRPr>
          </a:p>
        </p:txBody>
      </p:sp>
      <p:sp>
        <p:nvSpPr>
          <p:cNvPr id="239" name="圆角矩形 238">
            <a:extLst>
              <a:ext uri="{FF2B5EF4-FFF2-40B4-BE49-F238E27FC236}">
                <a16:creationId xmlns:a16="http://schemas.microsoft.com/office/drawing/2014/main" id="{BBA83F83-381D-952E-55E9-1C18F3CCDB73}"/>
              </a:ext>
            </a:extLst>
          </p:cNvPr>
          <p:cNvSpPr/>
          <p:nvPr/>
        </p:nvSpPr>
        <p:spPr bwMode="auto">
          <a:xfrm>
            <a:off x="3770630" y="2883100"/>
            <a:ext cx="718820" cy="1156335"/>
          </a:xfrm>
          <a:prstGeom prst="roundRect">
            <a:avLst>
              <a:gd name="adj" fmla="val 2666"/>
            </a:avLst>
          </a:prstGeom>
          <a:noFill/>
          <a:ln w="6350" cap="flat" cmpd="sng" algn="ctr">
            <a:solidFill>
              <a:srgbClr val="FFFFFF">
                <a:lumMod val="75000"/>
              </a:srgbClr>
            </a:solidFill>
            <a:prstDash val="sysDash"/>
            <a:miter lim="800000"/>
          </a:ln>
          <a:effectLst/>
        </p:spPr>
        <p:txBody>
          <a:bodyPr wrap="none" lIns="0" tIns="0" rIns="0" bIns="0" anchor="t"/>
          <a:lstStyle/>
          <a:p>
            <a:pPr algn="ctr" eaLnBrk="0" hangingPunct="0">
              <a:lnSpc>
                <a:spcPct val="130000"/>
              </a:lnSpc>
              <a:defRPr/>
            </a:pPr>
            <a:r>
              <a:rPr lang="zh-CN" altLang="en-US" sz="800" b="1" kern="0"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rPr>
              <a:t>核心组件</a:t>
            </a:r>
          </a:p>
        </p:txBody>
      </p:sp>
      <p:sp>
        <p:nvSpPr>
          <p:cNvPr id="240" name="圆角矩形 239">
            <a:extLst>
              <a:ext uri="{FF2B5EF4-FFF2-40B4-BE49-F238E27FC236}">
                <a16:creationId xmlns:a16="http://schemas.microsoft.com/office/drawing/2014/main" id="{C241EBF3-4EF4-F65C-F10B-45D7047CD9AE}"/>
              </a:ext>
            </a:extLst>
          </p:cNvPr>
          <p:cNvSpPr/>
          <p:nvPr/>
        </p:nvSpPr>
        <p:spPr bwMode="auto">
          <a:xfrm>
            <a:off x="4533900" y="2882465"/>
            <a:ext cx="723900" cy="1156970"/>
          </a:xfrm>
          <a:prstGeom prst="roundRect">
            <a:avLst>
              <a:gd name="adj" fmla="val 2666"/>
            </a:avLst>
          </a:prstGeom>
          <a:noFill/>
          <a:ln w="6350" cap="flat" cmpd="sng" algn="ctr">
            <a:solidFill>
              <a:srgbClr val="FFFFFF">
                <a:lumMod val="75000"/>
              </a:srgbClr>
            </a:solidFill>
            <a:prstDash val="sysDash"/>
            <a:miter lim="800000"/>
          </a:ln>
          <a:effectLst/>
        </p:spPr>
        <p:txBody>
          <a:bodyPr wrap="none" lIns="0" tIns="0" rIns="0" bIns="0" anchor="t"/>
          <a:lstStyle/>
          <a:p>
            <a:pPr algn="ctr" eaLnBrk="0" hangingPunct="0">
              <a:lnSpc>
                <a:spcPct val="130000"/>
              </a:lnSpc>
              <a:defRPr/>
            </a:pPr>
            <a:r>
              <a:rPr lang="zh-CN" altLang="en-US" sz="800" b="1" kern="0"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rPr>
              <a:t>数据转换</a:t>
            </a:r>
          </a:p>
        </p:txBody>
      </p:sp>
      <p:sp>
        <p:nvSpPr>
          <p:cNvPr id="241" name="圆角矩形 240">
            <a:extLst>
              <a:ext uri="{FF2B5EF4-FFF2-40B4-BE49-F238E27FC236}">
                <a16:creationId xmlns:a16="http://schemas.microsoft.com/office/drawing/2014/main" id="{F5D3D8A3-6E30-EB76-38AA-CDB65076DF9A}"/>
              </a:ext>
            </a:extLst>
          </p:cNvPr>
          <p:cNvSpPr/>
          <p:nvPr/>
        </p:nvSpPr>
        <p:spPr bwMode="auto">
          <a:xfrm>
            <a:off x="9258370" y="2951539"/>
            <a:ext cx="578500" cy="461614"/>
          </a:xfrm>
          <a:prstGeom prst="roundRect">
            <a:avLst>
              <a:gd name="adj" fmla="val 2666"/>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链路跟踪</a:t>
            </a:r>
          </a:p>
        </p:txBody>
      </p:sp>
      <p:sp>
        <p:nvSpPr>
          <p:cNvPr id="242" name="圆角矩形 241">
            <a:extLst>
              <a:ext uri="{FF2B5EF4-FFF2-40B4-BE49-F238E27FC236}">
                <a16:creationId xmlns:a16="http://schemas.microsoft.com/office/drawing/2014/main" id="{F7664845-2DD9-9EB3-4984-5FAC44D39BE4}"/>
              </a:ext>
            </a:extLst>
          </p:cNvPr>
          <p:cNvSpPr/>
          <p:nvPr/>
        </p:nvSpPr>
        <p:spPr bwMode="auto">
          <a:xfrm>
            <a:off x="9896855" y="2951618"/>
            <a:ext cx="578500" cy="458277"/>
          </a:xfrm>
          <a:prstGeom prst="roundRect">
            <a:avLst>
              <a:gd name="adj" fmla="val 2666"/>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异常告警</a:t>
            </a:r>
          </a:p>
        </p:txBody>
      </p:sp>
      <p:sp>
        <p:nvSpPr>
          <p:cNvPr id="243" name="圆角矩形 242">
            <a:extLst>
              <a:ext uri="{FF2B5EF4-FFF2-40B4-BE49-F238E27FC236}">
                <a16:creationId xmlns:a16="http://schemas.microsoft.com/office/drawing/2014/main" id="{81F43AF4-667D-8338-0791-D29AE70C803A}"/>
              </a:ext>
            </a:extLst>
          </p:cNvPr>
          <p:cNvSpPr/>
          <p:nvPr/>
        </p:nvSpPr>
        <p:spPr bwMode="auto">
          <a:xfrm>
            <a:off x="8606911" y="3478242"/>
            <a:ext cx="578500" cy="465583"/>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故障排查</a:t>
            </a:r>
          </a:p>
        </p:txBody>
      </p:sp>
      <p:sp>
        <p:nvSpPr>
          <p:cNvPr id="244" name="圆角矩形 243">
            <a:extLst>
              <a:ext uri="{FF2B5EF4-FFF2-40B4-BE49-F238E27FC236}">
                <a16:creationId xmlns:a16="http://schemas.microsoft.com/office/drawing/2014/main" id="{9581B526-1E1F-4148-34AD-F2131D65D23A}"/>
              </a:ext>
            </a:extLst>
          </p:cNvPr>
          <p:cNvSpPr/>
          <p:nvPr/>
        </p:nvSpPr>
        <p:spPr bwMode="auto">
          <a:xfrm>
            <a:off x="9257096" y="3477139"/>
            <a:ext cx="578500" cy="465583"/>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运行时管理</a:t>
            </a:r>
          </a:p>
        </p:txBody>
      </p:sp>
      <p:sp>
        <p:nvSpPr>
          <p:cNvPr id="245" name="圆角矩形 244">
            <a:extLst>
              <a:ext uri="{FF2B5EF4-FFF2-40B4-BE49-F238E27FC236}">
                <a16:creationId xmlns:a16="http://schemas.microsoft.com/office/drawing/2014/main" id="{57251BAC-AD21-5546-CF04-9A7152BF9C3B}"/>
              </a:ext>
            </a:extLst>
          </p:cNvPr>
          <p:cNvSpPr/>
          <p:nvPr/>
        </p:nvSpPr>
        <p:spPr bwMode="auto">
          <a:xfrm>
            <a:off x="9894879" y="3476806"/>
            <a:ext cx="578500" cy="465583"/>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监控大盘</a:t>
            </a:r>
          </a:p>
        </p:txBody>
      </p:sp>
      <p:sp>
        <p:nvSpPr>
          <p:cNvPr id="246" name="圆角矩形 245">
            <a:extLst>
              <a:ext uri="{FF2B5EF4-FFF2-40B4-BE49-F238E27FC236}">
                <a16:creationId xmlns:a16="http://schemas.microsoft.com/office/drawing/2014/main" id="{F7849721-736A-5286-57A2-CAE37A51F3A5}"/>
              </a:ext>
            </a:extLst>
          </p:cNvPr>
          <p:cNvSpPr/>
          <p:nvPr/>
        </p:nvSpPr>
        <p:spPr bwMode="auto">
          <a:xfrm>
            <a:off x="7962599" y="3478787"/>
            <a:ext cx="578500" cy="465583"/>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日志管理</a:t>
            </a:r>
          </a:p>
        </p:txBody>
      </p:sp>
      <p:sp>
        <p:nvSpPr>
          <p:cNvPr id="247" name="圆角矩形 246">
            <a:extLst>
              <a:ext uri="{FF2B5EF4-FFF2-40B4-BE49-F238E27FC236}">
                <a16:creationId xmlns:a16="http://schemas.microsoft.com/office/drawing/2014/main" id="{CF98284E-98FC-81C6-F729-05160E81E17F}"/>
              </a:ext>
            </a:extLst>
          </p:cNvPr>
          <p:cNvSpPr/>
          <p:nvPr/>
        </p:nvSpPr>
        <p:spPr bwMode="auto">
          <a:xfrm>
            <a:off x="3821808" y="3148330"/>
            <a:ext cx="699301" cy="868711"/>
          </a:xfrm>
          <a:prstGeom prst="roundRect">
            <a:avLst>
              <a:gd name="adj" fmla="val 7156"/>
            </a:avLst>
          </a:prstGeom>
          <a:noFill/>
          <a:ln w="12700" cap="flat" cmpd="sng" algn="ctr">
            <a:noFill/>
            <a:prstDash val="dash"/>
            <a:miter lim="800000"/>
          </a:ln>
          <a:effectLst/>
        </p:spPr>
        <p:txBody>
          <a:bodyPr anchor="ctr"/>
          <a:lstStyle/>
          <a:p>
            <a:pPr>
              <a:lnSpc>
                <a:spcPct val="120000"/>
              </a:lnSpc>
              <a:defRPr/>
            </a:pPr>
            <a:r>
              <a:rPr lang="en-US" altLang="zh-CN" sz="800" kern="0" dirty="0" err="1">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Foreach</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20000"/>
              </a:lnSpc>
              <a:defRPr/>
            </a:pPr>
            <a:r>
              <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Choice</a:t>
            </a:r>
          </a:p>
          <a:p>
            <a:pPr>
              <a:lnSpc>
                <a:spcPct val="120000"/>
              </a:lnSpc>
              <a:defRPr/>
            </a:pPr>
            <a:r>
              <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Try</a:t>
            </a:r>
          </a:p>
          <a:p>
            <a:pPr>
              <a:lnSpc>
                <a:spcPct val="120000"/>
              </a:lnSpc>
              <a:defRPr/>
            </a:pPr>
            <a:r>
              <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Logger</a:t>
            </a:r>
          </a:p>
          <a:p>
            <a:pPr>
              <a:lnSpc>
                <a:spcPct val="120000"/>
              </a:lnSpc>
              <a:defRPr/>
            </a:pPr>
            <a:r>
              <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a:t>
            </a:r>
          </a:p>
          <a:p>
            <a:pPr>
              <a:lnSpc>
                <a:spcPct val="120000"/>
              </a:lnSpc>
              <a:defRPr/>
            </a:pP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8" name="圆角矩形 247">
            <a:extLst>
              <a:ext uri="{FF2B5EF4-FFF2-40B4-BE49-F238E27FC236}">
                <a16:creationId xmlns:a16="http://schemas.microsoft.com/office/drawing/2014/main" id="{E51B1521-9B38-ED7F-1B21-C00A49B91C61}"/>
              </a:ext>
            </a:extLst>
          </p:cNvPr>
          <p:cNvSpPr/>
          <p:nvPr/>
        </p:nvSpPr>
        <p:spPr bwMode="auto">
          <a:xfrm>
            <a:off x="3028460" y="3101499"/>
            <a:ext cx="802144" cy="788813"/>
          </a:xfrm>
          <a:prstGeom prst="roundRect">
            <a:avLst>
              <a:gd name="adj" fmla="val 7156"/>
            </a:avLst>
          </a:prstGeom>
          <a:noFill/>
          <a:ln w="12700" cap="flat" cmpd="sng" algn="ctr">
            <a:noFill/>
            <a:prstDash val="dash"/>
            <a:miter lim="800000"/>
          </a:ln>
          <a:effectLst/>
        </p:spPr>
        <p:txBody>
          <a:bodyPr anchor="t"/>
          <a:lstStyle/>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技术连接器</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业务连接器</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核心组件</a:t>
            </a:r>
          </a:p>
        </p:txBody>
      </p:sp>
      <p:sp>
        <p:nvSpPr>
          <p:cNvPr id="249" name="圆角矩形 248">
            <a:extLst>
              <a:ext uri="{FF2B5EF4-FFF2-40B4-BE49-F238E27FC236}">
                <a16:creationId xmlns:a16="http://schemas.microsoft.com/office/drawing/2014/main" id="{56D93026-10EB-36E1-A5A5-D9A3FB2FDAD8}"/>
              </a:ext>
            </a:extLst>
          </p:cNvPr>
          <p:cNvSpPr/>
          <p:nvPr/>
        </p:nvSpPr>
        <p:spPr bwMode="auto">
          <a:xfrm>
            <a:off x="2397344" y="3115651"/>
            <a:ext cx="676573" cy="788813"/>
          </a:xfrm>
          <a:prstGeom prst="roundRect">
            <a:avLst>
              <a:gd name="adj" fmla="val 7156"/>
            </a:avLst>
          </a:prstGeom>
          <a:noFill/>
          <a:ln w="12700" cap="flat" cmpd="sng" algn="ctr">
            <a:noFill/>
            <a:prstDash val="dash"/>
            <a:miter lim="800000"/>
          </a:ln>
          <a:effectLst/>
        </p:spPr>
        <p:txBody>
          <a:bodyPr anchor="t"/>
          <a:lstStyle/>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流程变量</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消息内容</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错误信息</a:t>
            </a:r>
          </a:p>
        </p:txBody>
      </p:sp>
      <p:sp>
        <p:nvSpPr>
          <p:cNvPr id="250" name="圆角矩形 249">
            <a:extLst>
              <a:ext uri="{FF2B5EF4-FFF2-40B4-BE49-F238E27FC236}">
                <a16:creationId xmlns:a16="http://schemas.microsoft.com/office/drawing/2014/main" id="{0252EC32-0F1C-00C3-5DBA-6ADD101F4BF2}"/>
              </a:ext>
            </a:extLst>
          </p:cNvPr>
          <p:cNvSpPr/>
          <p:nvPr/>
        </p:nvSpPr>
        <p:spPr bwMode="auto">
          <a:xfrm>
            <a:off x="4572631" y="3097238"/>
            <a:ext cx="851081" cy="788813"/>
          </a:xfrm>
          <a:prstGeom prst="roundRect">
            <a:avLst>
              <a:gd name="adj" fmla="val 7156"/>
            </a:avLst>
          </a:prstGeom>
          <a:noFill/>
          <a:ln w="12700" cap="flat" cmpd="sng" algn="ctr">
            <a:noFill/>
            <a:prstDash val="dash"/>
            <a:miter lim="800000"/>
          </a:ln>
          <a:effectLst/>
        </p:spPr>
        <p:txBody>
          <a:bodyPr anchor="t"/>
          <a:lstStyle/>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数据编排</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格式转换</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图形模式</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脚本模式</a:t>
            </a:r>
          </a:p>
        </p:txBody>
      </p:sp>
      <p:sp>
        <p:nvSpPr>
          <p:cNvPr id="251" name="圆角矩形 250">
            <a:extLst>
              <a:ext uri="{FF2B5EF4-FFF2-40B4-BE49-F238E27FC236}">
                <a16:creationId xmlns:a16="http://schemas.microsoft.com/office/drawing/2014/main" id="{3EACEC8C-8F3C-7808-0A7A-35AF3E0D39AD}"/>
              </a:ext>
            </a:extLst>
          </p:cNvPr>
          <p:cNvSpPr/>
          <p:nvPr/>
        </p:nvSpPr>
        <p:spPr bwMode="auto">
          <a:xfrm>
            <a:off x="5305425" y="2880560"/>
            <a:ext cx="712470" cy="1156970"/>
          </a:xfrm>
          <a:prstGeom prst="roundRect">
            <a:avLst>
              <a:gd name="adj" fmla="val 2666"/>
            </a:avLst>
          </a:prstGeom>
          <a:noFill/>
          <a:ln w="6350" cap="flat" cmpd="sng" algn="ctr">
            <a:solidFill>
              <a:srgbClr val="FFFFFF">
                <a:lumMod val="75000"/>
              </a:srgbClr>
            </a:solidFill>
            <a:prstDash val="sysDash"/>
            <a:miter lim="800000"/>
          </a:ln>
          <a:effectLst/>
        </p:spPr>
        <p:txBody>
          <a:bodyPr wrap="none" lIns="0" tIns="0" rIns="0" bIns="0" anchor="t"/>
          <a:lstStyle/>
          <a:p>
            <a:pPr algn="ctr" eaLnBrk="0" hangingPunct="0">
              <a:lnSpc>
                <a:spcPct val="130000"/>
              </a:lnSpc>
              <a:defRPr/>
            </a:pPr>
            <a:r>
              <a:rPr lang="en-US" altLang="zh-CN" sz="800" b="1" kern="0"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rPr>
              <a:t>YDXL</a:t>
            </a:r>
            <a:r>
              <a:rPr lang="zh-CN" altLang="en-US" sz="800" b="1" kern="0"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rPr>
              <a:t>脚本</a:t>
            </a:r>
          </a:p>
        </p:txBody>
      </p:sp>
      <p:sp>
        <p:nvSpPr>
          <p:cNvPr id="252" name="圆角矩形 251">
            <a:extLst>
              <a:ext uri="{FF2B5EF4-FFF2-40B4-BE49-F238E27FC236}">
                <a16:creationId xmlns:a16="http://schemas.microsoft.com/office/drawing/2014/main" id="{2A7D5C84-7CB7-90EC-A467-4CEC7D1EC644}"/>
              </a:ext>
            </a:extLst>
          </p:cNvPr>
          <p:cNvSpPr/>
          <p:nvPr/>
        </p:nvSpPr>
        <p:spPr bwMode="auto">
          <a:xfrm>
            <a:off x="5248734" y="3088085"/>
            <a:ext cx="809051" cy="876772"/>
          </a:xfrm>
          <a:prstGeom prst="roundRect">
            <a:avLst>
              <a:gd name="adj" fmla="val 7156"/>
            </a:avLst>
          </a:prstGeom>
          <a:noFill/>
          <a:ln w="12700" cap="flat" cmpd="sng" algn="ctr">
            <a:noFill/>
            <a:prstDash val="dash"/>
            <a:miter lim="800000"/>
          </a:ln>
          <a:effectLst/>
        </p:spPr>
        <p:txBody>
          <a:bodyPr anchor="t"/>
          <a:lstStyle/>
          <a:p>
            <a:pPr algn="ct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脚本编辑器</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gn="ct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内置函数</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gn="ctr">
              <a:lnSpc>
                <a:spcPct val="120000"/>
              </a:lnSpc>
              <a:defRPr/>
            </a:pPr>
            <a:r>
              <a:rPr lang="zh-CN" altLang="en-US"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rPr>
              <a:t>脚本测试</a:t>
            </a: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a:p>
            <a:pPr algn="ctr">
              <a:lnSpc>
                <a:spcPct val="120000"/>
              </a:lnSpc>
              <a:defRPr/>
            </a:pPr>
            <a:endParaRPr lang="en-US" altLang="zh-CN" sz="800" kern="0" dirty="0">
              <a:solidFill>
                <a:srgbClr val="E7E6E6">
                  <a:lumMod val="50000"/>
                </a:srgbClr>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53" name="圆角矩形 252">
            <a:extLst>
              <a:ext uri="{FF2B5EF4-FFF2-40B4-BE49-F238E27FC236}">
                <a16:creationId xmlns:a16="http://schemas.microsoft.com/office/drawing/2014/main" id="{D5EBB898-02B1-943A-2D9F-0C52795AAB00}"/>
              </a:ext>
            </a:extLst>
          </p:cNvPr>
          <p:cNvSpPr/>
          <p:nvPr/>
        </p:nvSpPr>
        <p:spPr bwMode="auto">
          <a:xfrm>
            <a:off x="6299347" y="2637405"/>
            <a:ext cx="1354211" cy="1436499"/>
          </a:xfrm>
          <a:prstGeom prst="roundRect">
            <a:avLst>
              <a:gd name="adj" fmla="val 2563"/>
            </a:avLst>
          </a:prstGeom>
          <a:noFill/>
          <a:ln w="6350" cap="flat" cmpd="sng" algn="ctr">
            <a:solidFill>
              <a:srgbClr val="C82828"/>
            </a:solidFill>
            <a:prstDash val="sysDash"/>
            <a:miter lim="800000"/>
          </a:ln>
          <a:effectLst/>
        </p:spPr>
        <p:txBody>
          <a:bodyPr wrap="none" anchor="ctr"/>
          <a:lstStyle/>
          <a:p>
            <a:pPr algn="ctr" eaLnBrk="0" hangingPunct="0">
              <a:lnSpc>
                <a:spcPct val="130000"/>
              </a:lnSpc>
              <a:defRPr/>
            </a:pPr>
            <a:endParaRPr lang="en-US" altLang="zh-CN" sz="1000" kern="0" dirty="0">
              <a:solidFill>
                <a:srgbClr val="E60012">
                  <a:lumMod val="65000"/>
                  <a:lumOff val="3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endParaRPr>
          </a:p>
        </p:txBody>
      </p:sp>
      <p:sp>
        <p:nvSpPr>
          <p:cNvPr id="254" name="文本框 253">
            <a:extLst>
              <a:ext uri="{FF2B5EF4-FFF2-40B4-BE49-F238E27FC236}">
                <a16:creationId xmlns:a16="http://schemas.microsoft.com/office/drawing/2014/main" id="{E5C4AC52-CC5F-0666-F666-2EC3804920A3}"/>
              </a:ext>
            </a:extLst>
          </p:cNvPr>
          <p:cNvSpPr txBox="1"/>
          <p:nvPr/>
        </p:nvSpPr>
        <p:spPr>
          <a:xfrm>
            <a:off x="6096122" y="2651101"/>
            <a:ext cx="1768598" cy="246221"/>
          </a:xfrm>
          <a:prstGeom prst="rect">
            <a:avLst/>
          </a:prstGeom>
          <a:noFill/>
        </p:spPr>
        <p:txBody>
          <a:bodyPr wrap="square" rtlCol="0">
            <a:spAutoFit/>
          </a:bodyPr>
          <a:lstStyle/>
          <a:p>
            <a:pPr algn="ctr">
              <a:defRPr/>
            </a:pPr>
            <a:r>
              <a:rPr lang="zh-CN" altLang="en-US" sz="1000" b="1" dirty="0">
                <a:solidFill>
                  <a:srgbClr val="E7E6E6">
                    <a:lumMod val="25000"/>
                  </a:srgbClr>
                </a:solidFill>
                <a:latin typeface="Microsoft YaHei" panose="020B0503020204020204" pitchFamily="34" charset="-122"/>
                <a:ea typeface="Microsoft YaHei" panose="020B0503020204020204" pitchFamily="34" charset="-122"/>
                <a:sym typeface="Arial" panose="020B0604020202020204" pitchFamily="34" charset="0"/>
              </a:rPr>
              <a:t>应用管理</a:t>
            </a:r>
          </a:p>
        </p:txBody>
      </p:sp>
      <p:sp>
        <p:nvSpPr>
          <p:cNvPr id="255" name="圆角矩形 254">
            <a:extLst>
              <a:ext uri="{FF2B5EF4-FFF2-40B4-BE49-F238E27FC236}">
                <a16:creationId xmlns:a16="http://schemas.microsoft.com/office/drawing/2014/main" id="{C06BCC32-BDE8-CE20-7B00-77F452856A9E}"/>
              </a:ext>
            </a:extLst>
          </p:cNvPr>
          <p:cNvSpPr/>
          <p:nvPr/>
        </p:nvSpPr>
        <p:spPr bwMode="auto">
          <a:xfrm>
            <a:off x="6458603" y="2924871"/>
            <a:ext cx="478099" cy="318299"/>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创建</a:t>
            </a:r>
          </a:p>
        </p:txBody>
      </p:sp>
      <p:sp>
        <p:nvSpPr>
          <p:cNvPr id="256" name="圆角矩形 255">
            <a:extLst>
              <a:ext uri="{FF2B5EF4-FFF2-40B4-BE49-F238E27FC236}">
                <a16:creationId xmlns:a16="http://schemas.microsoft.com/office/drawing/2014/main" id="{741FEE77-6F03-57F0-8268-1310DBE994CF}"/>
              </a:ext>
            </a:extLst>
          </p:cNvPr>
          <p:cNvSpPr/>
          <p:nvPr/>
        </p:nvSpPr>
        <p:spPr bwMode="auto">
          <a:xfrm>
            <a:off x="7044534" y="2920256"/>
            <a:ext cx="478099" cy="318299"/>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设计</a:t>
            </a:r>
          </a:p>
        </p:txBody>
      </p:sp>
      <p:sp>
        <p:nvSpPr>
          <p:cNvPr id="257" name="圆角矩形 256">
            <a:extLst>
              <a:ext uri="{FF2B5EF4-FFF2-40B4-BE49-F238E27FC236}">
                <a16:creationId xmlns:a16="http://schemas.microsoft.com/office/drawing/2014/main" id="{1CE7CF69-124B-5B76-5133-2D373DB3923E}"/>
              </a:ext>
            </a:extLst>
          </p:cNvPr>
          <p:cNvSpPr/>
          <p:nvPr/>
        </p:nvSpPr>
        <p:spPr bwMode="auto">
          <a:xfrm>
            <a:off x="6458603" y="3316392"/>
            <a:ext cx="478099" cy="318299"/>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部署</a:t>
            </a:r>
          </a:p>
        </p:txBody>
      </p:sp>
      <p:sp>
        <p:nvSpPr>
          <p:cNvPr id="258" name="圆角矩形 257">
            <a:extLst>
              <a:ext uri="{FF2B5EF4-FFF2-40B4-BE49-F238E27FC236}">
                <a16:creationId xmlns:a16="http://schemas.microsoft.com/office/drawing/2014/main" id="{E80FE058-CF90-0AA5-D917-DD0324778668}"/>
              </a:ext>
            </a:extLst>
          </p:cNvPr>
          <p:cNvSpPr/>
          <p:nvPr/>
        </p:nvSpPr>
        <p:spPr bwMode="auto">
          <a:xfrm>
            <a:off x="7044534" y="3311296"/>
            <a:ext cx="478099" cy="318299"/>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测试</a:t>
            </a:r>
          </a:p>
        </p:txBody>
      </p:sp>
      <p:sp>
        <p:nvSpPr>
          <p:cNvPr id="259" name="圆角矩形 258">
            <a:extLst>
              <a:ext uri="{FF2B5EF4-FFF2-40B4-BE49-F238E27FC236}">
                <a16:creationId xmlns:a16="http://schemas.microsoft.com/office/drawing/2014/main" id="{DDBCC31F-79B0-E0BD-DC95-F3D61FCE6603}"/>
              </a:ext>
            </a:extLst>
          </p:cNvPr>
          <p:cNvSpPr/>
          <p:nvPr/>
        </p:nvSpPr>
        <p:spPr bwMode="auto">
          <a:xfrm>
            <a:off x="6458603" y="3707912"/>
            <a:ext cx="478099" cy="318299"/>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导出</a:t>
            </a:r>
          </a:p>
        </p:txBody>
      </p:sp>
      <p:sp>
        <p:nvSpPr>
          <p:cNvPr id="260" name="圆角矩形 259">
            <a:extLst>
              <a:ext uri="{FF2B5EF4-FFF2-40B4-BE49-F238E27FC236}">
                <a16:creationId xmlns:a16="http://schemas.microsoft.com/office/drawing/2014/main" id="{3E35E563-8709-9630-978A-E266F747E1EF}"/>
              </a:ext>
            </a:extLst>
          </p:cNvPr>
          <p:cNvSpPr/>
          <p:nvPr/>
        </p:nvSpPr>
        <p:spPr bwMode="auto">
          <a:xfrm>
            <a:off x="7044534" y="3702335"/>
            <a:ext cx="478099" cy="318299"/>
          </a:xfrm>
          <a:prstGeom prst="roundRect">
            <a:avLst>
              <a:gd name="adj" fmla="val 4162"/>
            </a:avLst>
          </a:prstGeom>
          <a:noFill/>
          <a:ln w="6350" cap="flat" cmpd="sng" algn="ctr">
            <a:solidFill>
              <a:srgbClr val="FFFFFF">
                <a:lumMod val="75000"/>
              </a:srgbClr>
            </a:solidFill>
            <a:prstDash val="sysDash"/>
            <a:miter lim="800000"/>
          </a:ln>
          <a:effectLst/>
        </p:spPr>
        <p:txBody>
          <a:bodyPr wrap="none" lIns="0" tIns="0" rIns="0" bIns="0" anchor="ctr"/>
          <a:lstStyle/>
          <a:p>
            <a:pPr algn="ctr" eaLnBrk="0" hangingPunct="0">
              <a:lnSpc>
                <a:spcPct val="130000"/>
              </a:lnSpc>
              <a:defRPr/>
            </a:pPr>
            <a:r>
              <a:rPr lang="zh-CN" altLang="en-US" sz="800" kern="0" dirty="0">
                <a:solidFill>
                  <a:srgbClr val="E7E6E6">
                    <a:lumMod val="25000"/>
                  </a:srgbClr>
                </a:solidFill>
                <a:latin typeface="Microsoft YaHei" panose="020B0503020204020204" pitchFamily="34" charset="-122"/>
                <a:ea typeface="Microsoft YaHei" panose="020B0503020204020204" pitchFamily="34" charset="-122"/>
                <a:cs typeface="Lantinghei SC Demibold" charset="-122"/>
                <a:sym typeface="Arial" panose="020B0604020202020204" pitchFamily="34" charset="0"/>
              </a:rPr>
              <a:t>导入</a:t>
            </a:r>
          </a:p>
        </p:txBody>
      </p:sp>
      <p:sp>
        <p:nvSpPr>
          <p:cNvPr id="261" name="文本框 260">
            <a:extLst>
              <a:ext uri="{FF2B5EF4-FFF2-40B4-BE49-F238E27FC236}">
                <a16:creationId xmlns:a16="http://schemas.microsoft.com/office/drawing/2014/main" id="{5B0210DF-77F1-8BE7-E08E-737D42490BF6}"/>
              </a:ext>
            </a:extLst>
          </p:cNvPr>
          <p:cNvSpPr txBox="1"/>
          <p:nvPr/>
        </p:nvSpPr>
        <p:spPr>
          <a:xfrm>
            <a:off x="785495" y="854275"/>
            <a:ext cx="10537190" cy="660887"/>
          </a:xfrm>
          <a:prstGeom prst="rect">
            <a:avLst/>
          </a:prstGeom>
          <a:noFill/>
        </p:spPr>
        <p:txBody>
          <a:bodyPr wrap="square" rtlCol="0">
            <a:spAutoFit/>
          </a:bodyPr>
          <a:lstStyle/>
          <a:p>
            <a:pPr>
              <a:lnSpc>
                <a:spcPct val="150000"/>
              </a:lnSpc>
            </a:pPr>
            <a:r>
              <a:rPr lang="zh-CN" altLang="en-US" sz="1300" dirty="0">
                <a:solidFill>
                  <a:srgbClr val="E7E6E6">
                    <a:lumMod val="25000"/>
                  </a:srgbClr>
                </a:solidFill>
                <a:latin typeface="Microsoft YaHei" panose="020B0503020204020204" pitchFamily="34" charset="-122"/>
                <a:ea typeface="Microsoft YaHei" panose="020B0503020204020204" pitchFamily="34" charset="-122"/>
              </a:rPr>
              <a:t>       通过多种通信协议和连接器，连接并集成不同服务和企业应用；基于云原生、安全、稳定、高性能的运行时引擎，提供可视化设计器、低代码脚本扩展的集成设计和流程编排能力，建设港华集团新一代社会化服务总线的集成平台</a:t>
            </a:r>
          </a:p>
        </p:txBody>
      </p:sp>
    </p:spTree>
    <p:extLst>
      <p:ext uri="{BB962C8B-B14F-4D97-AF65-F5344CB8AC3E}">
        <p14:creationId xmlns:p14="http://schemas.microsoft.com/office/powerpoint/2010/main" val="3851686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sym typeface="Arial" panose="020B0604020202020204" pitchFamily="34" charset="0"/>
              </a:rPr>
              <a:t>2-</a:t>
            </a:r>
            <a:r>
              <a:rPr lang="zh-CN" altLang="en-US" dirty="0">
                <a:sym typeface="Arial" panose="020B0604020202020204" pitchFamily="34" charset="0"/>
              </a:rPr>
              <a:t>服务集成</a:t>
            </a:r>
            <a:r>
              <a:rPr lang="en-US" altLang="zh-CN" dirty="0">
                <a:sym typeface="Arial" panose="020B0604020202020204" pitchFamily="34" charset="0"/>
              </a:rPr>
              <a:t>-API</a:t>
            </a:r>
            <a:r>
              <a:rPr lang="zh-CN" altLang="en-US" dirty="0">
                <a:sym typeface="Arial" panose="020B0604020202020204" pitchFamily="34" charset="0"/>
              </a:rPr>
              <a:t>集成</a:t>
            </a:r>
            <a:endParaRPr lang="zh-CN" altLang="en-US" dirty="0"/>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grpSp>
        <p:nvGrpSpPr>
          <p:cNvPr id="96" name="组合 95">
            <a:extLst>
              <a:ext uri="{FF2B5EF4-FFF2-40B4-BE49-F238E27FC236}">
                <a16:creationId xmlns:a16="http://schemas.microsoft.com/office/drawing/2014/main" id="{21F125C3-42AA-CA45-8774-DD00D6533D2B}"/>
              </a:ext>
            </a:extLst>
          </p:cNvPr>
          <p:cNvGrpSpPr/>
          <p:nvPr/>
        </p:nvGrpSpPr>
        <p:grpSpPr>
          <a:xfrm>
            <a:off x="1216836" y="1813266"/>
            <a:ext cx="9736681" cy="4431886"/>
            <a:chOff x="1372" y="2856"/>
            <a:chExt cx="16356" cy="7445"/>
          </a:xfrm>
        </p:grpSpPr>
        <p:sp>
          <p:nvSpPr>
            <p:cNvPr id="97" name="矩形: 圆角 146">
              <a:extLst>
                <a:ext uri="{FF2B5EF4-FFF2-40B4-BE49-F238E27FC236}">
                  <a16:creationId xmlns:a16="http://schemas.microsoft.com/office/drawing/2014/main" id="{1164437F-4AE0-5342-9B29-9F3C0B9B3753}"/>
                </a:ext>
              </a:extLst>
            </p:cNvPr>
            <p:cNvSpPr/>
            <p:nvPr/>
          </p:nvSpPr>
          <p:spPr>
            <a:xfrm>
              <a:off x="1383" y="2856"/>
              <a:ext cx="16345" cy="1577"/>
            </a:xfrm>
            <a:prstGeom prst="roundRect">
              <a:avLst>
                <a:gd name="adj" fmla="val 0"/>
              </a:avLst>
            </a:prstGeom>
            <a:solidFill>
              <a:srgbClr val="FFFFFF">
                <a:lumMod val="50000"/>
                <a:alpha val="10000"/>
              </a:srgbClr>
            </a:solidFill>
            <a:ln w="6350" cap="flat" cmpd="sng" algn="ctr">
              <a:solidFill>
                <a:srgbClr val="FFFFFF">
                  <a:lumMod val="75000"/>
                </a:srgbClr>
              </a:solidFill>
              <a:prstDash val="dash"/>
              <a:miter lim="800000"/>
            </a:ln>
            <a:effectLst/>
          </p:spPr>
          <p:txBody>
            <a:bodyPr lIns="91322" tIns="45662" rIns="91322" bIns="4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8" name="矩形: 圆角 146">
              <a:extLst>
                <a:ext uri="{FF2B5EF4-FFF2-40B4-BE49-F238E27FC236}">
                  <a16:creationId xmlns:a16="http://schemas.microsoft.com/office/drawing/2014/main" id="{E34DA75A-12CE-5D45-9852-05CB3895220E}"/>
                </a:ext>
              </a:extLst>
            </p:cNvPr>
            <p:cNvSpPr/>
            <p:nvPr/>
          </p:nvSpPr>
          <p:spPr>
            <a:xfrm>
              <a:off x="1377" y="4618"/>
              <a:ext cx="16345" cy="1334"/>
            </a:xfrm>
            <a:prstGeom prst="roundRect">
              <a:avLst>
                <a:gd name="adj" fmla="val 0"/>
              </a:avLst>
            </a:prstGeom>
            <a:solidFill>
              <a:srgbClr val="FFFFFF">
                <a:lumMod val="50000"/>
                <a:alpha val="10000"/>
              </a:srgbClr>
            </a:solidFill>
            <a:ln w="6350" cap="flat" cmpd="sng" algn="ctr">
              <a:solidFill>
                <a:srgbClr val="FFFFFF">
                  <a:lumMod val="75000"/>
                </a:srgbClr>
              </a:solidFill>
              <a:prstDash val="dash"/>
              <a:miter lim="800000"/>
            </a:ln>
            <a:effectLst/>
          </p:spPr>
          <p:txBody>
            <a:bodyPr lIns="91322" tIns="45662" rIns="91322" bIns="4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9" name="矩形: 圆角 146">
              <a:extLst>
                <a:ext uri="{FF2B5EF4-FFF2-40B4-BE49-F238E27FC236}">
                  <a16:creationId xmlns:a16="http://schemas.microsoft.com/office/drawing/2014/main" id="{DBF1973C-A4C4-704A-BFF9-D788A441CDF9}"/>
                </a:ext>
              </a:extLst>
            </p:cNvPr>
            <p:cNvSpPr/>
            <p:nvPr/>
          </p:nvSpPr>
          <p:spPr>
            <a:xfrm>
              <a:off x="1383" y="6318"/>
              <a:ext cx="16345" cy="2024"/>
            </a:xfrm>
            <a:prstGeom prst="roundRect">
              <a:avLst>
                <a:gd name="adj" fmla="val 0"/>
              </a:avLst>
            </a:prstGeom>
            <a:solidFill>
              <a:srgbClr val="FFFFFF">
                <a:lumMod val="50000"/>
                <a:alpha val="10000"/>
              </a:srgbClr>
            </a:solidFill>
            <a:ln w="6350" cap="flat" cmpd="sng" algn="ctr">
              <a:solidFill>
                <a:srgbClr val="FFFFFF">
                  <a:lumMod val="75000"/>
                </a:srgbClr>
              </a:solidFill>
              <a:prstDash val="dash"/>
              <a:miter lim="800000"/>
            </a:ln>
            <a:effectLst/>
          </p:spPr>
          <p:txBody>
            <a:bodyPr lIns="91322" tIns="45662" rIns="91322" bIns="4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00" name="矩形: 圆角 146">
              <a:extLst>
                <a:ext uri="{FF2B5EF4-FFF2-40B4-BE49-F238E27FC236}">
                  <a16:creationId xmlns:a16="http://schemas.microsoft.com/office/drawing/2014/main" id="{960D38ED-5E6C-C049-B800-FC22F1B44191}"/>
                </a:ext>
              </a:extLst>
            </p:cNvPr>
            <p:cNvSpPr/>
            <p:nvPr/>
          </p:nvSpPr>
          <p:spPr>
            <a:xfrm>
              <a:off x="1372" y="8713"/>
              <a:ext cx="16345" cy="1588"/>
            </a:xfrm>
            <a:prstGeom prst="roundRect">
              <a:avLst>
                <a:gd name="adj" fmla="val 0"/>
              </a:avLst>
            </a:prstGeom>
            <a:solidFill>
              <a:srgbClr val="FFFFFF">
                <a:lumMod val="50000"/>
                <a:alpha val="10000"/>
              </a:srgbClr>
            </a:solidFill>
            <a:ln w="6350" cap="flat" cmpd="sng" algn="ctr">
              <a:solidFill>
                <a:srgbClr val="FFFFFF">
                  <a:lumMod val="75000"/>
                </a:srgbClr>
              </a:solidFill>
              <a:prstDash val="dash"/>
              <a:miter lim="800000"/>
            </a:ln>
            <a:effectLst/>
          </p:spPr>
          <p:txBody>
            <a:bodyPr lIns="91322" tIns="45662" rIns="91322" bIns="456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01" name="矩形 100">
              <a:extLst>
                <a:ext uri="{FF2B5EF4-FFF2-40B4-BE49-F238E27FC236}">
                  <a16:creationId xmlns:a16="http://schemas.microsoft.com/office/drawing/2014/main" id="{85D91E96-4873-1F40-A6B8-303E85E77807}"/>
                </a:ext>
              </a:extLst>
            </p:cNvPr>
            <p:cNvSpPr/>
            <p:nvPr/>
          </p:nvSpPr>
          <p:spPr>
            <a:xfrm>
              <a:off x="4359" y="6488"/>
              <a:ext cx="12477" cy="1763"/>
            </a:xfrm>
            <a:prstGeom prst="rect">
              <a:avLst/>
            </a:prstGeom>
            <a:solidFill>
              <a:srgbClr val="FFFFF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E7E6E6">
                      <a:lumMod val="10000"/>
                    </a:srgbClr>
                  </a:solidFill>
                  <a:effectLst/>
                  <a:uLnTx/>
                  <a:uFillTx/>
                  <a:latin typeface="Microsoft YaHei" panose="020B0503020204020204" pitchFamily="34" charset="-122"/>
                  <a:ea typeface="Microsoft YaHei" panose="020B0503020204020204" pitchFamily="34" charset="-122"/>
                </a:rPr>
                <a:t>API</a:t>
              </a:r>
              <a:r>
                <a:rPr kumimoji="0" lang="zh-CN" altLang="en-US" sz="1400" b="0" i="0" u="none" strike="noStrike" kern="0" cap="none" spc="0" normalizeH="0" baseline="0" noProof="0" dirty="0">
                  <a:ln>
                    <a:noFill/>
                  </a:ln>
                  <a:solidFill>
                    <a:srgbClr val="E7E6E6">
                      <a:lumMod val="10000"/>
                    </a:srgbClr>
                  </a:solidFill>
                  <a:effectLst/>
                  <a:uLnTx/>
                  <a:uFillTx/>
                  <a:latin typeface="Microsoft YaHei" panose="020B0503020204020204" pitchFamily="34" charset="-122"/>
                  <a:ea typeface="Microsoft YaHei" panose="020B0503020204020204" pitchFamily="34" charset="-122"/>
                </a:rPr>
                <a:t>网关控制台</a:t>
              </a:r>
            </a:p>
          </p:txBody>
        </p:sp>
        <p:sp>
          <p:nvSpPr>
            <p:cNvPr id="102" name="Freeform 34">
              <a:extLst>
                <a:ext uri="{FF2B5EF4-FFF2-40B4-BE49-F238E27FC236}">
                  <a16:creationId xmlns:a16="http://schemas.microsoft.com/office/drawing/2014/main" id="{CDC5028A-56EC-6747-A246-2C832DA35CBC}"/>
                </a:ext>
              </a:extLst>
            </p:cNvPr>
            <p:cNvSpPr>
              <a:spLocks noEditPoints="1"/>
            </p:cNvSpPr>
            <p:nvPr/>
          </p:nvSpPr>
          <p:spPr bwMode="auto">
            <a:xfrm>
              <a:off x="4446" y="9030"/>
              <a:ext cx="855" cy="743"/>
            </a:xfrm>
            <a:custGeom>
              <a:avLst/>
              <a:gdLst>
                <a:gd name="T0" fmla="*/ 223 w 297"/>
                <a:gd name="T1" fmla="*/ 0 h 258"/>
                <a:gd name="T2" fmla="*/ 74 w 297"/>
                <a:gd name="T3" fmla="*/ 0 h 258"/>
                <a:gd name="T4" fmla="*/ 0 w 297"/>
                <a:gd name="T5" fmla="*/ 129 h 258"/>
                <a:gd name="T6" fmla="*/ 74 w 297"/>
                <a:gd name="T7" fmla="*/ 258 h 258"/>
                <a:gd name="T8" fmla="*/ 223 w 297"/>
                <a:gd name="T9" fmla="*/ 258 h 258"/>
                <a:gd name="T10" fmla="*/ 297 w 297"/>
                <a:gd name="T11" fmla="*/ 129 h 258"/>
                <a:gd name="T12" fmla="*/ 223 w 297"/>
                <a:gd name="T13" fmla="*/ 0 h 258"/>
                <a:gd name="T14" fmla="*/ 216 w 297"/>
                <a:gd name="T15" fmla="*/ 245 h 258"/>
                <a:gd name="T16" fmla="*/ 81 w 297"/>
                <a:gd name="T17" fmla="*/ 245 h 258"/>
                <a:gd name="T18" fmla="*/ 14 w 297"/>
                <a:gd name="T19" fmla="*/ 129 h 258"/>
                <a:gd name="T20" fmla="*/ 81 w 297"/>
                <a:gd name="T21" fmla="*/ 13 h 258"/>
                <a:gd name="T22" fmla="*/ 216 w 297"/>
                <a:gd name="T23" fmla="*/ 13 h 258"/>
                <a:gd name="T24" fmla="*/ 283 w 297"/>
                <a:gd name="T25" fmla="*/ 129 h 258"/>
                <a:gd name="T26" fmla="*/ 216 w 297"/>
                <a:gd name="T27" fmla="*/ 245 h 258"/>
                <a:gd name="T28" fmla="*/ 211 w 297"/>
                <a:gd name="T29" fmla="*/ 116 h 258"/>
                <a:gd name="T30" fmla="*/ 210 w 297"/>
                <a:gd name="T31" fmla="*/ 116 h 258"/>
                <a:gd name="T32" fmla="*/ 191 w 297"/>
                <a:gd name="T33" fmla="*/ 87 h 258"/>
                <a:gd name="T34" fmla="*/ 195 w 297"/>
                <a:gd name="T35" fmla="*/ 73 h 258"/>
                <a:gd name="T36" fmla="*/ 174 w 297"/>
                <a:gd name="T37" fmla="*/ 52 h 258"/>
                <a:gd name="T38" fmla="*/ 153 w 297"/>
                <a:gd name="T39" fmla="*/ 73 h 258"/>
                <a:gd name="T40" fmla="*/ 161 w 297"/>
                <a:gd name="T41" fmla="*/ 90 h 258"/>
                <a:gd name="T42" fmla="*/ 122 w 297"/>
                <a:gd name="T43" fmla="*/ 168 h 258"/>
                <a:gd name="T44" fmla="*/ 120 w 297"/>
                <a:gd name="T45" fmla="*/ 167 h 258"/>
                <a:gd name="T46" fmla="*/ 116 w 297"/>
                <a:gd name="T47" fmla="*/ 168 h 258"/>
                <a:gd name="T48" fmla="*/ 97 w 297"/>
                <a:gd name="T49" fmla="*/ 139 h 258"/>
                <a:gd name="T50" fmla="*/ 99 w 297"/>
                <a:gd name="T51" fmla="*/ 131 h 258"/>
                <a:gd name="T52" fmla="*/ 85 w 297"/>
                <a:gd name="T53" fmla="*/ 116 h 258"/>
                <a:gd name="T54" fmla="*/ 70 w 297"/>
                <a:gd name="T55" fmla="*/ 131 h 258"/>
                <a:gd name="T56" fmla="*/ 85 w 297"/>
                <a:gd name="T57" fmla="*/ 146 h 258"/>
                <a:gd name="T58" fmla="*/ 86 w 297"/>
                <a:gd name="T59" fmla="*/ 145 h 258"/>
                <a:gd name="T60" fmla="*/ 105 w 297"/>
                <a:gd name="T61" fmla="*/ 175 h 258"/>
                <a:gd name="T62" fmla="*/ 101 w 297"/>
                <a:gd name="T63" fmla="*/ 186 h 258"/>
                <a:gd name="T64" fmla="*/ 120 w 297"/>
                <a:gd name="T65" fmla="*/ 205 h 258"/>
                <a:gd name="T66" fmla="*/ 139 w 297"/>
                <a:gd name="T67" fmla="*/ 186 h 258"/>
                <a:gd name="T68" fmla="*/ 134 w 297"/>
                <a:gd name="T69" fmla="*/ 173 h 258"/>
                <a:gd name="T70" fmla="*/ 173 w 297"/>
                <a:gd name="T71" fmla="*/ 94 h 258"/>
                <a:gd name="T72" fmla="*/ 180 w 297"/>
                <a:gd name="T73" fmla="*/ 94 h 258"/>
                <a:gd name="T74" fmla="*/ 199 w 297"/>
                <a:gd name="T75" fmla="*/ 123 h 258"/>
                <a:gd name="T76" fmla="*/ 197 w 297"/>
                <a:gd name="T77" fmla="*/ 131 h 258"/>
                <a:gd name="T78" fmla="*/ 211 w 297"/>
                <a:gd name="T79" fmla="*/ 146 h 258"/>
                <a:gd name="T80" fmla="*/ 226 w 297"/>
                <a:gd name="T81" fmla="*/ 131 h 258"/>
                <a:gd name="T82" fmla="*/ 211 w 297"/>
                <a:gd name="T83" fmla="*/ 116 h 258"/>
                <a:gd name="T84" fmla="*/ 166 w 297"/>
                <a:gd name="T85" fmla="*/ 73 h 258"/>
                <a:gd name="T86" fmla="*/ 174 w 297"/>
                <a:gd name="T87" fmla="*/ 65 h 258"/>
                <a:gd name="T88" fmla="*/ 182 w 297"/>
                <a:gd name="T89" fmla="*/ 73 h 258"/>
                <a:gd name="T90" fmla="*/ 174 w 297"/>
                <a:gd name="T91" fmla="*/ 82 h 258"/>
                <a:gd name="T92" fmla="*/ 166 w 297"/>
                <a:gd name="T93" fmla="*/ 73 h 258"/>
                <a:gd name="T94" fmla="*/ 166 w 297"/>
                <a:gd name="T95" fmla="*/ 73 h 258"/>
                <a:gd name="T96" fmla="*/ 166 w 297"/>
                <a:gd name="T97" fmla="*/ 7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7" h="258">
                  <a:moveTo>
                    <a:pt x="223" y="0"/>
                  </a:moveTo>
                  <a:cubicBezTo>
                    <a:pt x="74" y="0"/>
                    <a:pt x="74" y="0"/>
                    <a:pt x="74" y="0"/>
                  </a:cubicBezTo>
                  <a:cubicBezTo>
                    <a:pt x="0" y="129"/>
                    <a:pt x="0" y="129"/>
                    <a:pt x="0" y="129"/>
                  </a:cubicBezTo>
                  <a:cubicBezTo>
                    <a:pt x="74" y="258"/>
                    <a:pt x="74" y="258"/>
                    <a:pt x="74" y="258"/>
                  </a:cubicBezTo>
                  <a:cubicBezTo>
                    <a:pt x="223" y="258"/>
                    <a:pt x="223" y="258"/>
                    <a:pt x="223" y="258"/>
                  </a:cubicBezTo>
                  <a:cubicBezTo>
                    <a:pt x="297" y="129"/>
                    <a:pt x="297" y="129"/>
                    <a:pt x="297" y="129"/>
                  </a:cubicBezTo>
                  <a:lnTo>
                    <a:pt x="223" y="0"/>
                  </a:lnTo>
                  <a:close/>
                  <a:moveTo>
                    <a:pt x="216" y="245"/>
                  </a:moveTo>
                  <a:cubicBezTo>
                    <a:pt x="81" y="245"/>
                    <a:pt x="81" y="245"/>
                    <a:pt x="81" y="245"/>
                  </a:cubicBezTo>
                  <a:cubicBezTo>
                    <a:pt x="14" y="129"/>
                    <a:pt x="14" y="129"/>
                    <a:pt x="14" y="129"/>
                  </a:cubicBezTo>
                  <a:cubicBezTo>
                    <a:pt x="81" y="13"/>
                    <a:pt x="81" y="13"/>
                    <a:pt x="81" y="13"/>
                  </a:cubicBezTo>
                  <a:cubicBezTo>
                    <a:pt x="216" y="13"/>
                    <a:pt x="216" y="13"/>
                    <a:pt x="216" y="13"/>
                  </a:cubicBezTo>
                  <a:cubicBezTo>
                    <a:pt x="283" y="129"/>
                    <a:pt x="283" y="129"/>
                    <a:pt x="283" y="129"/>
                  </a:cubicBezTo>
                  <a:lnTo>
                    <a:pt x="216" y="245"/>
                  </a:lnTo>
                  <a:close/>
                  <a:moveTo>
                    <a:pt x="211" y="116"/>
                  </a:moveTo>
                  <a:cubicBezTo>
                    <a:pt x="211" y="116"/>
                    <a:pt x="210" y="116"/>
                    <a:pt x="210" y="116"/>
                  </a:cubicBezTo>
                  <a:cubicBezTo>
                    <a:pt x="191" y="87"/>
                    <a:pt x="191" y="87"/>
                    <a:pt x="191" y="87"/>
                  </a:cubicBezTo>
                  <a:cubicBezTo>
                    <a:pt x="194" y="83"/>
                    <a:pt x="195" y="78"/>
                    <a:pt x="195" y="73"/>
                  </a:cubicBezTo>
                  <a:cubicBezTo>
                    <a:pt x="195" y="62"/>
                    <a:pt x="186" y="52"/>
                    <a:pt x="174" y="52"/>
                  </a:cubicBezTo>
                  <a:cubicBezTo>
                    <a:pt x="163" y="52"/>
                    <a:pt x="153" y="62"/>
                    <a:pt x="153" y="73"/>
                  </a:cubicBezTo>
                  <a:cubicBezTo>
                    <a:pt x="153" y="80"/>
                    <a:pt x="156" y="86"/>
                    <a:pt x="161" y="90"/>
                  </a:cubicBezTo>
                  <a:cubicBezTo>
                    <a:pt x="122" y="168"/>
                    <a:pt x="122" y="168"/>
                    <a:pt x="122" y="168"/>
                  </a:cubicBezTo>
                  <a:cubicBezTo>
                    <a:pt x="121" y="167"/>
                    <a:pt x="121" y="167"/>
                    <a:pt x="120" y="167"/>
                  </a:cubicBezTo>
                  <a:cubicBezTo>
                    <a:pt x="119" y="167"/>
                    <a:pt x="117" y="168"/>
                    <a:pt x="116" y="168"/>
                  </a:cubicBezTo>
                  <a:cubicBezTo>
                    <a:pt x="97" y="139"/>
                    <a:pt x="97" y="139"/>
                    <a:pt x="97" y="139"/>
                  </a:cubicBezTo>
                  <a:cubicBezTo>
                    <a:pt x="99" y="136"/>
                    <a:pt x="99" y="134"/>
                    <a:pt x="99" y="131"/>
                  </a:cubicBezTo>
                  <a:cubicBezTo>
                    <a:pt x="99" y="123"/>
                    <a:pt x="93" y="116"/>
                    <a:pt x="85" y="116"/>
                  </a:cubicBezTo>
                  <a:cubicBezTo>
                    <a:pt x="77" y="116"/>
                    <a:pt x="70" y="123"/>
                    <a:pt x="70" y="131"/>
                  </a:cubicBezTo>
                  <a:cubicBezTo>
                    <a:pt x="70" y="139"/>
                    <a:pt x="77" y="146"/>
                    <a:pt x="85" y="146"/>
                  </a:cubicBezTo>
                  <a:cubicBezTo>
                    <a:pt x="85" y="146"/>
                    <a:pt x="86" y="146"/>
                    <a:pt x="86" y="145"/>
                  </a:cubicBezTo>
                  <a:cubicBezTo>
                    <a:pt x="105" y="175"/>
                    <a:pt x="105" y="175"/>
                    <a:pt x="105" y="175"/>
                  </a:cubicBezTo>
                  <a:cubicBezTo>
                    <a:pt x="103" y="178"/>
                    <a:pt x="101" y="182"/>
                    <a:pt x="101" y="186"/>
                  </a:cubicBezTo>
                  <a:cubicBezTo>
                    <a:pt x="101" y="197"/>
                    <a:pt x="110" y="205"/>
                    <a:pt x="120" y="205"/>
                  </a:cubicBezTo>
                  <a:cubicBezTo>
                    <a:pt x="130" y="205"/>
                    <a:pt x="139" y="197"/>
                    <a:pt x="139" y="186"/>
                  </a:cubicBezTo>
                  <a:cubicBezTo>
                    <a:pt x="139" y="181"/>
                    <a:pt x="137" y="177"/>
                    <a:pt x="134" y="173"/>
                  </a:cubicBezTo>
                  <a:cubicBezTo>
                    <a:pt x="173" y="94"/>
                    <a:pt x="173" y="94"/>
                    <a:pt x="173" y="94"/>
                  </a:cubicBezTo>
                  <a:cubicBezTo>
                    <a:pt x="175" y="95"/>
                    <a:pt x="178" y="94"/>
                    <a:pt x="180" y="94"/>
                  </a:cubicBezTo>
                  <a:cubicBezTo>
                    <a:pt x="199" y="123"/>
                    <a:pt x="199" y="123"/>
                    <a:pt x="199" y="123"/>
                  </a:cubicBezTo>
                  <a:cubicBezTo>
                    <a:pt x="197" y="125"/>
                    <a:pt x="197" y="128"/>
                    <a:pt x="197" y="131"/>
                  </a:cubicBezTo>
                  <a:cubicBezTo>
                    <a:pt x="197" y="139"/>
                    <a:pt x="203" y="146"/>
                    <a:pt x="211" y="146"/>
                  </a:cubicBezTo>
                  <a:cubicBezTo>
                    <a:pt x="220" y="146"/>
                    <a:pt x="226" y="139"/>
                    <a:pt x="226" y="131"/>
                  </a:cubicBezTo>
                  <a:cubicBezTo>
                    <a:pt x="226" y="123"/>
                    <a:pt x="220" y="116"/>
                    <a:pt x="211" y="116"/>
                  </a:cubicBezTo>
                  <a:close/>
                  <a:moveTo>
                    <a:pt x="166" y="73"/>
                  </a:moveTo>
                  <a:cubicBezTo>
                    <a:pt x="166" y="69"/>
                    <a:pt x="170" y="65"/>
                    <a:pt x="174" y="65"/>
                  </a:cubicBezTo>
                  <a:cubicBezTo>
                    <a:pt x="179" y="65"/>
                    <a:pt x="182" y="69"/>
                    <a:pt x="182" y="73"/>
                  </a:cubicBezTo>
                  <a:cubicBezTo>
                    <a:pt x="182" y="78"/>
                    <a:pt x="179" y="82"/>
                    <a:pt x="174" y="82"/>
                  </a:cubicBezTo>
                  <a:cubicBezTo>
                    <a:pt x="170" y="82"/>
                    <a:pt x="166" y="78"/>
                    <a:pt x="166" y="73"/>
                  </a:cubicBezTo>
                  <a:close/>
                  <a:moveTo>
                    <a:pt x="166" y="73"/>
                  </a:moveTo>
                  <a:cubicBezTo>
                    <a:pt x="166" y="73"/>
                    <a:pt x="166" y="73"/>
                    <a:pt x="166" y="73"/>
                  </a:cubicBezTo>
                </a:path>
              </a:pathLst>
            </a:custGeom>
            <a:solidFill>
              <a:sysClr val="window" lastClr="FFFFFF">
                <a:lumMod val="50000"/>
              </a:sys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Microsoft YaHei" panose="020B0503020204020204" pitchFamily="34" charset="-122"/>
                <a:ea typeface="Microsoft YaHei" panose="020B0503020204020204" pitchFamily="34" charset="-122"/>
              </a:endParaRPr>
            </a:p>
          </p:txBody>
        </p:sp>
        <p:sp>
          <p:nvSpPr>
            <p:cNvPr id="103" name="Freeform 34">
              <a:extLst>
                <a:ext uri="{FF2B5EF4-FFF2-40B4-BE49-F238E27FC236}">
                  <a16:creationId xmlns:a16="http://schemas.microsoft.com/office/drawing/2014/main" id="{C03C887B-A80D-C341-B7A1-6D85A8FEA6A0}"/>
                </a:ext>
              </a:extLst>
            </p:cNvPr>
            <p:cNvSpPr>
              <a:spLocks noEditPoints="1"/>
            </p:cNvSpPr>
            <p:nvPr/>
          </p:nvSpPr>
          <p:spPr bwMode="auto">
            <a:xfrm>
              <a:off x="6055" y="9030"/>
              <a:ext cx="855" cy="743"/>
            </a:xfrm>
            <a:custGeom>
              <a:avLst/>
              <a:gdLst>
                <a:gd name="T0" fmla="*/ 223 w 297"/>
                <a:gd name="T1" fmla="*/ 0 h 258"/>
                <a:gd name="T2" fmla="*/ 74 w 297"/>
                <a:gd name="T3" fmla="*/ 0 h 258"/>
                <a:gd name="T4" fmla="*/ 0 w 297"/>
                <a:gd name="T5" fmla="*/ 129 h 258"/>
                <a:gd name="T6" fmla="*/ 74 w 297"/>
                <a:gd name="T7" fmla="*/ 258 h 258"/>
                <a:gd name="T8" fmla="*/ 223 w 297"/>
                <a:gd name="T9" fmla="*/ 258 h 258"/>
                <a:gd name="T10" fmla="*/ 297 w 297"/>
                <a:gd name="T11" fmla="*/ 129 h 258"/>
                <a:gd name="T12" fmla="*/ 223 w 297"/>
                <a:gd name="T13" fmla="*/ 0 h 258"/>
                <a:gd name="T14" fmla="*/ 216 w 297"/>
                <a:gd name="T15" fmla="*/ 245 h 258"/>
                <a:gd name="T16" fmla="*/ 81 w 297"/>
                <a:gd name="T17" fmla="*/ 245 h 258"/>
                <a:gd name="T18" fmla="*/ 14 w 297"/>
                <a:gd name="T19" fmla="*/ 129 h 258"/>
                <a:gd name="T20" fmla="*/ 81 w 297"/>
                <a:gd name="T21" fmla="*/ 13 h 258"/>
                <a:gd name="T22" fmla="*/ 216 w 297"/>
                <a:gd name="T23" fmla="*/ 13 h 258"/>
                <a:gd name="T24" fmla="*/ 283 w 297"/>
                <a:gd name="T25" fmla="*/ 129 h 258"/>
                <a:gd name="T26" fmla="*/ 216 w 297"/>
                <a:gd name="T27" fmla="*/ 245 h 258"/>
                <a:gd name="T28" fmla="*/ 211 w 297"/>
                <a:gd name="T29" fmla="*/ 116 h 258"/>
                <a:gd name="T30" fmla="*/ 210 w 297"/>
                <a:gd name="T31" fmla="*/ 116 h 258"/>
                <a:gd name="T32" fmla="*/ 191 w 297"/>
                <a:gd name="T33" fmla="*/ 87 h 258"/>
                <a:gd name="T34" fmla="*/ 195 w 297"/>
                <a:gd name="T35" fmla="*/ 73 h 258"/>
                <a:gd name="T36" fmla="*/ 174 w 297"/>
                <a:gd name="T37" fmla="*/ 52 h 258"/>
                <a:gd name="T38" fmla="*/ 153 w 297"/>
                <a:gd name="T39" fmla="*/ 73 h 258"/>
                <a:gd name="T40" fmla="*/ 161 w 297"/>
                <a:gd name="T41" fmla="*/ 90 h 258"/>
                <a:gd name="T42" fmla="*/ 122 w 297"/>
                <a:gd name="T43" fmla="*/ 168 h 258"/>
                <a:gd name="T44" fmla="*/ 120 w 297"/>
                <a:gd name="T45" fmla="*/ 167 h 258"/>
                <a:gd name="T46" fmla="*/ 116 w 297"/>
                <a:gd name="T47" fmla="*/ 168 h 258"/>
                <a:gd name="T48" fmla="*/ 97 w 297"/>
                <a:gd name="T49" fmla="*/ 139 h 258"/>
                <a:gd name="T50" fmla="*/ 99 w 297"/>
                <a:gd name="T51" fmla="*/ 131 h 258"/>
                <a:gd name="T52" fmla="*/ 85 w 297"/>
                <a:gd name="T53" fmla="*/ 116 h 258"/>
                <a:gd name="T54" fmla="*/ 70 w 297"/>
                <a:gd name="T55" fmla="*/ 131 h 258"/>
                <a:gd name="T56" fmla="*/ 85 w 297"/>
                <a:gd name="T57" fmla="*/ 146 h 258"/>
                <a:gd name="T58" fmla="*/ 86 w 297"/>
                <a:gd name="T59" fmla="*/ 145 h 258"/>
                <a:gd name="T60" fmla="*/ 105 w 297"/>
                <a:gd name="T61" fmla="*/ 175 h 258"/>
                <a:gd name="T62" fmla="*/ 101 w 297"/>
                <a:gd name="T63" fmla="*/ 186 h 258"/>
                <a:gd name="T64" fmla="*/ 120 w 297"/>
                <a:gd name="T65" fmla="*/ 205 h 258"/>
                <a:gd name="T66" fmla="*/ 139 w 297"/>
                <a:gd name="T67" fmla="*/ 186 h 258"/>
                <a:gd name="T68" fmla="*/ 134 w 297"/>
                <a:gd name="T69" fmla="*/ 173 h 258"/>
                <a:gd name="T70" fmla="*/ 173 w 297"/>
                <a:gd name="T71" fmla="*/ 94 h 258"/>
                <a:gd name="T72" fmla="*/ 180 w 297"/>
                <a:gd name="T73" fmla="*/ 94 h 258"/>
                <a:gd name="T74" fmla="*/ 199 w 297"/>
                <a:gd name="T75" fmla="*/ 123 h 258"/>
                <a:gd name="T76" fmla="*/ 197 w 297"/>
                <a:gd name="T77" fmla="*/ 131 h 258"/>
                <a:gd name="T78" fmla="*/ 211 w 297"/>
                <a:gd name="T79" fmla="*/ 146 h 258"/>
                <a:gd name="T80" fmla="*/ 226 w 297"/>
                <a:gd name="T81" fmla="*/ 131 h 258"/>
                <a:gd name="T82" fmla="*/ 211 w 297"/>
                <a:gd name="T83" fmla="*/ 116 h 258"/>
                <a:gd name="T84" fmla="*/ 166 w 297"/>
                <a:gd name="T85" fmla="*/ 73 h 258"/>
                <a:gd name="T86" fmla="*/ 174 w 297"/>
                <a:gd name="T87" fmla="*/ 65 h 258"/>
                <a:gd name="T88" fmla="*/ 182 w 297"/>
                <a:gd name="T89" fmla="*/ 73 h 258"/>
                <a:gd name="T90" fmla="*/ 174 w 297"/>
                <a:gd name="T91" fmla="*/ 82 h 258"/>
                <a:gd name="T92" fmla="*/ 166 w 297"/>
                <a:gd name="T93" fmla="*/ 73 h 258"/>
                <a:gd name="T94" fmla="*/ 166 w 297"/>
                <a:gd name="T95" fmla="*/ 73 h 258"/>
                <a:gd name="T96" fmla="*/ 166 w 297"/>
                <a:gd name="T97" fmla="*/ 7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7" h="258">
                  <a:moveTo>
                    <a:pt x="223" y="0"/>
                  </a:moveTo>
                  <a:cubicBezTo>
                    <a:pt x="74" y="0"/>
                    <a:pt x="74" y="0"/>
                    <a:pt x="74" y="0"/>
                  </a:cubicBezTo>
                  <a:cubicBezTo>
                    <a:pt x="0" y="129"/>
                    <a:pt x="0" y="129"/>
                    <a:pt x="0" y="129"/>
                  </a:cubicBezTo>
                  <a:cubicBezTo>
                    <a:pt x="74" y="258"/>
                    <a:pt x="74" y="258"/>
                    <a:pt x="74" y="258"/>
                  </a:cubicBezTo>
                  <a:cubicBezTo>
                    <a:pt x="223" y="258"/>
                    <a:pt x="223" y="258"/>
                    <a:pt x="223" y="258"/>
                  </a:cubicBezTo>
                  <a:cubicBezTo>
                    <a:pt x="297" y="129"/>
                    <a:pt x="297" y="129"/>
                    <a:pt x="297" y="129"/>
                  </a:cubicBezTo>
                  <a:lnTo>
                    <a:pt x="223" y="0"/>
                  </a:lnTo>
                  <a:close/>
                  <a:moveTo>
                    <a:pt x="216" y="245"/>
                  </a:moveTo>
                  <a:cubicBezTo>
                    <a:pt x="81" y="245"/>
                    <a:pt x="81" y="245"/>
                    <a:pt x="81" y="245"/>
                  </a:cubicBezTo>
                  <a:cubicBezTo>
                    <a:pt x="14" y="129"/>
                    <a:pt x="14" y="129"/>
                    <a:pt x="14" y="129"/>
                  </a:cubicBezTo>
                  <a:cubicBezTo>
                    <a:pt x="81" y="13"/>
                    <a:pt x="81" y="13"/>
                    <a:pt x="81" y="13"/>
                  </a:cubicBezTo>
                  <a:cubicBezTo>
                    <a:pt x="216" y="13"/>
                    <a:pt x="216" y="13"/>
                    <a:pt x="216" y="13"/>
                  </a:cubicBezTo>
                  <a:cubicBezTo>
                    <a:pt x="283" y="129"/>
                    <a:pt x="283" y="129"/>
                    <a:pt x="283" y="129"/>
                  </a:cubicBezTo>
                  <a:lnTo>
                    <a:pt x="216" y="245"/>
                  </a:lnTo>
                  <a:close/>
                  <a:moveTo>
                    <a:pt x="211" y="116"/>
                  </a:moveTo>
                  <a:cubicBezTo>
                    <a:pt x="211" y="116"/>
                    <a:pt x="210" y="116"/>
                    <a:pt x="210" y="116"/>
                  </a:cubicBezTo>
                  <a:cubicBezTo>
                    <a:pt x="191" y="87"/>
                    <a:pt x="191" y="87"/>
                    <a:pt x="191" y="87"/>
                  </a:cubicBezTo>
                  <a:cubicBezTo>
                    <a:pt x="194" y="83"/>
                    <a:pt x="195" y="78"/>
                    <a:pt x="195" y="73"/>
                  </a:cubicBezTo>
                  <a:cubicBezTo>
                    <a:pt x="195" y="62"/>
                    <a:pt x="186" y="52"/>
                    <a:pt x="174" y="52"/>
                  </a:cubicBezTo>
                  <a:cubicBezTo>
                    <a:pt x="163" y="52"/>
                    <a:pt x="153" y="62"/>
                    <a:pt x="153" y="73"/>
                  </a:cubicBezTo>
                  <a:cubicBezTo>
                    <a:pt x="153" y="80"/>
                    <a:pt x="156" y="86"/>
                    <a:pt x="161" y="90"/>
                  </a:cubicBezTo>
                  <a:cubicBezTo>
                    <a:pt x="122" y="168"/>
                    <a:pt x="122" y="168"/>
                    <a:pt x="122" y="168"/>
                  </a:cubicBezTo>
                  <a:cubicBezTo>
                    <a:pt x="121" y="167"/>
                    <a:pt x="121" y="167"/>
                    <a:pt x="120" y="167"/>
                  </a:cubicBezTo>
                  <a:cubicBezTo>
                    <a:pt x="119" y="167"/>
                    <a:pt x="117" y="168"/>
                    <a:pt x="116" y="168"/>
                  </a:cubicBezTo>
                  <a:cubicBezTo>
                    <a:pt x="97" y="139"/>
                    <a:pt x="97" y="139"/>
                    <a:pt x="97" y="139"/>
                  </a:cubicBezTo>
                  <a:cubicBezTo>
                    <a:pt x="99" y="136"/>
                    <a:pt x="99" y="134"/>
                    <a:pt x="99" y="131"/>
                  </a:cubicBezTo>
                  <a:cubicBezTo>
                    <a:pt x="99" y="123"/>
                    <a:pt x="93" y="116"/>
                    <a:pt x="85" y="116"/>
                  </a:cubicBezTo>
                  <a:cubicBezTo>
                    <a:pt x="77" y="116"/>
                    <a:pt x="70" y="123"/>
                    <a:pt x="70" y="131"/>
                  </a:cubicBezTo>
                  <a:cubicBezTo>
                    <a:pt x="70" y="139"/>
                    <a:pt x="77" y="146"/>
                    <a:pt x="85" y="146"/>
                  </a:cubicBezTo>
                  <a:cubicBezTo>
                    <a:pt x="85" y="146"/>
                    <a:pt x="86" y="146"/>
                    <a:pt x="86" y="145"/>
                  </a:cubicBezTo>
                  <a:cubicBezTo>
                    <a:pt x="105" y="175"/>
                    <a:pt x="105" y="175"/>
                    <a:pt x="105" y="175"/>
                  </a:cubicBezTo>
                  <a:cubicBezTo>
                    <a:pt x="103" y="178"/>
                    <a:pt x="101" y="182"/>
                    <a:pt x="101" y="186"/>
                  </a:cubicBezTo>
                  <a:cubicBezTo>
                    <a:pt x="101" y="197"/>
                    <a:pt x="110" y="205"/>
                    <a:pt x="120" y="205"/>
                  </a:cubicBezTo>
                  <a:cubicBezTo>
                    <a:pt x="130" y="205"/>
                    <a:pt x="139" y="197"/>
                    <a:pt x="139" y="186"/>
                  </a:cubicBezTo>
                  <a:cubicBezTo>
                    <a:pt x="139" y="181"/>
                    <a:pt x="137" y="177"/>
                    <a:pt x="134" y="173"/>
                  </a:cubicBezTo>
                  <a:cubicBezTo>
                    <a:pt x="173" y="94"/>
                    <a:pt x="173" y="94"/>
                    <a:pt x="173" y="94"/>
                  </a:cubicBezTo>
                  <a:cubicBezTo>
                    <a:pt x="175" y="95"/>
                    <a:pt x="178" y="94"/>
                    <a:pt x="180" y="94"/>
                  </a:cubicBezTo>
                  <a:cubicBezTo>
                    <a:pt x="199" y="123"/>
                    <a:pt x="199" y="123"/>
                    <a:pt x="199" y="123"/>
                  </a:cubicBezTo>
                  <a:cubicBezTo>
                    <a:pt x="197" y="125"/>
                    <a:pt x="197" y="128"/>
                    <a:pt x="197" y="131"/>
                  </a:cubicBezTo>
                  <a:cubicBezTo>
                    <a:pt x="197" y="139"/>
                    <a:pt x="203" y="146"/>
                    <a:pt x="211" y="146"/>
                  </a:cubicBezTo>
                  <a:cubicBezTo>
                    <a:pt x="220" y="146"/>
                    <a:pt x="226" y="139"/>
                    <a:pt x="226" y="131"/>
                  </a:cubicBezTo>
                  <a:cubicBezTo>
                    <a:pt x="226" y="123"/>
                    <a:pt x="220" y="116"/>
                    <a:pt x="211" y="116"/>
                  </a:cubicBezTo>
                  <a:close/>
                  <a:moveTo>
                    <a:pt x="166" y="73"/>
                  </a:moveTo>
                  <a:cubicBezTo>
                    <a:pt x="166" y="69"/>
                    <a:pt x="170" y="65"/>
                    <a:pt x="174" y="65"/>
                  </a:cubicBezTo>
                  <a:cubicBezTo>
                    <a:pt x="179" y="65"/>
                    <a:pt x="182" y="69"/>
                    <a:pt x="182" y="73"/>
                  </a:cubicBezTo>
                  <a:cubicBezTo>
                    <a:pt x="182" y="78"/>
                    <a:pt x="179" y="82"/>
                    <a:pt x="174" y="82"/>
                  </a:cubicBezTo>
                  <a:cubicBezTo>
                    <a:pt x="170" y="82"/>
                    <a:pt x="166" y="78"/>
                    <a:pt x="166" y="73"/>
                  </a:cubicBezTo>
                  <a:close/>
                  <a:moveTo>
                    <a:pt x="166" y="73"/>
                  </a:moveTo>
                  <a:cubicBezTo>
                    <a:pt x="166" y="73"/>
                    <a:pt x="166" y="73"/>
                    <a:pt x="166" y="73"/>
                  </a:cubicBezTo>
                </a:path>
              </a:pathLst>
            </a:custGeom>
            <a:solidFill>
              <a:sysClr val="window" lastClr="FFFFFF">
                <a:lumMod val="50000"/>
              </a:sys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Microsoft YaHei" panose="020B0503020204020204" pitchFamily="34" charset="-122"/>
                <a:ea typeface="Microsoft YaHei" panose="020B0503020204020204" pitchFamily="34" charset="-122"/>
              </a:endParaRPr>
            </a:p>
          </p:txBody>
        </p:sp>
        <p:sp>
          <p:nvSpPr>
            <p:cNvPr id="104" name="Freeform 34">
              <a:extLst>
                <a:ext uri="{FF2B5EF4-FFF2-40B4-BE49-F238E27FC236}">
                  <a16:creationId xmlns:a16="http://schemas.microsoft.com/office/drawing/2014/main" id="{0D851721-6CDF-4B41-AC33-DCA1B29A0525}"/>
                </a:ext>
              </a:extLst>
            </p:cNvPr>
            <p:cNvSpPr>
              <a:spLocks noEditPoints="1"/>
            </p:cNvSpPr>
            <p:nvPr/>
          </p:nvSpPr>
          <p:spPr bwMode="auto">
            <a:xfrm>
              <a:off x="7665" y="9030"/>
              <a:ext cx="855" cy="743"/>
            </a:xfrm>
            <a:custGeom>
              <a:avLst/>
              <a:gdLst>
                <a:gd name="T0" fmla="*/ 223 w 297"/>
                <a:gd name="T1" fmla="*/ 0 h 258"/>
                <a:gd name="T2" fmla="*/ 74 w 297"/>
                <a:gd name="T3" fmla="*/ 0 h 258"/>
                <a:gd name="T4" fmla="*/ 0 w 297"/>
                <a:gd name="T5" fmla="*/ 129 h 258"/>
                <a:gd name="T6" fmla="*/ 74 w 297"/>
                <a:gd name="T7" fmla="*/ 258 h 258"/>
                <a:gd name="T8" fmla="*/ 223 w 297"/>
                <a:gd name="T9" fmla="*/ 258 h 258"/>
                <a:gd name="T10" fmla="*/ 297 w 297"/>
                <a:gd name="T11" fmla="*/ 129 h 258"/>
                <a:gd name="T12" fmla="*/ 223 w 297"/>
                <a:gd name="T13" fmla="*/ 0 h 258"/>
                <a:gd name="T14" fmla="*/ 216 w 297"/>
                <a:gd name="T15" fmla="*/ 245 h 258"/>
                <a:gd name="T16" fmla="*/ 81 w 297"/>
                <a:gd name="T17" fmla="*/ 245 h 258"/>
                <a:gd name="T18" fmla="*/ 14 w 297"/>
                <a:gd name="T19" fmla="*/ 129 h 258"/>
                <a:gd name="T20" fmla="*/ 81 w 297"/>
                <a:gd name="T21" fmla="*/ 13 h 258"/>
                <a:gd name="T22" fmla="*/ 216 w 297"/>
                <a:gd name="T23" fmla="*/ 13 h 258"/>
                <a:gd name="T24" fmla="*/ 283 w 297"/>
                <a:gd name="T25" fmla="*/ 129 h 258"/>
                <a:gd name="T26" fmla="*/ 216 w 297"/>
                <a:gd name="T27" fmla="*/ 245 h 258"/>
                <a:gd name="T28" fmla="*/ 211 w 297"/>
                <a:gd name="T29" fmla="*/ 116 h 258"/>
                <a:gd name="T30" fmla="*/ 210 w 297"/>
                <a:gd name="T31" fmla="*/ 116 h 258"/>
                <a:gd name="T32" fmla="*/ 191 w 297"/>
                <a:gd name="T33" fmla="*/ 87 h 258"/>
                <a:gd name="T34" fmla="*/ 195 w 297"/>
                <a:gd name="T35" fmla="*/ 73 h 258"/>
                <a:gd name="T36" fmla="*/ 174 w 297"/>
                <a:gd name="T37" fmla="*/ 52 h 258"/>
                <a:gd name="T38" fmla="*/ 153 w 297"/>
                <a:gd name="T39" fmla="*/ 73 h 258"/>
                <a:gd name="T40" fmla="*/ 161 w 297"/>
                <a:gd name="T41" fmla="*/ 90 h 258"/>
                <a:gd name="T42" fmla="*/ 122 w 297"/>
                <a:gd name="T43" fmla="*/ 168 h 258"/>
                <a:gd name="T44" fmla="*/ 120 w 297"/>
                <a:gd name="T45" fmla="*/ 167 h 258"/>
                <a:gd name="T46" fmla="*/ 116 w 297"/>
                <a:gd name="T47" fmla="*/ 168 h 258"/>
                <a:gd name="T48" fmla="*/ 97 w 297"/>
                <a:gd name="T49" fmla="*/ 139 h 258"/>
                <a:gd name="T50" fmla="*/ 99 w 297"/>
                <a:gd name="T51" fmla="*/ 131 h 258"/>
                <a:gd name="T52" fmla="*/ 85 w 297"/>
                <a:gd name="T53" fmla="*/ 116 h 258"/>
                <a:gd name="T54" fmla="*/ 70 w 297"/>
                <a:gd name="T55" fmla="*/ 131 h 258"/>
                <a:gd name="T56" fmla="*/ 85 w 297"/>
                <a:gd name="T57" fmla="*/ 146 h 258"/>
                <a:gd name="T58" fmla="*/ 86 w 297"/>
                <a:gd name="T59" fmla="*/ 145 h 258"/>
                <a:gd name="T60" fmla="*/ 105 w 297"/>
                <a:gd name="T61" fmla="*/ 175 h 258"/>
                <a:gd name="T62" fmla="*/ 101 w 297"/>
                <a:gd name="T63" fmla="*/ 186 h 258"/>
                <a:gd name="T64" fmla="*/ 120 w 297"/>
                <a:gd name="T65" fmla="*/ 205 h 258"/>
                <a:gd name="T66" fmla="*/ 139 w 297"/>
                <a:gd name="T67" fmla="*/ 186 h 258"/>
                <a:gd name="T68" fmla="*/ 134 w 297"/>
                <a:gd name="T69" fmla="*/ 173 h 258"/>
                <a:gd name="T70" fmla="*/ 173 w 297"/>
                <a:gd name="T71" fmla="*/ 94 h 258"/>
                <a:gd name="T72" fmla="*/ 180 w 297"/>
                <a:gd name="T73" fmla="*/ 94 h 258"/>
                <a:gd name="T74" fmla="*/ 199 w 297"/>
                <a:gd name="T75" fmla="*/ 123 h 258"/>
                <a:gd name="T76" fmla="*/ 197 w 297"/>
                <a:gd name="T77" fmla="*/ 131 h 258"/>
                <a:gd name="T78" fmla="*/ 211 w 297"/>
                <a:gd name="T79" fmla="*/ 146 h 258"/>
                <a:gd name="T80" fmla="*/ 226 w 297"/>
                <a:gd name="T81" fmla="*/ 131 h 258"/>
                <a:gd name="T82" fmla="*/ 211 w 297"/>
                <a:gd name="T83" fmla="*/ 116 h 258"/>
                <a:gd name="T84" fmla="*/ 166 w 297"/>
                <a:gd name="T85" fmla="*/ 73 h 258"/>
                <a:gd name="T86" fmla="*/ 174 w 297"/>
                <a:gd name="T87" fmla="*/ 65 h 258"/>
                <a:gd name="T88" fmla="*/ 182 w 297"/>
                <a:gd name="T89" fmla="*/ 73 h 258"/>
                <a:gd name="T90" fmla="*/ 174 w 297"/>
                <a:gd name="T91" fmla="*/ 82 h 258"/>
                <a:gd name="T92" fmla="*/ 166 w 297"/>
                <a:gd name="T93" fmla="*/ 73 h 258"/>
                <a:gd name="T94" fmla="*/ 166 w 297"/>
                <a:gd name="T95" fmla="*/ 73 h 258"/>
                <a:gd name="T96" fmla="*/ 166 w 297"/>
                <a:gd name="T97" fmla="*/ 7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7" h="258">
                  <a:moveTo>
                    <a:pt x="223" y="0"/>
                  </a:moveTo>
                  <a:cubicBezTo>
                    <a:pt x="74" y="0"/>
                    <a:pt x="74" y="0"/>
                    <a:pt x="74" y="0"/>
                  </a:cubicBezTo>
                  <a:cubicBezTo>
                    <a:pt x="0" y="129"/>
                    <a:pt x="0" y="129"/>
                    <a:pt x="0" y="129"/>
                  </a:cubicBezTo>
                  <a:cubicBezTo>
                    <a:pt x="74" y="258"/>
                    <a:pt x="74" y="258"/>
                    <a:pt x="74" y="258"/>
                  </a:cubicBezTo>
                  <a:cubicBezTo>
                    <a:pt x="223" y="258"/>
                    <a:pt x="223" y="258"/>
                    <a:pt x="223" y="258"/>
                  </a:cubicBezTo>
                  <a:cubicBezTo>
                    <a:pt x="297" y="129"/>
                    <a:pt x="297" y="129"/>
                    <a:pt x="297" y="129"/>
                  </a:cubicBezTo>
                  <a:lnTo>
                    <a:pt x="223" y="0"/>
                  </a:lnTo>
                  <a:close/>
                  <a:moveTo>
                    <a:pt x="216" y="245"/>
                  </a:moveTo>
                  <a:cubicBezTo>
                    <a:pt x="81" y="245"/>
                    <a:pt x="81" y="245"/>
                    <a:pt x="81" y="245"/>
                  </a:cubicBezTo>
                  <a:cubicBezTo>
                    <a:pt x="14" y="129"/>
                    <a:pt x="14" y="129"/>
                    <a:pt x="14" y="129"/>
                  </a:cubicBezTo>
                  <a:cubicBezTo>
                    <a:pt x="81" y="13"/>
                    <a:pt x="81" y="13"/>
                    <a:pt x="81" y="13"/>
                  </a:cubicBezTo>
                  <a:cubicBezTo>
                    <a:pt x="216" y="13"/>
                    <a:pt x="216" y="13"/>
                    <a:pt x="216" y="13"/>
                  </a:cubicBezTo>
                  <a:cubicBezTo>
                    <a:pt x="283" y="129"/>
                    <a:pt x="283" y="129"/>
                    <a:pt x="283" y="129"/>
                  </a:cubicBezTo>
                  <a:lnTo>
                    <a:pt x="216" y="245"/>
                  </a:lnTo>
                  <a:close/>
                  <a:moveTo>
                    <a:pt x="211" y="116"/>
                  </a:moveTo>
                  <a:cubicBezTo>
                    <a:pt x="211" y="116"/>
                    <a:pt x="210" y="116"/>
                    <a:pt x="210" y="116"/>
                  </a:cubicBezTo>
                  <a:cubicBezTo>
                    <a:pt x="191" y="87"/>
                    <a:pt x="191" y="87"/>
                    <a:pt x="191" y="87"/>
                  </a:cubicBezTo>
                  <a:cubicBezTo>
                    <a:pt x="194" y="83"/>
                    <a:pt x="195" y="78"/>
                    <a:pt x="195" y="73"/>
                  </a:cubicBezTo>
                  <a:cubicBezTo>
                    <a:pt x="195" y="62"/>
                    <a:pt x="186" y="52"/>
                    <a:pt x="174" y="52"/>
                  </a:cubicBezTo>
                  <a:cubicBezTo>
                    <a:pt x="163" y="52"/>
                    <a:pt x="153" y="62"/>
                    <a:pt x="153" y="73"/>
                  </a:cubicBezTo>
                  <a:cubicBezTo>
                    <a:pt x="153" y="80"/>
                    <a:pt x="156" y="86"/>
                    <a:pt x="161" y="90"/>
                  </a:cubicBezTo>
                  <a:cubicBezTo>
                    <a:pt x="122" y="168"/>
                    <a:pt x="122" y="168"/>
                    <a:pt x="122" y="168"/>
                  </a:cubicBezTo>
                  <a:cubicBezTo>
                    <a:pt x="121" y="167"/>
                    <a:pt x="121" y="167"/>
                    <a:pt x="120" y="167"/>
                  </a:cubicBezTo>
                  <a:cubicBezTo>
                    <a:pt x="119" y="167"/>
                    <a:pt x="117" y="168"/>
                    <a:pt x="116" y="168"/>
                  </a:cubicBezTo>
                  <a:cubicBezTo>
                    <a:pt x="97" y="139"/>
                    <a:pt x="97" y="139"/>
                    <a:pt x="97" y="139"/>
                  </a:cubicBezTo>
                  <a:cubicBezTo>
                    <a:pt x="99" y="136"/>
                    <a:pt x="99" y="134"/>
                    <a:pt x="99" y="131"/>
                  </a:cubicBezTo>
                  <a:cubicBezTo>
                    <a:pt x="99" y="123"/>
                    <a:pt x="93" y="116"/>
                    <a:pt x="85" y="116"/>
                  </a:cubicBezTo>
                  <a:cubicBezTo>
                    <a:pt x="77" y="116"/>
                    <a:pt x="70" y="123"/>
                    <a:pt x="70" y="131"/>
                  </a:cubicBezTo>
                  <a:cubicBezTo>
                    <a:pt x="70" y="139"/>
                    <a:pt x="77" y="146"/>
                    <a:pt x="85" y="146"/>
                  </a:cubicBezTo>
                  <a:cubicBezTo>
                    <a:pt x="85" y="146"/>
                    <a:pt x="86" y="146"/>
                    <a:pt x="86" y="145"/>
                  </a:cubicBezTo>
                  <a:cubicBezTo>
                    <a:pt x="105" y="175"/>
                    <a:pt x="105" y="175"/>
                    <a:pt x="105" y="175"/>
                  </a:cubicBezTo>
                  <a:cubicBezTo>
                    <a:pt x="103" y="178"/>
                    <a:pt x="101" y="182"/>
                    <a:pt x="101" y="186"/>
                  </a:cubicBezTo>
                  <a:cubicBezTo>
                    <a:pt x="101" y="197"/>
                    <a:pt x="110" y="205"/>
                    <a:pt x="120" y="205"/>
                  </a:cubicBezTo>
                  <a:cubicBezTo>
                    <a:pt x="130" y="205"/>
                    <a:pt x="139" y="197"/>
                    <a:pt x="139" y="186"/>
                  </a:cubicBezTo>
                  <a:cubicBezTo>
                    <a:pt x="139" y="181"/>
                    <a:pt x="137" y="177"/>
                    <a:pt x="134" y="173"/>
                  </a:cubicBezTo>
                  <a:cubicBezTo>
                    <a:pt x="173" y="94"/>
                    <a:pt x="173" y="94"/>
                    <a:pt x="173" y="94"/>
                  </a:cubicBezTo>
                  <a:cubicBezTo>
                    <a:pt x="175" y="95"/>
                    <a:pt x="178" y="94"/>
                    <a:pt x="180" y="94"/>
                  </a:cubicBezTo>
                  <a:cubicBezTo>
                    <a:pt x="199" y="123"/>
                    <a:pt x="199" y="123"/>
                    <a:pt x="199" y="123"/>
                  </a:cubicBezTo>
                  <a:cubicBezTo>
                    <a:pt x="197" y="125"/>
                    <a:pt x="197" y="128"/>
                    <a:pt x="197" y="131"/>
                  </a:cubicBezTo>
                  <a:cubicBezTo>
                    <a:pt x="197" y="139"/>
                    <a:pt x="203" y="146"/>
                    <a:pt x="211" y="146"/>
                  </a:cubicBezTo>
                  <a:cubicBezTo>
                    <a:pt x="220" y="146"/>
                    <a:pt x="226" y="139"/>
                    <a:pt x="226" y="131"/>
                  </a:cubicBezTo>
                  <a:cubicBezTo>
                    <a:pt x="226" y="123"/>
                    <a:pt x="220" y="116"/>
                    <a:pt x="211" y="116"/>
                  </a:cubicBezTo>
                  <a:close/>
                  <a:moveTo>
                    <a:pt x="166" y="73"/>
                  </a:moveTo>
                  <a:cubicBezTo>
                    <a:pt x="166" y="69"/>
                    <a:pt x="170" y="65"/>
                    <a:pt x="174" y="65"/>
                  </a:cubicBezTo>
                  <a:cubicBezTo>
                    <a:pt x="179" y="65"/>
                    <a:pt x="182" y="69"/>
                    <a:pt x="182" y="73"/>
                  </a:cubicBezTo>
                  <a:cubicBezTo>
                    <a:pt x="182" y="78"/>
                    <a:pt x="179" y="82"/>
                    <a:pt x="174" y="82"/>
                  </a:cubicBezTo>
                  <a:cubicBezTo>
                    <a:pt x="170" y="82"/>
                    <a:pt x="166" y="78"/>
                    <a:pt x="166" y="73"/>
                  </a:cubicBezTo>
                  <a:close/>
                  <a:moveTo>
                    <a:pt x="166" y="73"/>
                  </a:moveTo>
                  <a:cubicBezTo>
                    <a:pt x="166" y="73"/>
                    <a:pt x="166" y="73"/>
                    <a:pt x="166" y="73"/>
                  </a:cubicBezTo>
                </a:path>
              </a:pathLst>
            </a:custGeom>
            <a:solidFill>
              <a:sysClr val="window" lastClr="FFFFFF">
                <a:lumMod val="50000"/>
              </a:sys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Microsoft YaHei" panose="020B0503020204020204" pitchFamily="34" charset="-122"/>
                <a:ea typeface="Microsoft YaHei" panose="020B0503020204020204" pitchFamily="34" charset="-122"/>
              </a:endParaRPr>
            </a:p>
          </p:txBody>
        </p:sp>
        <p:sp>
          <p:nvSpPr>
            <p:cNvPr id="105" name="Freeform 34">
              <a:extLst>
                <a:ext uri="{FF2B5EF4-FFF2-40B4-BE49-F238E27FC236}">
                  <a16:creationId xmlns:a16="http://schemas.microsoft.com/office/drawing/2014/main" id="{8F7542B8-EEEB-7842-B7D4-4E7678C36329}"/>
                </a:ext>
              </a:extLst>
            </p:cNvPr>
            <p:cNvSpPr>
              <a:spLocks noEditPoints="1"/>
            </p:cNvSpPr>
            <p:nvPr/>
          </p:nvSpPr>
          <p:spPr bwMode="auto">
            <a:xfrm>
              <a:off x="9275" y="9030"/>
              <a:ext cx="855" cy="743"/>
            </a:xfrm>
            <a:custGeom>
              <a:avLst/>
              <a:gdLst>
                <a:gd name="T0" fmla="*/ 223 w 297"/>
                <a:gd name="T1" fmla="*/ 0 h 258"/>
                <a:gd name="T2" fmla="*/ 74 w 297"/>
                <a:gd name="T3" fmla="*/ 0 h 258"/>
                <a:gd name="T4" fmla="*/ 0 w 297"/>
                <a:gd name="T5" fmla="*/ 129 h 258"/>
                <a:gd name="T6" fmla="*/ 74 w 297"/>
                <a:gd name="T7" fmla="*/ 258 h 258"/>
                <a:gd name="T8" fmla="*/ 223 w 297"/>
                <a:gd name="T9" fmla="*/ 258 h 258"/>
                <a:gd name="T10" fmla="*/ 297 w 297"/>
                <a:gd name="T11" fmla="*/ 129 h 258"/>
                <a:gd name="T12" fmla="*/ 223 w 297"/>
                <a:gd name="T13" fmla="*/ 0 h 258"/>
                <a:gd name="T14" fmla="*/ 216 w 297"/>
                <a:gd name="T15" fmla="*/ 245 h 258"/>
                <a:gd name="T16" fmla="*/ 81 w 297"/>
                <a:gd name="T17" fmla="*/ 245 h 258"/>
                <a:gd name="T18" fmla="*/ 14 w 297"/>
                <a:gd name="T19" fmla="*/ 129 h 258"/>
                <a:gd name="T20" fmla="*/ 81 w 297"/>
                <a:gd name="T21" fmla="*/ 13 h 258"/>
                <a:gd name="T22" fmla="*/ 216 w 297"/>
                <a:gd name="T23" fmla="*/ 13 h 258"/>
                <a:gd name="T24" fmla="*/ 283 w 297"/>
                <a:gd name="T25" fmla="*/ 129 h 258"/>
                <a:gd name="T26" fmla="*/ 216 w 297"/>
                <a:gd name="T27" fmla="*/ 245 h 258"/>
                <a:gd name="T28" fmla="*/ 211 w 297"/>
                <a:gd name="T29" fmla="*/ 116 h 258"/>
                <a:gd name="T30" fmla="*/ 210 w 297"/>
                <a:gd name="T31" fmla="*/ 116 h 258"/>
                <a:gd name="T32" fmla="*/ 191 w 297"/>
                <a:gd name="T33" fmla="*/ 87 h 258"/>
                <a:gd name="T34" fmla="*/ 195 w 297"/>
                <a:gd name="T35" fmla="*/ 73 h 258"/>
                <a:gd name="T36" fmla="*/ 174 w 297"/>
                <a:gd name="T37" fmla="*/ 52 h 258"/>
                <a:gd name="T38" fmla="*/ 153 w 297"/>
                <a:gd name="T39" fmla="*/ 73 h 258"/>
                <a:gd name="T40" fmla="*/ 161 w 297"/>
                <a:gd name="T41" fmla="*/ 90 h 258"/>
                <a:gd name="T42" fmla="*/ 122 w 297"/>
                <a:gd name="T43" fmla="*/ 168 h 258"/>
                <a:gd name="T44" fmla="*/ 120 w 297"/>
                <a:gd name="T45" fmla="*/ 167 h 258"/>
                <a:gd name="T46" fmla="*/ 116 w 297"/>
                <a:gd name="T47" fmla="*/ 168 h 258"/>
                <a:gd name="T48" fmla="*/ 97 w 297"/>
                <a:gd name="T49" fmla="*/ 139 h 258"/>
                <a:gd name="T50" fmla="*/ 99 w 297"/>
                <a:gd name="T51" fmla="*/ 131 h 258"/>
                <a:gd name="T52" fmla="*/ 85 w 297"/>
                <a:gd name="T53" fmla="*/ 116 h 258"/>
                <a:gd name="T54" fmla="*/ 70 w 297"/>
                <a:gd name="T55" fmla="*/ 131 h 258"/>
                <a:gd name="T56" fmla="*/ 85 w 297"/>
                <a:gd name="T57" fmla="*/ 146 h 258"/>
                <a:gd name="T58" fmla="*/ 86 w 297"/>
                <a:gd name="T59" fmla="*/ 145 h 258"/>
                <a:gd name="T60" fmla="*/ 105 w 297"/>
                <a:gd name="T61" fmla="*/ 175 h 258"/>
                <a:gd name="T62" fmla="*/ 101 w 297"/>
                <a:gd name="T63" fmla="*/ 186 h 258"/>
                <a:gd name="T64" fmla="*/ 120 w 297"/>
                <a:gd name="T65" fmla="*/ 205 h 258"/>
                <a:gd name="T66" fmla="*/ 139 w 297"/>
                <a:gd name="T67" fmla="*/ 186 h 258"/>
                <a:gd name="T68" fmla="*/ 134 w 297"/>
                <a:gd name="T69" fmla="*/ 173 h 258"/>
                <a:gd name="T70" fmla="*/ 173 w 297"/>
                <a:gd name="T71" fmla="*/ 94 h 258"/>
                <a:gd name="T72" fmla="*/ 180 w 297"/>
                <a:gd name="T73" fmla="*/ 94 h 258"/>
                <a:gd name="T74" fmla="*/ 199 w 297"/>
                <a:gd name="T75" fmla="*/ 123 h 258"/>
                <a:gd name="T76" fmla="*/ 197 w 297"/>
                <a:gd name="T77" fmla="*/ 131 h 258"/>
                <a:gd name="T78" fmla="*/ 211 w 297"/>
                <a:gd name="T79" fmla="*/ 146 h 258"/>
                <a:gd name="T80" fmla="*/ 226 w 297"/>
                <a:gd name="T81" fmla="*/ 131 h 258"/>
                <a:gd name="T82" fmla="*/ 211 w 297"/>
                <a:gd name="T83" fmla="*/ 116 h 258"/>
                <a:gd name="T84" fmla="*/ 166 w 297"/>
                <a:gd name="T85" fmla="*/ 73 h 258"/>
                <a:gd name="T86" fmla="*/ 174 w 297"/>
                <a:gd name="T87" fmla="*/ 65 h 258"/>
                <a:gd name="T88" fmla="*/ 182 w 297"/>
                <a:gd name="T89" fmla="*/ 73 h 258"/>
                <a:gd name="T90" fmla="*/ 174 w 297"/>
                <a:gd name="T91" fmla="*/ 82 h 258"/>
                <a:gd name="T92" fmla="*/ 166 w 297"/>
                <a:gd name="T93" fmla="*/ 73 h 258"/>
                <a:gd name="T94" fmla="*/ 166 w 297"/>
                <a:gd name="T95" fmla="*/ 73 h 258"/>
                <a:gd name="T96" fmla="*/ 166 w 297"/>
                <a:gd name="T97" fmla="*/ 7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7" h="258">
                  <a:moveTo>
                    <a:pt x="223" y="0"/>
                  </a:moveTo>
                  <a:cubicBezTo>
                    <a:pt x="74" y="0"/>
                    <a:pt x="74" y="0"/>
                    <a:pt x="74" y="0"/>
                  </a:cubicBezTo>
                  <a:cubicBezTo>
                    <a:pt x="0" y="129"/>
                    <a:pt x="0" y="129"/>
                    <a:pt x="0" y="129"/>
                  </a:cubicBezTo>
                  <a:cubicBezTo>
                    <a:pt x="74" y="258"/>
                    <a:pt x="74" y="258"/>
                    <a:pt x="74" y="258"/>
                  </a:cubicBezTo>
                  <a:cubicBezTo>
                    <a:pt x="223" y="258"/>
                    <a:pt x="223" y="258"/>
                    <a:pt x="223" y="258"/>
                  </a:cubicBezTo>
                  <a:cubicBezTo>
                    <a:pt x="297" y="129"/>
                    <a:pt x="297" y="129"/>
                    <a:pt x="297" y="129"/>
                  </a:cubicBezTo>
                  <a:lnTo>
                    <a:pt x="223" y="0"/>
                  </a:lnTo>
                  <a:close/>
                  <a:moveTo>
                    <a:pt x="216" y="245"/>
                  </a:moveTo>
                  <a:cubicBezTo>
                    <a:pt x="81" y="245"/>
                    <a:pt x="81" y="245"/>
                    <a:pt x="81" y="245"/>
                  </a:cubicBezTo>
                  <a:cubicBezTo>
                    <a:pt x="14" y="129"/>
                    <a:pt x="14" y="129"/>
                    <a:pt x="14" y="129"/>
                  </a:cubicBezTo>
                  <a:cubicBezTo>
                    <a:pt x="81" y="13"/>
                    <a:pt x="81" y="13"/>
                    <a:pt x="81" y="13"/>
                  </a:cubicBezTo>
                  <a:cubicBezTo>
                    <a:pt x="216" y="13"/>
                    <a:pt x="216" y="13"/>
                    <a:pt x="216" y="13"/>
                  </a:cubicBezTo>
                  <a:cubicBezTo>
                    <a:pt x="283" y="129"/>
                    <a:pt x="283" y="129"/>
                    <a:pt x="283" y="129"/>
                  </a:cubicBezTo>
                  <a:lnTo>
                    <a:pt x="216" y="245"/>
                  </a:lnTo>
                  <a:close/>
                  <a:moveTo>
                    <a:pt x="211" y="116"/>
                  </a:moveTo>
                  <a:cubicBezTo>
                    <a:pt x="211" y="116"/>
                    <a:pt x="210" y="116"/>
                    <a:pt x="210" y="116"/>
                  </a:cubicBezTo>
                  <a:cubicBezTo>
                    <a:pt x="191" y="87"/>
                    <a:pt x="191" y="87"/>
                    <a:pt x="191" y="87"/>
                  </a:cubicBezTo>
                  <a:cubicBezTo>
                    <a:pt x="194" y="83"/>
                    <a:pt x="195" y="78"/>
                    <a:pt x="195" y="73"/>
                  </a:cubicBezTo>
                  <a:cubicBezTo>
                    <a:pt x="195" y="62"/>
                    <a:pt x="186" y="52"/>
                    <a:pt x="174" y="52"/>
                  </a:cubicBezTo>
                  <a:cubicBezTo>
                    <a:pt x="163" y="52"/>
                    <a:pt x="153" y="62"/>
                    <a:pt x="153" y="73"/>
                  </a:cubicBezTo>
                  <a:cubicBezTo>
                    <a:pt x="153" y="80"/>
                    <a:pt x="156" y="86"/>
                    <a:pt x="161" y="90"/>
                  </a:cubicBezTo>
                  <a:cubicBezTo>
                    <a:pt x="122" y="168"/>
                    <a:pt x="122" y="168"/>
                    <a:pt x="122" y="168"/>
                  </a:cubicBezTo>
                  <a:cubicBezTo>
                    <a:pt x="121" y="167"/>
                    <a:pt x="121" y="167"/>
                    <a:pt x="120" y="167"/>
                  </a:cubicBezTo>
                  <a:cubicBezTo>
                    <a:pt x="119" y="167"/>
                    <a:pt x="117" y="168"/>
                    <a:pt x="116" y="168"/>
                  </a:cubicBezTo>
                  <a:cubicBezTo>
                    <a:pt x="97" y="139"/>
                    <a:pt x="97" y="139"/>
                    <a:pt x="97" y="139"/>
                  </a:cubicBezTo>
                  <a:cubicBezTo>
                    <a:pt x="99" y="136"/>
                    <a:pt x="99" y="134"/>
                    <a:pt x="99" y="131"/>
                  </a:cubicBezTo>
                  <a:cubicBezTo>
                    <a:pt x="99" y="123"/>
                    <a:pt x="93" y="116"/>
                    <a:pt x="85" y="116"/>
                  </a:cubicBezTo>
                  <a:cubicBezTo>
                    <a:pt x="77" y="116"/>
                    <a:pt x="70" y="123"/>
                    <a:pt x="70" y="131"/>
                  </a:cubicBezTo>
                  <a:cubicBezTo>
                    <a:pt x="70" y="139"/>
                    <a:pt x="77" y="146"/>
                    <a:pt x="85" y="146"/>
                  </a:cubicBezTo>
                  <a:cubicBezTo>
                    <a:pt x="85" y="146"/>
                    <a:pt x="86" y="146"/>
                    <a:pt x="86" y="145"/>
                  </a:cubicBezTo>
                  <a:cubicBezTo>
                    <a:pt x="105" y="175"/>
                    <a:pt x="105" y="175"/>
                    <a:pt x="105" y="175"/>
                  </a:cubicBezTo>
                  <a:cubicBezTo>
                    <a:pt x="103" y="178"/>
                    <a:pt x="101" y="182"/>
                    <a:pt x="101" y="186"/>
                  </a:cubicBezTo>
                  <a:cubicBezTo>
                    <a:pt x="101" y="197"/>
                    <a:pt x="110" y="205"/>
                    <a:pt x="120" y="205"/>
                  </a:cubicBezTo>
                  <a:cubicBezTo>
                    <a:pt x="130" y="205"/>
                    <a:pt x="139" y="197"/>
                    <a:pt x="139" y="186"/>
                  </a:cubicBezTo>
                  <a:cubicBezTo>
                    <a:pt x="139" y="181"/>
                    <a:pt x="137" y="177"/>
                    <a:pt x="134" y="173"/>
                  </a:cubicBezTo>
                  <a:cubicBezTo>
                    <a:pt x="173" y="94"/>
                    <a:pt x="173" y="94"/>
                    <a:pt x="173" y="94"/>
                  </a:cubicBezTo>
                  <a:cubicBezTo>
                    <a:pt x="175" y="95"/>
                    <a:pt x="178" y="94"/>
                    <a:pt x="180" y="94"/>
                  </a:cubicBezTo>
                  <a:cubicBezTo>
                    <a:pt x="199" y="123"/>
                    <a:pt x="199" y="123"/>
                    <a:pt x="199" y="123"/>
                  </a:cubicBezTo>
                  <a:cubicBezTo>
                    <a:pt x="197" y="125"/>
                    <a:pt x="197" y="128"/>
                    <a:pt x="197" y="131"/>
                  </a:cubicBezTo>
                  <a:cubicBezTo>
                    <a:pt x="197" y="139"/>
                    <a:pt x="203" y="146"/>
                    <a:pt x="211" y="146"/>
                  </a:cubicBezTo>
                  <a:cubicBezTo>
                    <a:pt x="220" y="146"/>
                    <a:pt x="226" y="139"/>
                    <a:pt x="226" y="131"/>
                  </a:cubicBezTo>
                  <a:cubicBezTo>
                    <a:pt x="226" y="123"/>
                    <a:pt x="220" y="116"/>
                    <a:pt x="211" y="116"/>
                  </a:cubicBezTo>
                  <a:close/>
                  <a:moveTo>
                    <a:pt x="166" y="73"/>
                  </a:moveTo>
                  <a:cubicBezTo>
                    <a:pt x="166" y="69"/>
                    <a:pt x="170" y="65"/>
                    <a:pt x="174" y="65"/>
                  </a:cubicBezTo>
                  <a:cubicBezTo>
                    <a:pt x="179" y="65"/>
                    <a:pt x="182" y="69"/>
                    <a:pt x="182" y="73"/>
                  </a:cubicBezTo>
                  <a:cubicBezTo>
                    <a:pt x="182" y="78"/>
                    <a:pt x="179" y="82"/>
                    <a:pt x="174" y="82"/>
                  </a:cubicBezTo>
                  <a:cubicBezTo>
                    <a:pt x="170" y="82"/>
                    <a:pt x="166" y="78"/>
                    <a:pt x="166" y="73"/>
                  </a:cubicBezTo>
                  <a:close/>
                  <a:moveTo>
                    <a:pt x="166" y="73"/>
                  </a:moveTo>
                  <a:cubicBezTo>
                    <a:pt x="166" y="73"/>
                    <a:pt x="166" y="73"/>
                    <a:pt x="166" y="73"/>
                  </a:cubicBezTo>
                </a:path>
              </a:pathLst>
            </a:custGeom>
            <a:solidFill>
              <a:sysClr val="window" lastClr="FFFFFF">
                <a:lumMod val="50000"/>
              </a:sys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Microsoft YaHei" panose="020B0503020204020204" pitchFamily="34" charset="-122"/>
                <a:ea typeface="Microsoft YaHei" panose="020B0503020204020204" pitchFamily="34" charset="-122"/>
              </a:endParaRPr>
            </a:p>
          </p:txBody>
        </p:sp>
        <p:sp>
          <p:nvSpPr>
            <p:cNvPr id="106" name="Freeform 34">
              <a:extLst>
                <a:ext uri="{FF2B5EF4-FFF2-40B4-BE49-F238E27FC236}">
                  <a16:creationId xmlns:a16="http://schemas.microsoft.com/office/drawing/2014/main" id="{EAB4D4FB-60C9-984F-8235-D3671D6016EF}"/>
                </a:ext>
              </a:extLst>
            </p:cNvPr>
            <p:cNvSpPr>
              <a:spLocks noEditPoints="1"/>
            </p:cNvSpPr>
            <p:nvPr/>
          </p:nvSpPr>
          <p:spPr bwMode="auto">
            <a:xfrm>
              <a:off x="10884" y="9030"/>
              <a:ext cx="855" cy="743"/>
            </a:xfrm>
            <a:custGeom>
              <a:avLst/>
              <a:gdLst>
                <a:gd name="T0" fmla="*/ 223 w 297"/>
                <a:gd name="T1" fmla="*/ 0 h 258"/>
                <a:gd name="T2" fmla="*/ 74 w 297"/>
                <a:gd name="T3" fmla="*/ 0 h 258"/>
                <a:gd name="T4" fmla="*/ 0 w 297"/>
                <a:gd name="T5" fmla="*/ 129 h 258"/>
                <a:gd name="T6" fmla="*/ 74 w 297"/>
                <a:gd name="T7" fmla="*/ 258 h 258"/>
                <a:gd name="T8" fmla="*/ 223 w 297"/>
                <a:gd name="T9" fmla="*/ 258 h 258"/>
                <a:gd name="T10" fmla="*/ 297 w 297"/>
                <a:gd name="T11" fmla="*/ 129 h 258"/>
                <a:gd name="T12" fmla="*/ 223 w 297"/>
                <a:gd name="T13" fmla="*/ 0 h 258"/>
                <a:gd name="T14" fmla="*/ 216 w 297"/>
                <a:gd name="T15" fmla="*/ 245 h 258"/>
                <a:gd name="T16" fmla="*/ 81 w 297"/>
                <a:gd name="T17" fmla="*/ 245 h 258"/>
                <a:gd name="T18" fmla="*/ 14 w 297"/>
                <a:gd name="T19" fmla="*/ 129 h 258"/>
                <a:gd name="T20" fmla="*/ 81 w 297"/>
                <a:gd name="T21" fmla="*/ 13 h 258"/>
                <a:gd name="T22" fmla="*/ 216 w 297"/>
                <a:gd name="T23" fmla="*/ 13 h 258"/>
                <a:gd name="T24" fmla="*/ 283 w 297"/>
                <a:gd name="T25" fmla="*/ 129 h 258"/>
                <a:gd name="T26" fmla="*/ 216 w 297"/>
                <a:gd name="T27" fmla="*/ 245 h 258"/>
                <a:gd name="T28" fmla="*/ 211 w 297"/>
                <a:gd name="T29" fmla="*/ 116 h 258"/>
                <a:gd name="T30" fmla="*/ 210 w 297"/>
                <a:gd name="T31" fmla="*/ 116 h 258"/>
                <a:gd name="T32" fmla="*/ 191 w 297"/>
                <a:gd name="T33" fmla="*/ 87 h 258"/>
                <a:gd name="T34" fmla="*/ 195 w 297"/>
                <a:gd name="T35" fmla="*/ 73 h 258"/>
                <a:gd name="T36" fmla="*/ 174 w 297"/>
                <a:gd name="T37" fmla="*/ 52 h 258"/>
                <a:gd name="T38" fmla="*/ 153 w 297"/>
                <a:gd name="T39" fmla="*/ 73 h 258"/>
                <a:gd name="T40" fmla="*/ 161 w 297"/>
                <a:gd name="T41" fmla="*/ 90 h 258"/>
                <a:gd name="T42" fmla="*/ 122 w 297"/>
                <a:gd name="T43" fmla="*/ 168 h 258"/>
                <a:gd name="T44" fmla="*/ 120 w 297"/>
                <a:gd name="T45" fmla="*/ 167 h 258"/>
                <a:gd name="T46" fmla="*/ 116 w 297"/>
                <a:gd name="T47" fmla="*/ 168 h 258"/>
                <a:gd name="T48" fmla="*/ 97 w 297"/>
                <a:gd name="T49" fmla="*/ 139 h 258"/>
                <a:gd name="T50" fmla="*/ 99 w 297"/>
                <a:gd name="T51" fmla="*/ 131 h 258"/>
                <a:gd name="T52" fmla="*/ 85 w 297"/>
                <a:gd name="T53" fmla="*/ 116 h 258"/>
                <a:gd name="T54" fmla="*/ 70 w 297"/>
                <a:gd name="T55" fmla="*/ 131 h 258"/>
                <a:gd name="T56" fmla="*/ 85 w 297"/>
                <a:gd name="T57" fmla="*/ 146 h 258"/>
                <a:gd name="T58" fmla="*/ 86 w 297"/>
                <a:gd name="T59" fmla="*/ 145 h 258"/>
                <a:gd name="T60" fmla="*/ 105 w 297"/>
                <a:gd name="T61" fmla="*/ 175 h 258"/>
                <a:gd name="T62" fmla="*/ 101 w 297"/>
                <a:gd name="T63" fmla="*/ 186 h 258"/>
                <a:gd name="T64" fmla="*/ 120 w 297"/>
                <a:gd name="T65" fmla="*/ 205 h 258"/>
                <a:gd name="T66" fmla="*/ 139 w 297"/>
                <a:gd name="T67" fmla="*/ 186 h 258"/>
                <a:gd name="T68" fmla="*/ 134 w 297"/>
                <a:gd name="T69" fmla="*/ 173 h 258"/>
                <a:gd name="T70" fmla="*/ 173 w 297"/>
                <a:gd name="T71" fmla="*/ 94 h 258"/>
                <a:gd name="T72" fmla="*/ 180 w 297"/>
                <a:gd name="T73" fmla="*/ 94 h 258"/>
                <a:gd name="T74" fmla="*/ 199 w 297"/>
                <a:gd name="T75" fmla="*/ 123 h 258"/>
                <a:gd name="T76" fmla="*/ 197 w 297"/>
                <a:gd name="T77" fmla="*/ 131 h 258"/>
                <a:gd name="T78" fmla="*/ 211 w 297"/>
                <a:gd name="T79" fmla="*/ 146 h 258"/>
                <a:gd name="T80" fmla="*/ 226 w 297"/>
                <a:gd name="T81" fmla="*/ 131 h 258"/>
                <a:gd name="T82" fmla="*/ 211 w 297"/>
                <a:gd name="T83" fmla="*/ 116 h 258"/>
                <a:gd name="T84" fmla="*/ 166 w 297"/>
                <a:gd name="T85" fmla="*/ 73 h 258"/>
                <a:gd name="T86" fmla="*/ 174 w 297"/>
                <a:gd name="T87" fmla="*/ 65 h 258"/>
                <a:gd name="T88" fmla="*/ 182 w 297"/>
                <a:gd name="T89" fmla="*/ 73 h 258"/>
                <a:gd name="T90" fmla="*/ 174 w 297"/>
                <a:gd name="T91" fmla="*/ 82 h 258"/>
                <a:gd name="T92" fmla="*/ 166 w 297"/>
                <a:gd name="T93" fmla="*/ 73 h 258"/>
                <a:gd name="T94" fmla="*/ 166 w 297"/>
                <a:gd name="T95" fmla="*/ 73 h 258"/>
                <a:gd name="T96" fmla="*/ 166 w 297"/>
                <a:gd name="T97" fmla="*/ 7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7" h="258">
                  <a:moveTo>
                    <a:pt x="223" y="0"/>
                  </a:moveTo>
                  <a:cubicBezTo>
                    <a:pt x="74" y="0"/>
                    <a:pt x="74" y="0"/>
                    <a:pt x="74" y="0"/>
                  </a:cubicBezTo>
                  <a:cubicBezTo>
                    <a:pt x="0" y="129"/>
                    <a:pt x="0" y="129"/>
                    <a:pt x="0" y="129"/>
                  </a:cubicBezTo>
                  <a:cubicBezTo>
                    <a:pt x="74" y="258"/>
                    <a:pt x="74" y="258"/>
                    <a:pt x="74" y="258"/>
                  </a:cubicBezTo>
                  <a:cubicBezTo>
                    <a:pt x="223" y="258"/>
                    <a:pt x="223" y="258"/>
                    <a:pt x="223" y="258"/>
                  </a:cubicBezTo>
                  <a:cubicBezTo>
                    <a:pt x="297" y="129"/>
                    <a:pt x="297" y="129"/>
                    <a:pt x="297" y="129"/>
                  </a:cubicBezTo>
                  <a:lnTo>
                    <a:pt x="223" y="0"/>
                  </a:lnTo>
                  <a:close/>
                  <a:moveTo>
                    <a:pt x="216" y="245"/>
                  </a:moveTo>
                  <a:cubicBezTo>
                    <a:pt x="81" y="245"/>
                    <a:pt x="81" y="245"/>
                    <a:pt x="81" y="245"/>
                  </a:cubicBezTo>
                  <a:cubicBezTo>
                    <a:pt x="14" y="129"/>
                    <a:pt x="14" y="129"/>
                    <a:pt x="14" y="129"/>
                  </a:cubicBezTo>
                  <a:cubicBezTo>
                    <a:pt x="81" y="13"/>
                    <a:pt x="81" y="13"/>
                    <a:pt x="81" y="13"/>
                  </a:cubicBezTo>
                  <a:cubicBezTo>
                    <a:pt x="216" y="13"/>
                    <a:pt x="216" y="13"/>
                    <a:pt x="216" y="13"/>
                  </a:cubicBezTo>
                  <a:cubicBezTo>
                    <a:pt x="283" y="129"/>
                    <a:pt x="283" y="129"/>
                    <a:pt x="283" y="129"/>
                  </a:cubicBezTo>
                  <a:lnTo>
                    <a:pt x="216" y="245"/>
                  </a:lnTo>
                  <a:close/>
                  <a:moveTo>
                    <a:pt x="211" y="116"/>
                  </a:moveTo>
                  <a:cubicBezTo>
                    <a:pt x="211" y="116"/>
                    <a:pt x="210" y="116"/>
                    <a:pt x="210" y="116"/>
                  </a:cubicBezTo>
                  <a:cubicBezTo>
                    <a:pt x="191" y="87"/>
                    <a:pt x="191" y="87"/>
                    <a:pt x="191" y="87"/>
                  </a:cubicBezTo>
                  <a:cubicBezTo>
                    <a:pt x="194" y="83"/>
                    <a:pt x="195" y="78"/>
                    <a:pt x="195" y="73"/>
                  </a:cubicBezTo>
                  <a:cubicBezTo>
                    <a:pt x="195" y="62"/>
                    <a:pt x="186" y="52"/>
                    <a:pt x="174" y="52"/>
                  </a:cubicBezTo>
                  <a:cubicBezTo>
                    <a:pt x="163" y="52"/>
                    <a:pt x="153" y="62"/>
                    <a:pt x="153" y="73"/>
                  </a:cubicBezTo>
                  <a:cubicBezTo>
                    <a:pt x="153" y="80"/>
                    <a:pt x="156" y="86"/>
                    <a:pt x="161" y="90"/>
                  </a:cubicBezTo>
                  <a:cubicBezTo>
                    <a:pt x="122" y="168"/>
                    <a:pt x="122" y="168"/>
                    <a:pt x="122" y="168"/>
                  </a:cubicBezTo>
                  <a:cubicBezTo>
                    <a:pt x="121" y="167"/>
                    <a:pt x="121" y="167"/>
                    <a:pt x="120" y="167"/>
                  </a:cubicBezTo>
                  <a:cubicBezTo>
                    <a:pt x="119" y="167"/>
                    <a:pt x="117" y="168"/>
                    <a:pt x="116" y="168"/>
                  </a:cubicBezTo>
                  <a:cubicBezTo>
                    <a:pt x="97" y="139"/>
                    <a:pt x="97" y="139"/>
                    <a:pt x="97" y="139"/>
                  </a:cubicBezTo>
                  <a:cubicBezTo>
                    <a:pt x="99" y="136"/>
                    <a:pt x="99" y="134"/>
                    <a:pt x="99" y="131"/>
                  </a:cubicBezTo>
                  <a:cubicBezTo>
                    <a:pt x="99" y="123"/>
                    <a:pt x="93" y="116"/>
                    <a:pt x="85" y="116"/>
                  </a:cubicBezTo>
                  <a:cubicBezTo>
                    <a:pt x="77" y="116"/>
                    <a:pt x="70" y="123"/>
                    <a:pt x="70" y="131"/>
                  </a:cubicBezTo>
                  <a:cubicBezTo>
                    <a:pt x="70" y="139"/>
                    <a:pt x="77" y="146"/>
                    <a:pt x="85" y="146"/>
                  </a:cubicBezTo>
                  <a:cubicBezTo>
                    <a:pt x="85" y="146"/>
                    <a:pt x="86" y="146"/>
                    <a:pt x="86" y="145"/>
                  </a:cubicBezTo>
                  <a:cubicBezTo>
                    <a:pt x="105" y="175"/>
                    <a:pt x="105" y="175"/>
                    <a:pt x="105" y="175"/>
                  </a:cubicBezTo>
                  <a:cubicBezTo>
                    <a:pt x="103" y="178"/>
                    <a:pt x="101" y="182"/>
                    <a:pt x="101" y="186"/>
                  </a:cubicBezTo>
                  <a:cubicBezTo>
                    <a:pt x="101" y="197"/>
                    <a:pt x="110" y="205"/>
                    <a:pt x="120" y="205"/>
                  </a:cubicBezTo>
                  <a:cubicBezTo>
                    <a:pt x="130" y="205"/>
                    <a:pt x="139" y="197"/>
                    <a:pt x="139" y="186"/>
                  </a:cubicBezTo>
                  <a:cubicBezTo>
                    <a:pt x="139" y="181"/>
                    <a:pt x="137" y="177"/>
                    <a:pt x="134" y="173"/>
                  </a:cubicBezTo>
                  <a:cubicBezTo>
                    <a:pt x="173" y="94"/>
                    <a:pt x="173" y="94"/>
                    <a:pt x="173" y="94"/>
                  </a:cubicBezTo>
                  <a:cubicBezTo>
                    <a:pt x="175" y="95"/>
                    <a:pt x="178" y="94"/>
                    <a:pt x="180" y="94"/>
                  </a:cubicBezTo>
                  <a:cubicBezTo>
                    <a:pt x="199" y="123"/>
                    <a:pt x="199" y="123"/>
                    <a:pt x="199" y="123"/>
                  </a:cubicBezTo>
                  <a:cubicBezTo>
                    <a:pt x="197" y="125"/>
                    <a:pt x="197" y="128"/>
                    <a:pt x="197" y="131"/>
                  </a:cubicBezTo>
                  <a:cubicBezTo>
                    <a:pt x="197" y="139"/>
                    <a:pt x="203" y="146"/>
                    <a:pt x="211" y="146"/>
                  </a:cubicBezTo>
                  <a:cubicBezTo>
                    <a:pt x="220" y="146"/>
                    <a:pt x="226" y="139"/>
                    <a:pt x="226" y="131"/>
                  </a:cubicBezTo>
                  <a:cubicBezTo>
                    <a:pt x="226" y="123"/>
                    <a:pt x="220" y="116"/>
                    <a:pt x="211" y="116"/>
                  </a:cubicBezTo>
                  <a:close/>
                  <a:moveTo>
                    <a:pt x="166" y="73"/>
                  </a:moveTo>
                  <a:cubicBezTo>
                    <a:pt x="166" y="69"/>
                    <a:pt x="170" y="65"/>
                    <a:pt x="174" y="65"/>
                  </a:cubicBezTo>
                  <a:cubicBezTo>
                    <a:pt x="179" y="65"/>
                    <a:pt x="182" y="69"/>
                    <a:pt x="182" y="73"/>
                  </a:cubicBezTo>
                  <a:cubicBezTo>
                    <a:pt x="182" y="78"/>
                    <a:pt x="179" y="82"/>
                    <a:pt x="174" y="82"/>
                  </a:cubicBezTo>
                  <a:cubicBezTo>
                    <a:pt x="170" y="82"/>
                    <a:pt x="166" y="78"/>
                    <a:pt x="166" y="73"/>
                  </a:cubicBezTo>
                  <a:close/>
                  <a:moveTo>
                    <a:pt x="166" y="73"/>
                  </a:moveTo>
                  <a:cubicBezTo>
                    <a:pt x="166" y="73"/>
                    <a:pt x="166" y="73"/>
                    <a:pt x="166" y="73"/>
                  </a:cubicBezTo>
                </a:path>
              </a:pathLst>
            </a:custGeom>
            <a:solidFill>
              <a:sysClr val="window" lastClr="FFFFFF">
                <a:lumMod val="50000"/>
              </a:sys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Microsoft YaHei" panose="020B0503020204020204" pitchFamily="34" charset="-122"/>
                <a:ea typeface="Microsoft YaHei" panose="020B0503020204020204" pitchFamily="34" charset="-122"/>
              </a:endParaRPr>
            </a:p>
          </p:txBody>
        </p:sp>
        <p:sp>
          <p:nvSpPr>
            <p:cNvPr id="107" name="Freeform 34">
              <a:extLst>
                <a:ext uri="{FF2B5EF4-FFF2-40B4-BE49-F238E27FC236}">
                  <a16:creationId xmlns:a16="http://schemas.microsoft.com/office/drawing/2014/main" id="{88159427-DFD4-7846-8088-7FFD0274363F}"/>
                </a:ext>
              </a:extLst>
            </p:cNvPr>
            <p:cNvSpPr>
              <a:spLocks noEditPoints="1"/>
            </p:cNvSpPr>
            <p:nvPr/>
          </p:nvSpPr>
          <p:spPr bwMode="auto">
            <a:xfrm>
              <a:off x="12494" y="9030"/>
              <a:ext cx="855" cy="743"/>
            </a:xfrm>
            <a:custGeom>
              <a:avLst/>
              <a:gdLst>
                <a:gd name="T0" fmla="*/ 223 w 297"/>
                <a:gd name="T1" fmla="*/ 0 h 258"/>
                <a:gd name="T2" fmla="*/ 74 w 297"/>
                <a:gd name="T3" fmla="*/ 0 h 258"/>
                <a:gd name="T4" fmla="*/ 0 w 297"/>
                <a:gd name="T5" fmla="*/ 129 h 258"/>
                <a:gd name="T6" fmla="*/ 74 w 297"/>
                <a:gd name="T7" fmla="*/ 258 h 258"/>
                <a:gd name="T8" fmla="*/ 223 w 297"/>
                <a:gd name="T9" fmla="*/ 258 h 258"/>
                <a:gd name="T10" fmla="*/ 297 w 297"/>
                <a:gd name="T11" fmla="*/ 129 h 258"/>
                <a:gd name="T12" fmla="*/ 223 w 297"/>
                <a:gd name="T13" fmla="*/ 0 h 258"/>
                <a:gd name="T14" fmla="*/ 216 w 297"/>
                <a:gd name="T15" fmla="*/ 245 h 258"/>
                <a:gd name="T16" fmla="*/ 81 w 297"/>
                <a:gd name="T17" fmla="*/ 245 h 258"/>
                <a:gd name="T18" fmla="*/ 14 w 297"/>
                <a:gd name="T19" fmla="*/ 129 h 258"/>
                <a:gd name="T20" fmla="*/ 81 w 297"/>
                <a:gd name="T21" fmla="*/ 13 h 258"/>
                <a:gd name="T22" fmla="*/ 216 w 297"/>
                <a:gd name="T23" fmla="*/ 13 h 258"/>
                <a:gd name="T24" fmla="*/ 283 w 297"/>
                <a:gd name="T25" fmla="*/ 129 h 258"/>
                <a:gd name="T26" fmla="*/ 216 w 297"/>
                <a:gd name="T27" fmla="*/ 245 h 258"/>
                <a:gd name="T28" fmla="*/ 211 w 297"/>
                <a:gd name="T29" fmla="*/ 116 h 258"/>
                <a:gd name="T30" fmla="*/ 210 w 297"/>
                <a:gd name="T31" fmla="*/ 116 h 258"/>
                <a:gd name="T32" fmla="*/ 191 w 297"/>
                <a:gd name="T33" fmla="*/ 87 h 258"/>
                <a:gd name="T34" fmla="*/ 195 w 297"/>
                <a:gd name="T35" fmla="*/ 73 h 258"/>
                <a:gd name="T36" fmla="*/ 174 w 297"/>
                <a:gd name="T37" fmla="*/ 52 h 258"/>
                <a:gd name="T38" fmla="*/ 153 w 297"/>
                <a:gd name="T39" fmla="*/ 73 h 258"/>
                <a:gd name="T40" fmla="*/ 161 w 297"/>
                <a:gd name="T41" fmla="*/ 90 h 258"/>
                <a:gd name="T42" fmla="*/ 122 w 297"/>
                <a:gd name="T43" fmla="*/ 168 h 258"/>
                <a:gd name="T44" fmla="*/ 120 w 297"/>
                <a:gd name="T45" fmla="*/ 167 h 258"/>
                <a:gd name="T46" fmla="*/ 116 w 297"/>
                <a:gd name="T47" fmla="*/ 168 h 258"/>
                <a:gd name="T48" fmla="*/ 97 w 297"/>
                <a:gd name="T49" fmla="*/ 139 h 258"/>
                <a:gd name="T50" fmla="*/ 99 w 297"/>
                <a:gd name="T51" fmla="*/ 131 h 258"/>
                <a:gd name="T52" fmla="*/ 85 w 297"/>
                <a:gd name="T53" fmla="*/ 116 h 258"/>
                <a:gd name="T54" fmla="*/ 70 w 297"/>
                <a:gd name="T55" fmla="*/ 131 h 258"/>
                <a:gd name="T56" fmla="*/ 85 w 297"/>
                <a:gd name="T57" fmla="*/ 146 h 258"/>
                <a:gd name="T58" fmla="*/ 86 w 297"/>
                <a:gd name="T59" fmla="*/ 145 h 258"/>
                <a:gd name="T60" fmla="*/ 105 w 297"/>
                <a:gd name="T61" fmla="*/ 175 h 258"/>
                <a:gd name="T62" fmla="*/ 101 w 297"/>
                <a:gd name="T63" fmla="*/ 186 h 258"/>
                <a:gd name="T64" fmla="*/ 120 w 297"/>
                <a:gd name="T65" fmla="*/ 205 h 258"/>
                <a:gd name="T66" fmla="*/ 139 w 297"/>
                <a:gd name="T67" fmla="*/ 186 h 258"/>
                <a:gd name="T68" fmla="*/ 134 w 297"/>
                <a:gd name="T69" fmla="*/ 173 h 258"/>
                <a:gd name="T70" fmla="*/ 173 w 297"/>
                <a:gd name="T71" fmla="*/ 94 h 258"/>
                <a:gd name="T72" fmla="*/ 180 w 297"/>
                <a:gd name="T73" fmla="*/ 94 h 258"/>
                <a:gd name="T74" fmla="*/ 199 w 297"/>
                <a:gd name="T75" fmla="*/ 123 h 258"/>
                <a:gd name="T76" fmla="*/ 197 w 297"/>
                <a:gd name="T77" fmla="*/ 131 h 258"/>
                <a:gd name="T78" fmla="*/ 211 w 297"/>
                <a:gd name="T79" fmla="*/ 146 h 258"/>
                <a:gd name="T80" fmla="*/ 226 w 297"/>
                <a:gd name="T81" fmla="*/ 131 h 258"/>
                <a:gd name="T82" fmla="*/ 211 w 297"/>
                <a:gd name="T83" fmla="*/ 116 h 258"/>
                <a:gd name="T84" fmla="*/ 166 w 297"/>
                <a:gd name="T85" fmla="*/ 73 h 258"/>
                <a:gd name="T86" fmla="*/ 174 w 297"/>
                <a:gd name="T87" fmla="*/ 65 h 258"/>
                <a:gd name="T88" fmla="*/ 182 w 297"/>
                <a:gd name="T89" fmla="*/ 73 h 258"/>
                <a:gd name="T90" fmla="*/ 174 w 297"/>
                <a:gd name="T91" fmla="*/ 82 h 258"/>
                <a:gd name="T92" fmla="*/ 166 w 297"/>
                <a:gd name="T93" fmla="*/ 73 h 258"/>
                <a:gd name="T94" fmla="*/ 166 w 297"/>
                <a:gd name="T95" fmla="*/ 73 h 258"/>
                <a:gd name="T96" fmla="*/ 166 w 297"/>
                <a:gd name="T97" fmla="*/ 7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7" h="258">
                  <a:moveTo>
                    <a:pt x="223" y="0"/>
                  </a:moveTo>
                  <a:cubicBezTo>
                    <a:pt x="74" y="0"/>
                    <a:pt x="74" y="0"/>
                    <a:pt x="74" y="0"/>
                  </a:cubicBezTo>
                  <a:cubicBezTo>
                    <a:pt x="0" y="129"/>
                    <a:pt x="0" y="129"/>
                    <a:pt x="0" y="129"/>
                  </a:cubicBezTo>
                  <a:cubicBezTo>
                    <a:pt x="74" y="258"/>
                    <a:pt x="74" y="258"/>
                    <a:pt x="74" y="258"/>
                  </a:cubicBezTo>
                  <a:cubicBezTo>
                    <a:pt x="223" y="258"/>
                    <a:pt x="223" y="258"/>
                    <a:pt x="223" y="258"/>
                  </a:cubicBezTo>
                  <a:cubicBezTo>
                    <a:pt x="297" y="129"/>
                    <a:pt x="297" y="129"/>
                    <a:pt x="297" y="129"/>
                  </a:cubicBezTo>
                  <a:lnTo>
                    <a:pt x="223" y="0"/>
                  </a:lnTo>
                  <a:close/>
                  <a:moveTo>
                    <a:pt x="216" y="245"/>
                  </a:moveTo>
                  <a:cubicBezTo>
                    <a:pt x="81" y="245"/>
                    <a:pt x="81" y="245"/>
                    <a:pt x="81" y="245"/>
                  </a:cubicBezTo>
                  <a:cubicBezTo>
                    <a:pt x="14" y="129"/>
                    <a:pt x="14" y="129"/>
                    <a:pt x="14" y="129"/>
                  </a:cubicBezTo>
                  <a:cubicBezTo>
                    <a:pt x="81" y="13"/>
                    <a:pt x="81" y="13"/>
                    <a:pt x="81" y="13"/>
                  </a:cubicBezTo>
                  <a:cubicBezTo>
                    <a:pt x="216" y="13"/>
                    <a:pt x="216" y="13"/>
                    <a:pt x="216" y="13"/>
                  </a:cubicBezTo>
                  <a:cubicBezTo>
                    <a:pt x="283" y="129"/>
                    <a:pt x="283" y="129"/>
                    <a:pt x="283" y="129"/>
                  </a:cubicBezTo>
                  <a:lnTo>
                    <a:pt x="216" y="245"/>
                  </a:lnTo>
                  <a:close/>
                  <a:moveTo>
                    <a:pt x="211" y="116"/>
                  </a:moveTo>
                  <a:cubicBezTo>
                    <a:pt x="211" y="116"/>
                    <a:pt x="210" y="116"/>
                    <a:pt x="210" y="116"/>
                  </a:cubicBezTo>
                  <a:cubicBezTo>
                    <a:pt x="191" y="87"/>
                    <a:pt x="191" y="87"/>
                    <a:pt x="191" y="87"/>
                  </a:cubicBezTo>
                  <a:cubicBezTo>
                    <a:pt x="194" y="83"/>
                    <a:pt x="195" y="78"/>
                    <a:pt x="195" y="73"/>
                  </a:cubicBezTo>
                  <a:cubicBezTo>
                    <a:pt x="195" y="62"/>
                    <a:pt x="186" y="52"/>
                    <a:pt x="174" y="52"/>
                  </a:cubicBezTo>
                  <a:cubicBezTo>
                    <a:pt x="163" y="52"/>
                    <a:pt x="153" y="62"/>
                    <a:pt x="153" y="73"/>
                  </a:cubicBezTo>
                  <a:cubicBezTo>
                    <a:pt x="153" y="80"/>
                    <a:pt x="156" y="86"/>
                    <a:pt x="161" y="90"/>
                  </a:cubicBezTo>
                  <a:cubicBezTo>
                    <a:pt x="122" y="168"/>
                    <a:pt x="122" y="168"/>
                    <a:pt x="122" y="168"/>
                  </a:cubicBezTo>
                  <a:cubicBezTo>
                    <a:pt x="121" y="167"/>
                    <a:pt x="121" y="167"/>
                    <a:pt x="120" y="167"/>
                  </a:cubicBezTo>
                  <a:cubicBezTo>
                    <a:pt x="119" y="167"/>
                    <a:pt x="117" y="168"/>
                    <a:pt x="116" y="168"/>
                  </a:cubicBezTo>
                  <a:cubicBezTo>
                    <a:pt x="97" y="139"/>
                    <a:pt x="97" y="139"/>
                    <a:pt x="97" y="139"/>
                  </a:cubicBezTo>
                  <a:cubicBezTo>
                    <a:pt x="99" y="136"/>
                    <a:pt x="99" y="134"/>
                    <a:pt x="99" y="131"/>
                  </a:cubicBezTo>
                  <a:cubicBezTo>
                    <a:pt x="99" y="123"/>
                    <a:pt x="93" y="116"/>
                    <a:pt x="85" y="116"/>
                  </a:cubicBezTo>
                  <a:cubicBezTo>
                    <a:pt x="77" y="116"/>
                    <a:pt x="70" y="123"/>
                    <a:pt x="70" y="131"/>
                  </a:cubicBezTo>
                  <a:cubicBezTo>
                    <a:pt x="70" y="139"/>
                    <a:pt x="77" y="146"/>
                    <a:pt x="85" y="146"/>
                  </a:cubicBezTo>
                  <a:cubicBezTo>
                    <a:pt x="85" y="146"/>
                    <a:pt x="86" y="146"/>
                    <a:pt x="86" y="145"/>
                  </a:cubicBezTo>
                  <a:cubicBezTo>
                    <a:pt x="105" y="175"/>
                    <a:pt x="105" y="175"/>
                    <a:pt x="105" y="175"/>
                  </a:cubicBezTo>
                  <a:cubicBezTo>
                    <a:pt x="103" y="178"/>
                    <a:pt x="101" y="182"/>
                    <a:pt x="101" y="186"/>
                  </a:cubicBezTo>
                  <a:cubicBezTo>
                    <a:pt x="101" y="197"/>
                    <a:pt x="110" y="205"/>
                    <a:pt x="120" y="205"/>
                  </a:cubicBezTo>
                  <a:cubicBezTo>
                    <a:pt x="130" y="205"/>
                    <a:pt x="139" y="197"/>
                    <a:pt x="139" y="186"/>
                  </a:cubicBezTo>
                  <a:cubicBezTo>
                    <a:pt x="139" y="181"/>
                    <a:pt x="137" y="177"/>
                    <a:pt x="134" y="173"/>
                  </a:cubicBezTo>
                  <a:cubicBezTo>
                    <a:pt x="173" y="94"/>
                    <a:pt x="173" y="94"/>
                    <a:pt x="173" y="94"/>
                  </a:cubicBezTo>
                  <a:cubicBezTo>
                    <a:pt x="175" y="95"/>
                    <a:pt x="178" y="94"/>
                    <a:pt x="180" y="94"/>
                  </a:cubicBezTo>
                  <a:cubicBezTo>
                    <a:pt x="199" y="123"/>
                    <a:pt x="199" y="123"/>
                    <a:pt x="199" y="123"/>
                  </a:cubicBezTo>
                  <a:cubicBezTo>
                    <a:pt x="197" y="125"/>
                    <a:pt x="197" y="128"/>
                    <a:pt x="197" y="131"/>
                  </a:cubicBezTo>
                  <a:cubicBezTo>
                    <a:pt x="197" y="139"/>
                    <a:pt x="203" y="146"/>
                    <a:pt x="211" y="146"/>
                  </a:cubicBezTo>
                  <a:cubicBezTo>
                    <a:pt x="220" y="146"/>
                    <a:pt x="226" y="139"/>
                    <a:pt x="226" y="131"/>
                  </a:cubicBezTo>
                  <a:cubicBezTo>
                    <a:pt x="226" y="123"/>
                    <a:pt x="220" y="116"/>
                    <a:pt x="211" y="116"/>
                  </a:cubicBezTo>
                  <a:close/>
                  <a:moveTo>
                    <a:pt x="166" y="73"/>
                  </a:moveTo>
                  <a:cubicBezTo>
                    <a:pt x="166" y="69"/>
                    <a:pt x="170" y="65"/>
                    <a:pt x="174" y="65"/>
                  </a:cubicBezTo>
                  <a:cubicBezTo>
                    <a:pt x="179" y="65"/>
                    <a:pt x="182" y="69"/>
                    <a:pt x="182" y="73"/>
                  </a:cubicBezTo>
                  <a:cubicBezTo>
                    <a:pt x="182" y="78"/>
                    <a:pt x="179" y="82"/>
                    <a:pt x="174" y="82"/>
                  </a:cubicBezTo>
                  <a:cubicBezTo>
                    <a:pt x="170" y="82"/>
                    <a:pt x="166" y="78"/>
                    <a:pt x="166" y="73"/>
                  </a:cubicBezTo>
                  <a:close/>
                  <a:moveTo>
                    <a:pt x="166" y="73"/>
                  </a:moveTo>
                  <a:cubicBezTo>
                    <a:pt x="166" y="73"/>
                    <a:pt x="166" y="73"/>
                    <a:pt x="166" y="73"/>
                  </a:cubicBezTo>
                </a:path>
              </a:pathLst>
            </a:custGeom>
            <a:solidFill>
              <a:sysClr val="window" lastClr="FFFFFF">
                <a:lumMod val="50000"/>
              </a:sys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Microsoft YaHei" panose="020B0503020204020204" pitchFamily="34" charset="-122"/>
                <a:ea typeface="Microsoft YaHei" panose="020B0503020204020204" pitchFamily="34" charset="-122"/>
              </a:endParaRPr>
            </a:p>
          </p:txBody>
        </p:sp>
        <p:sp>
          <p:nvSpPr>
            <p:cNvPr id="108" name="文本框 2">
              <a:extLst>
                <a:ext uri="{FF2B5EF4-FFF2-40B4-BE49-F238E27FC236}">
                  <a16:creationId xmlns:a16="http://schemas.microsoft.com/office/drawing/2014/main" id="{E866613A-E2DA-A54A-87CF-B7ED48C56D82}"/>
                </a:ext>
              </a:extLst>
            </p:cNvPr>
            <p:cNvSpPr txBox="1"/>
            <p:nvPr/>
          </p:nvSpPr>
          <p:spPr>
            <a:xfrm>
              <a:off x="1493" y="9205"/>
              <a:ext cx="1583" cy="5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rPr>
                <a:t>后端服务</a:t>
              </a:r>
            </a:p>
          </p:txBody>
        </p:sp>
        <p:sp>
          <p:nvSpPr>
            <p:cNvPr id="109" name="圆角矩形 108">
              <a:extLst>
                <a:ext uri="{FF2B5EF4-FFF2-40B4-BE49-F238E27FC236}">
                  <a16:creationId xmlns:a16="http://schemas.microsoft.com/office/drawing/2014/main" id="{6D45BF13-F191-5145-BF6A-4826F2EBD0CA}"/>
                </a:ext>
              </a:extLst>
            </p:cNvPr>
            <p:cNvSpPr/>
            <p:nvPr/>
          </p:nvSpPr>
          <p:spPr>
            <a:xfrm>
              <a:off x="4250" y="4892"/>
              <a:ext cx="6628" cy="915"/>
            </a:xfrm>
            <a:prstGeom prst="roundRect">
              <a:avLst/>
            </a:prstGeom>
            <a:solidFill>
              <a:srgbClr val="E60012"/>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开放门户</a:t>
              </a:r>
              <a:endParaRPr kumimoji="0" lang="en-US" altLang="zh-CN"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API</a:t>
              </a:r>
              <a:r>
                <a:rPr kumimoji="0" lang="zh-CN" altLang="en-US" sz="1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授权、</a:t>
              </a:r>
              <a:r>
                <a:rPr kumimoji="0" lang="en-US" altLang="zh-CN" sz="1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API</a:t>
              </a:r>
              <a:r>
                <a:rPr kumimoji="0" lang="zh-CN" altLang="en-US" sz="1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调用、</a:t>
              </a:r>
              <a:r>
                <a:rPr kumimoji="0" lang="en-US" altLang="zh-CN" sz="1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API</a:t>
              </a:r>
              <a:r>
                <a:rPr kumimoji="0" lang="zh-CN" altLang="en-US" sz="1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文档、运营数据分析</a:t>
              </a:r>
            </a:p>
          </p:txBody>
        </p:sp>
        <p:sp>
          <p:nvSpPr>
            <p:cNvPr id="110" name="文本框 38">
              <a:extLst>
                <a:ext uri="{FF2B5EF4-FFF2-40B4-BE49-F238E27FC236}">
                  <a16:creationId xmlns:a16="http://schemas.microsoft.com/office/drawing/2014/main" id="{47B1903F-5A47-1A44-9295-46BCCD4283C6}"/>
                </a:ext>
              </a:extLst>
            </p:cNvPr>
            <p:cNvSpPr txBox="1"/>
            <p:nvPr/>
          </p:nvSpPr>
          <p:spPr>
            <a:xfrm>
              <a:off x="1434" y="3460"/>
              <a:ext cx="1457" cy="5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rPr>
                <a:t>API</a:t>
              </a:r>
              <a:r>
                <a:rPr kumimoji="0" lang="zh-CN" altLang="en-US" sz="1400" b="1" i="0" u="none" strike="noStrike" kern="120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rPr>
                <a:t>调用</a:t>
              </a:r>
            </a:p>
          </p:txBody>
        </p:sp>
        <p:sp>
          <p:nvSpPr>
            <p:cNvPr id="111" name="文本框 43">
              <a:extLst>
                <a:ext uri="{FF2B5EF4-FFF2-40B4-BE49-F238E27FC236}">
                  <a16:creationId xmlns:a16="http://schemas.microsoft.com/office/drawing/2014/main" id="{F4FCDD4B-2DF4-BD4E-B459-48E61F637DEB}"/>
                </a:ext>
              </a:extLst>
            </p:cNvPr>
            <p:cNvSpPr txBox="1"/>
            <p:nvPr/>
          </p:nvSpPr>
          <p:spPr>
            <a:xfrm>
              <a:off x="4214" y="3568"/>
              <a:ext cx="1704" cy="4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Microsoft YaHei" panose="020B0503020204020204" pitchFamily="34" charset="-122"/>
                  <a:ea typeface="Microsoft YaHei" panose="020B0503020204020204" pitchFamily="34" charset="-122"/>
                </a:rPr>
                <a:t>多终端页面</a:t>
              </a:r>
            </a:p>
          </p:txBody>
        </p:sp>
        <p:sp>
          <p:nvSpPr>
            <p:cNvPr id="112" name="文本框 44">
              <a:extLst>
                <a:ext uri="{FF2B5EF4-FFF2-40B4-BE49-F238E27FC236}">
                  <a16:creationId xmlns:a16="http://schemas.microsoft.com/office/drawing/2014/main" id="{CB372191-76C3-C446-AF4F-971CC37860EC}"/>
                </a:ext>
              </a:extLst>
            </p:cNvPr>
            <p:cNvSpPr txBox="1"/>
            <p:nvPr/>
          </p:nvSpPr>
          <p:spPr>
            <a:xfrm>
              <a:off x="6288" y="3568"/>
              <a:ext cx="1504" cy="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Microsoft YaHei" panose="020B0503020204020204" pitchFamily="34" charset="-122"/>
                  <a:ea typeface="Microsoft YaHei" panose="020B0503020204020204" pitchFamily="34" charset="-122"/>
                </a:rPr>
                <a:t>各类应用</a:t>
              </a:r>
            </a:p>
          </p:txBody>
        </p:sp>
        <p:sp>
          <p:nvSpPr>
            <p:cNvPr id="113" name="文本框 45">
              <a:extLst>
                <a:ext uri="{FF2B5EF4-FFF2-40B4-BE49-F238E27FC236}">
                  <a16:creationId xmlns:a16="http://schemas.microsoft.com/office/drawing/2014/main" id="{B71BD4D3-FDBA-AA4A-B8BF-10E2D22F1BB6}"/>
                </a:ext>
              </a:extLst>
            </p:cNvPr>
            <p:cNvSpPr txBox="1"/>
            <p:nvPr/>
          </p:nvSpPr>
          <p:spPr>
            <a:xfrm>
              <a:off x="7797" y="3568"/>
              <a:ext cx="1635" cy="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Microsoft YaHei" panose="020B0503020204020204" pitchFamily="34" charset="-122"/>
                  <a:ea typeface="Microsoft YaHei" panose="020B0503020204020204" pitchFamily="34" charset="-122"/>
                </a:rPr>
                <a:t>各板块调用</a:t>
              </a:r>
            </a:p>
          </p:txBody>
        </p:sp>
        <p:sp>
          <p:nvSpPr>
            <p:cNvPr id="114" name="文本框 46">
              <a:extLst>
                <a:ext uri="{FF2B5EF4-FFF2-40B4-BE49-F238E27FC236}">
                  <a16:creationId xmlns:a16="http://schemas.microsoft.com/office/drawing/2014/main" id="{29888E1D-EA5D-BE4D-A526-E7155D222290}"/>
                </a:ext>
              </a:extLst>
            </p:cNvPr>
            <p:cNvSpPr txBox="1"/>
            <p:nvPr/>
          </p:nvSpPr>
          <p:spPr>
            <a:xfrm>
              <a:off x="9690" y="3568"/>
              <a:ext cx="1357" cy="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Microsoft YaHei" panose="020B0503020204020204" pitchFamily="34" charset="-122"/>
                  <a:ea typeface="Microsoft YaHei" panose="020B0503020204020204" pitchFamily="34" charset="-122"/>
                </a:rPr>
                <a:t>客开系统</a:t>
              </a:r>
            </a:p>
          </p:txBody>
        </p:sp>
        <p:cxnSp>
          <p:nvCxnSpPr>
            <p:cNvPr id="115" name="直接箭头连接符 60">
              <a:extLst>
                <a:ext uri="{FF2B5EF4-FFF2-40B4-BE49-F238E27FC236}">
                  <a16:creationId xmlns:a16="http://schemas.microsoft.com/office/drawing/2014/main" id="{0041144C-5C1E-A349-BC35-DAAA4ECDB2B5}"/>
                </a:ext>
              </a:extLst>
            </p:cNvPr>
            <p:cNvCxnSpPr>
              <a:stCxn id="111" idx="2"/>
            </p:cNvCxnSpPr>
            <p:nvPr/>
          </p:nvCxnSpPr>
          <p:spPr>
            <a:xfrm>
              <a:off x="5066" y="4031"/>
              <a:ext cx="293" cy="860"/>
            </a:xfrm>
            <a:prstGeom prst="straightConnector1">
              <a:avLst/>
            </a:prstGeom>
            <a:noFill/>
            <a:ln w="6350" cap="flat" cmpd="sng" algn="ctr">
              <a:solidFill>
                <a:srgbClr val="3F3F3F"/>
              </a:solidFill>
              <a:prstDash val="solid"/>
              <a:miter lim="800000"/>
              <a:tailEnd type="triangle"/>
            </a:ln>
            <a:effectLst/>
          </p:spPr>
        </p:cxnSp>
        <p:cxnSp>
          <p:nvCxnSpPr>
            <p:cNvPr id="116" name="直接箭头连接符 61">
              <a:extLst>
                <a:ext uri="{FF2B5EF4-FFF2-40B4-BE49-F238E27FC236}">
                  <a16:creationId xmlns:a16="http://schemas.microsoft.com/office/drawing/2014/main" id="{E684999E-BC30-8D46-A6FD-522D42218746}"/>
                </a:ext>
              </a:extLst>
            </p:cNvPr>
            <p:cNvCxnSpPr>
              <a:cxnSpLocks/>
              <a:stCxn id="112" idx="2"/>
            </p:cNvCxnSpPr>
            <p:nvPr/>
          </p:nvCxnSpPr>
          <p:spPr>
            <a:xfrm flipH="1">
              <a:off x="6774" y="4033"/>
              <a:ext cx="266" cy="895"/>
            </a:xfrm>
            <a:prstGeom prst="straightConnector1">
              <a:avLst/>
            </a:prstGeom>
            <a:noFill/>
            <a:ln w="6350" cap="flat" cmpd="sng" algn="ctr">
              <a:solidFill>
                <a:srgbClr val="3F3F3F"/>
              </a:solidFill>
              <a:prstDash val="solid"/>
              <a:miter lim="800000"/>
              <a:tailEnd type="triangle"/>
            </a:ln>
            <a:effectLst/>
          </p:spPr>
        </p:cxnSp>
        <p:cxnSp>
          <p:nvCxnSpPr>
            <p:cNvPr id="117" name="直接箭头连接符 62">
              <a:extLst>
                <a:ext uri="{FF2B5EF4-FFF2-40B4-BE49-F238E27FC236}">
                  <a16:creationId xmlns:a16="http://schemas.microsoft.com/office/drawing/2014/main" id="{44653291-4E2A-C44C-A7B6-536C873AF20D}"/>
                </a:ext>
              </a:extLst>
            </p:cNvPr>
            <p:cNvCxnSpPr>
              <a:cxnSpLocks/>
              <a:stCxn id="113" idx="2"/>
            </p:cNvCxnSpPr>
            <p:nvPr/>
          </p:nvCxnSpPr>
          <p:spPr>
            <a:xfrm>
              <a:off x="8615" y="4033"/>
              <a:ext cx="118" cy="817"/>
            </a:xfrm>
            <a:prstGeom prst="straightConnector1">
              <a:avLst/>
            </a:prstGeom>
            <a:noFill/>
            <a:ln w="6350" cap="flat" cmpd="sng" algn="ctr">
              <a:solidFill>
                <a:srgbClr val="3F3F3F"/>
              </a:solidFill>
              <a:prstDash val="solid"/>
              <a:miter lim="800000"/>
              <a:tailEnd type="triangle"/>
            </a:ln>
            <a:effectLst/>
          </p:spPr>
        </p:cxnSp>
        <p:cxnSp>
          <p:nvCxnSpPr>
            <p:cNvPr id="118" name="直接箭头连接符 63">
              <a:extLst>
                <a:ext uri="{FF2B5EF4-FFF2-40B4-BE49-F238E27FC236}">
                  <a16:creationId xmlns:a16="http://schemas.microsoft.com/office/drawing/2014/main" id="{E72400E4-9F54-2A4C-88B6-267E729172C3}"/>
                </a:ext>
              </a:extLst>
            </p:cNvPr>
            <p:cNvCxnSpPr/>
            <p:nvPr/>
          </p:nvCxnSpPr>
          <p:spPr>
            <a:xfrm flipH="1">
              <a:off x="9491" y="4093"/>
              <a:ext cx="625" cy="842"/>
            </a:xfrm>
            <a:prstGeom prst="straightConnector1">
              <a:avLst/>
            </a:prstGeom>
            <a:noFill/>
            <a:ln w="6350" cap="flat" cmpd="sng" algn="ctr">
              <a:solidFill>
                <a:srgbClr val="3F3F3F"/>
              </a:solidFill>
              <a:prstDash val="solid"/>
              <a:miter lim="800000"/>
              <a:tailEnd type="triangle"/>
            </a:ln>
            <a:effectLst/>
          </p:spPr>
        </p:cxnSp>
        <p:cxnSp>
          <p:nvCxnSpPr>
            <p:cNvPr id="119" name="直接箭头连接符 64">
              <a:extLst>
                <a:ext uri="{FF2B5EF4-FFF2-40B4-BE49-F238E27FC236}">
                  <a16:creationId xmlns:a16="http://schemas.microsoft.com/office/drawing/2014/main" id="{BEB4859D-A73B-9E41-BED6-0D6B7709920F}"/>
                </a:ext>
              </a:extLst>
            </p:cNvPr>
            <p:cNvCxnSpPr>
              <a:stCxn id="109" idx="2"/>
              <a:endCxn id="101" idx="0"/>
            </p:cNvCxnSpPr>
            <p:nvPr/>
          </p:nvCxnSpPr>
          <p:spPr>
            <a:xfrm>
              <a:off x="7564" y="5807"/>
              <a:ext cx="3034" cy="681"/>
            </a:xfrm>
            <a:prstGeom prst="straightConnector1">
              <a:avLst/>
            </a:prstGeom>
            <a:noFill/>
            <a:ln w="6350" cap="flat" cmpd="sng" algn="ctr">
              <a:solidFill>
                <a:srgbClr val="3F3F3F"/>
              </a:solidFill>
              <a:prstDash val="solid"/>
              <a:miter lim="800000"/>
              <a:headEnd type="triangle" w="med" len="med"/>
              <a:tailEnd type="triangle" w="med" len="med"/>
            </a:ln>
            <a:effectLst/>
          </p:spPr>
        </p:cxnSp>
        <p:cxnSp>
          <p:nvCxnSpPr>
            <p:cNvPr id="120" name="直接箭头连接符 65">
              <a:extLst>
                <a:ext uri="{FF2B5EF4-FFF2-40B4-BE49-F238E27FC236}">
                  <a16:creationId xmlns:a16="http://schemas.microsoft.com/office/drawing/2014/main" id="{610C7364-7F8F-B54C-A275-1D3CE6D48FD6}"/>
                </a:ext>
              </a:extLst>
            </p:cNvPr>
            <p:cNvCxnSpPr>
              <a:stCxn id="101" idx="2"/>
              <a:endCxn id="102" idx="0"/>
            </p:cNvCxnSpPr>
            <p:nvPr/>
          </p:nvCxnSpPr>
          <p:spPr>
            <a:xfrm flipH="1">
              <a:off x="5088" y="8251"/>
              <a:ext cx="5510" cy="780"/>
            </a:xfrm>
            <a:prstGeom prst="straightConnector1">
              <a:avLst/>
            </a:prstGeom>
            <a:noFill/>
            <a:ln w="6350" cap="flat" cmpd="sng" algn="ctr">
              <a:solidFill>
                <a:srgbClr val="E7E6E6">
                  <a:lumMod val="10000"/>
                </a:srgbClr>
              </a:solidFill>
              <a:prstDash val="solid"/>
              <a:miter lim="800000"/>
              <a:tailEnd type="triangle"/>
            </a:ln>
            <a:effectLst/>
          </p:spPr>
        </p:cxnSp>
        <p:cxnSp>
          <p:nvCxnSpPr>
            <p:cNvPr id="121" name="直接箭头连接符 66">
              <a:extLst>
                <a:ext uri="{FF2B5EF4-FFF2-40B4-BE49-F238E27FC236}">
                  <a16:creationId xmlns:a16="http://schemas.microsoft.com/office/drawing/2014/main" id="{0D89AFC9-97AD-264B-B885-479AC7DA0D20}"/>
                </a:ext>
              </a:extLst>
            </p:cNvPr>
            <p:cNvCxnSpPr>
              <a:stCxn id="101" idx="2"/>
              <a:endCxn id="103" idx="0"/>
            </p:cNvCxnSpPr>
            <p:nvPr/>
          </p:nvCxnSpPr>
          <p:spPr>
            <a:xfrm flipH="1">
              <a:off x="6698" y="8251"/>
              <a:ext cx="3900" cy="780"/>
            </a:xfrm>
            <a:prstGeom prst="straightConnector1">
              <a:avLst/>
            </a:prstGeom>
            <a:noFill/>
            <a:ln w="6350" cap="flat" cmpd="sng" algn="ctr">
              <a:solidFill>
                <a:srgbClr val="E7E6E6">
                  <a:lumMod val="10000"/>
                </a:srgbClr>
              </a:solidFill>
              <a:prstDash val="solid"/>
              <a:miter lim="800000"/>
              <a:tailEnd type="triangle"/>
            </a:ln>
            <a:effectLst/>
          </p:spPr>
        </p:cxnSp>
        <p:cxnSp>
          <p:nvCxnSpPr>
            <p:cNvPr id="122" name="直接箭头连接符 67">
              <a:extLst>
                <a:ext uri="{FF2B5EF4-FFF2-40B4-BE49-F238E27FC236}">
                  <a16:creationId xmlns:a16="http://schemas.microsoft.com/office/drawing/2014/main" id="{181CE4D0-D04C-CC4D-B6A1-AA028089798F}"/>
                </a:ext>
              </a:extLst>
            </p:cNvPr>
            <p:cNvCxnSpPr>
              <a:stCxn id="101" idx="2"/>
              <a:endCxn id="104" idx="11"/>
            </p:cNvCxnSpPr>
            <p:nvPr/>
          </p:nvCxnSpPr>
          <p:spPr>
            <a:xfrm flipH="1">
              <a:off x="8287" y="8251"/>
              <a:ext cx="2311" cy="817"/>
            </a:xfrm>
            <a:prstGeom prst="straightConnector1">
              <a:avLst/>
            </a:prstGeom>
            <a:noFill/>
            <a:ln w="6350" cap="flat" cmpd="sng" algn="ctr">
              <a:solidFill>
                <a:srgbClr val="E7E6E6">
                  <a:lumMod val="10000"/>
                </a:srgbClr>
              </a:solidFill>
              <a:prstDash val="solid"/>
              <a:miter lim="800000"/>
              <a:tailEnd type="triangle"/>
            </a:ln>
            <a:effectLst/>
          </p:spPr>
        </p:cxnSp>
        <p:cxnSp>
          <p:nvCxnSpPr>
            <p:cNvPr id="123" name="直接箭头连接符 68">
              <a:extLst>
                <a:ext uri="{FF2B5EF4-FFF2-40B4-BE49-F238E27FC236}">
                  <a16:creationId xmlns:a16="http://schemas.microsoft.com/office/drawing/2014/main" id="{EF8E6F3A-8029-564C-8A6B-513AC4383BDA}"/>
                </a:ext>
              </a:extLst>
            </p:cNvPr>
            <p:cNvCxnSpPr>
              <a:stCxn id="101" idx="2"/>
              <a:endCxn id="105" idx="0"/>
            </p:cNvCxnSpPr>
            <p:nvPr/>
          </p:nvCxnSpPr>
          <p:spPr>
            <a:xfrm flipH="1">
              <a:off x="9917" y="8251"/>
              <a:ext cx="681" cy="780"/>
            </a:xfrm>
            <a:prstGeom prst="straightConnector1">
              <a:avLst/>
            </a:prstGeom>
            <a:noFill/>
            <a:ln w="6350" cap="flat" cmpd="sng" algn="ctr">
              <a:solidFill>
                <a:srgbClr val="E7E6E6">
                  <a:lumMod val="10000"/>
                </a:srgbClr>
              </a:solidFill>
              <a:prstDash val="solid"/>
              <a:miter lim="800000"/>
              <a:tailEnd type="triangle"/>
            </a:ln>
            <a:effectLst/>
          </p:spPr>
        </p:cxnSp>
        <p:cxnSp>
          <p:nvCxnSpPr>
            <p:cNvPr id="124" name="直接箭头连接符 69">
              <a:extLst>
                <a:ext uri="{FF2B5EF4-FFF2-40B4-BE49-F238E27FC236}">
                  <a16:creationId xmlns:a16="http://schemas.microsoft.com/office/drawing/2014/main" id="{0E264D9A-F5C8-FA4A-9D1D-0F08CBC0B064}"/>
                </a:ext>
              </a:extLst>
            </p:cNvPr>
            <p:cNvCxnSpPr>
              <a:stCxn id="101" idx="2"/>
              <a:endCxn id="106" idx="10"/>
            </p:cNvCxnSpPr>
            <p:nvPr/>
          </p:nvCxnSpPr>
          <p:spPr>
            <a:xfrm>
              <a:off x="10598" y="8251"/>
              <a:ext cx="520" cy="817"/>
            </a:xfrm>
            <a:prstGeom prst="straightConnector1">
              <a:avLst/>
            </a:prstGeom>
            <a:noFill/>
            <a:ln w="6350" cap="flat" cmpd="sng" algn="ctr">
              <a:solidFill>
                <a:srgbClr val="E7E6E6">
                  <a:lumMod val="10000"/>
                </a:srgbClr>
              </a:solidFill>
              <a:prstDash val="solid"/>
              <a:miter lim="800000"/>
              <a:tailEnd type="triangle"/>
            </a:ln>
            <a:effectLst/>
          </p:spPr>
        </p:cxnSp>
        <p:cxnSp>
          <p:nvCxnSpPr>
            <p:cNvPr id="125" name="直接箭头连接符 70">
              <a:extLst>
                <a:ext uri="{FF2B5EF4-FFF2-40B4-BE49-F238E27FC236}">
                  <a16:creationId xmlns:a16="http://schemas.microsoft.com/office/drawing/2014/main" id="{F69E1981-3173-C64B-BFE0-DEF1B6BB4076}"/>
                </a:ext>
              </a:extLst>
            </p:cNvPr>
            <p:cNvCxnSpPr>
              <a:stCxn id="101" idx="2"/>
              <a:endCxn id="107" idx="10"/>
            </p:cNvCxnSpPr>
            <p:nvPr/>
          </p:nvCxnSpPr>
          <p:spPr>
            <a:xfrm>
              <a:off x="10598" y="8251"/>
              <a:ext cx="2130" cy="817"/>
            </a:xfrm>
            <a:prstGeom prst="straightConnector1">
              <a:avLst/>
            </a:prstGeom>
            <a:noFill/>
            <a:ln w="6350" cap="flat" cmpd="sng" algn="ctr">
              <a:solidFill>
                <a:srgbClr val="E7E6E6">
                  <a:lumMod val="10000"/>
                </a:srgbClr>
              </a:solidFill>
              <a:prstDash val="solid"/>
              <a:miter lim="800000"/>
              <a:tailEnd type="triangle"/>
            </a:ln>
            <a:effectLst/>
          </p:spPr>
        </p:cxnSp>
        <p:sp>
          <p:nvSpPr>
            <p:cNvPr id="126" name="文本框 80">
              <a:extLst>
                <a:ext uri="{FF2B5EF4-FFF2-40B4-BE49-F238E27FC236}">
                  <a16:creationId xmlns:a16="http://schemas.microsoft.com/office/drawing/2014/main" id="{D938687D-CFB7-DE4A-9D2F-EAEB42352C3F}"/>
                </a:ext>
              </a:extLst>
            </p:cNvPr>
            <p:cNvSpPr txBox="1"/>
            <p:nvPr/>
          </p:nvSpPr>
          <p:spPr>
            <a:xfrm>
              <a:off x="1514" y="7188"/>
              <a:ext cx="1457" cy="5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rPr>
                <a:t>API</a:t>
              </a:r>
              <a:r>
                <a:rPr kumimoji="0" lang="zh-CN" altLang="en-US" sz="1400" b="1" i="0" u="none" strike="noStrike" kern="120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rPr>
                <a:t>管理</a:t>
              </a:r>
            </a:p>
          </p:txBody>
        </p:sp>
        <p:sp>
          <p:nvSpPr>
            <p:cNvPr id="127" name="文本框 84">
              <a:extLst>
                <a:ext uri="{FF2B5EF4-FFF2-40B4-BE49-F238E27FC236}">
                  <a16:creationId xmlns:a16="http://schemas.microsoft.com/office/drawing/2014/main" id="{C0519F61-DBA9-FD4A-BAE7-807BD4F2E55E}"/>
                </a:ext>
              </a:extLst>
            </p:cNvPr>
            <p:cNvSpPr txBox="1"/>
            <p:nvPr/>
          </p:nvSpPr>
          <p:spPr>
            <a:xfrm>
              <a:off x="1383" y="5046"/>
              <a:ext cx="2384" cy="5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rPr>
                <a:t>API</a:t>
              </a:r>
              <a:r>
                <a:rPr kumimoji="0" lang="zh-CN" altLang="en-US" sz="1400" b="1" i="0" u="none" strike="noStrike" kern="120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rPr>
                <a:t>运营</a:t>
              </a:r>
              <a:r>
                <a:rPr kumimoji="0" lang="en-US" altLang="zh-CN" sz="1400" b="1" i="0" u="none" strike="noStrike" kern="120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rPr>
                <a:t>&amp;</a:t>
              </a:r>
              <a:r>
                <a:rPr kumimoji="0" lang="zh-CN" altLang="en-US" sz="1400" b="1" i="0" u="none" strike="noStrike" kern="1200" cap="none" spc="0" normalizeH="0" baseline="0" noProof="0" dirty="0">
                  <a:ln>
                    <a:noFill/>
                  </a:ln>
                  <a:solidFill>
                    <a:srgbClr val="E60012"/>
                  </a:solidFill>
                  <a:effectLst/>
                  <a:uLnTx/>
                  <a:uFillTx/>
                  <a:latin typeface="Microsoft YaHei" panose="020B0503020204020204" pitchFamily="34" charset="-122"/>
                  <a:ea typeface="Microsoft YaHei" panose="020B0503020204020204" pitchFamily="34" charset="-122"/>
                </a:rPr>
                <a:t>开放</a:t>
              </a:r>
            </a:p>
          </p:txBody>
        </p:sp>
        <p:sp>
          <p:nvSpPr>
            <p:cNvPr id="128" name="圆角矩形 127">
              <a:extLst>
                <a:ext uri="{FF2B5EF4-FFF2-40B4-BE49-F238E27FC236}">
                  <a16:creationId xmlns:a16="http://schemas.microsoft.com/office/drawing/2014/main" id="{B5E47247-1711-B040-A01A-6CE4553B55A0}"/>
                </a:ext>
              </a:extLst>
            </p:cNvPr>
            <p:cNvSpPr/>
            <p:nvPr/>
          </p:nvSpPr>
          <p:spPr>
            <a:xfrm>
              <a:off x="12049" y="4892"/>
              <a:ext cx="4932" cy="915"/>
            </a:xfrm>
            <a:prstGeom prst="roundRect">
              <a:avLst/>
            </a:prstGeom>
            <a:solidFill>
              <a:srgbClr val="E60012"/>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连接器</a:t>
              </a:r>
              <a:endParaRPr kumimoji="0" lang="en-US" altLang="zh-CN"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连接属性、</a:t>
              </a:r>
              <a:r>
                <a:rPr kumimoji="0" lang="en-US" altLang="zh-CN" sz="1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API</a:t>
              </a:r>
              <a:r>
                <a:rPr kumimoji="0" lang="zh-CN" altLang="en-US" sz="1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清单、集成对象清单</a:t>
              </a:r>
            </a:p>
          </p:txBody>
        </p:sp>
        <p:cxnSp>
          <p:nvCxnSpPr>
            <p:cNvPr id="129" name="直线箭头连接符 5">
              <a:extLst>
                <a:ext uri="{FF2B5EF4-FFF2-40B4-BE49-F238E27FC236}">
                  <a16:creationId xmlns:a16="http://schemas.microsoft.com/office/drawing/2014/main" id="{835853B2-005C-DC43-9D38-7EA9DFAC24DB}"/>
                </a:ext>
              </a:extLst>
            </p:cNvPr>
            <p:cNvCxnSpPr>
              <a:stCxn id="128" idx="2"/>
              <a:endCxn id="101" idx="0"/>
            </p:cNvCxnSpPr>
            <p:nvPr/>
          </p:nvCxnSpPr>
          <p:spPr>
            <a:xfrm flipH="1">
              <a:off x="10598" y="5807"/>
              <a:ext cx="3918" cy="681"/>
            </a:xfrm>
            <a:prstGeom prst="straightConnector1">
              <a:avLst/>
            </a:prstGeom>
            <a:noFill/>
            <a:ln w="6350" cap="flat" cmpd="sng" algn="ctr">
              <a:solidFill>
                <a:srgbClr val="3F3F3F"/>
              </a:solidFill>
              <a:prstDash val="solid"/>
              <a:miter lim="800000"/>
              <a:headEnd type="triangle" w="med" len="med"/>
              <a:tailEnd type="triangle" w="med" len="med"/>
            </a:ln>
            <a:effectLst/>
          </p:spPr>
        </p:cxnSp>
        <p:sp>
          <p:nvSpPr>
            <p:cNvPr id="130" name="圆角矩形 129">
              <a:extLst>
                <a:ext uri="{FF2B5EF4-FFF2-40B4-BE49-F238E27FC236}">
                  <a16:creationId xmlns:a16="http://schemas.microsoft.com/office/drawing/2014/main" id="{C52FCF08-E1BC-0747-85B0-F045FE2F9B09}"/>
                </a:ext>
              </a:extLst>
            </p:cNvPr>
            <p:cNvSpPr/>
            <p:nvPr/>
          </p:nvSpPr>
          <p:spPr>
            <a:xfrm>
              <a:off x="12698" y="3726"/>
              <a:ext cx="3856" cy="566"/>
            </a:xfrm>
            <a:prstGeom prst="roundRect">
              <a:avLst/>
            </a:prstGeom>
            <a:solidFill>
              <a:srgbClr val="E60012"/>
            </a:solidFill>
            <a:ln w="12700" cap="flat" cmpd="sng" algn="ctr">
              <a:solidFill>
                <a:srgbClr val="3F3F3F">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集成总线</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数据集成</a:t>
              </a:r>
            </a:p>
          </p:txBody>
        </p:sp>
        <p:cxnSp>
          <p:nvCxnSpPr>
            <p:cNvPr id="131" name="直线箭头连接符 10">
              <a:extLst>
                <a:ext uri="{FF2B5EF4-FFF2-40B4-BE49-F238E27FC236}">
                  <a16:creationId xmlns:a16="http://schemas.microsoft.com/office/drawing/2014/main" id="{D1C469BA-5181-464B-A712-83D50B225728}"/>
                </a:ext>
              </a:extLst>
            </p:cNvPr>
            <p:cNvCxnSpPr>
              <a:stCxn id="130" idx="2"/>
              <a:endCxn id="128" idx="0"/>
            </p:cNvCxnSpPr>
            <p:nvPr/>
          </p:nvCxnSpPr>
          <p:spPr>
            <a:xfrm flipH="1">
              <a:off x="14515" y="4293"/>
              <a:ext cx="110" cy="600"/>
            </a:xfrm>
            <a:prstGeom prst="straightConnector1">
              <a:avLst/>
            </a:prstGeom>
            <a:noFill/>
            <a:ln w="6350" cap="flat" cmpd="sng" algn="ctr">
              <a:solidFill>
                <a:srgbClr val="3F3F3F"/>
              </a:solidFill>
              <a:prstDash val="solid"/>
              <a:miter lim="800000"/>
              <a:tailEnd type="triangle"/>
            </a:ln>
            <a:effectLst/>
          </p:spPr>
        </p:cxnSp>
        <p:sp>
          <p:nvSpPr>
            <p:cNvPr id="133" name="文本框 51">
              <a:extLst>
                <a:ext uri="{FF2B5EF4-FFF2-40B4-BE49-F238E27FC236}">
                  <a16:creationId xmlns:a16="http://schemas.microsoft.com/office/drawing/2014/main" id="{6CDB54A7-010E-C44E-A4E3-049017E86F1C}"/>
                </a:ext>
              </a:extLst>
            </p:cNvPr>
            <p:cNvSpPr txBox="1"/>
            <p:nvPr/>
          </p:nvSpPr>
          <p:spPr>
            <a:xfrm>
              <a:off x="12541" y="2981"/>
              <a:ext cx="1987" cy="4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Microsoft YaHei" panose="020B0503020204020204" pitchFamily="34" charset="-122"/>
                  <a:ea typeface="Microsoft YaHei" panose="020B0503020204020204" pitchFamily="34" charset="-122"/>
                </a:rPr>
                <a:t>集成项目实施</a:t>
              </a:r>
            </a:p>
          </p:txBody>
        </p:sp>
        <p:sp>
          <p:nvSpPr>
            <p:cNvPr id="134" name="文本框 53">
              <a:extLst>
                <a:ext uri="{FF2B5EF4-FFF2-40B4-BE49-F238E27FC236}">
                  <a16:creationId xmlns:a16="http://schemas.microsoft.com/office/drawing/2014/main" id="{BA8289CA-EB16-8F4B-974D-A526312564F6}"/>
                </a:ext>
              </a:extLst>
            </p:cNvPr>
            <p:cNvSpPr txBox="1"/>
            <p:nvPr/>
          </p:nvSpPr>
          <p:spPr>
            <a:xfrm>
              <a:off x="15215" y="3015"/>
              <a:ext cx="1987" cy="4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Microsoft YaHei" panose="020B0503020204020204" pitchFamily="34" charset="-122"/>
                  <a:ea typeface="Microsoft YaHei" panose="020B0503020204020204" pitchFamily="34" charset="-122"/>
                </a:rPr>
                <a:t>集成资产建设</a:t>
              </a:r>
            </a:p>
          </p:txBody>
        </p:sp>
        <p:cxnSp>
          <p:nvCxnSpPr>
            <p:cNvPr id="135" name="直线箭头连接符 16">
              <a:extLst>
                <a:ext uri="{FF2B5EF4-FFF2-40B4-BE49-F238E27FC236}">
                  <a16:creationId xmlns:a16="http://schemas.microsoft.com/office/drawing/2014/main" id="{CE321117-6203-1F46-B771-530AE9626EE4}"/>
                </a:ext>
              </a:extLst>
            </p:cNvPr>
            <p:cNvCxnSpPr>
              <a:stCxn id="133" idx="2"/>
              <a:endCxn id="130" idx="0"/>
            </p:cNvCxnSpPr>
            <p:nvPr/>
          </p:nvCxnSpPr>
          <p:spPr>
            <a:xfrm>
              <a:off x="13535" y="3444"/>
              <a:ext cx="1092" cy="283"/>
            </a:xfrm>
            <a:prstGeom prst="straightConnector1">
              <a:avLst/>
            </a:prstGeom>
            <a:noFill/>
            <a:ln w="6350" cap="flat" cmpd="sng" algn="ctr">
              <a:solidFill>
                <a:srgbClr val="3F3F3F"/>
              </a:solidFill>
              <a:prstDash val="solid"/>
              <a:miter lim="800000"/>
              <a:tailEnd type="triangle"/>
            </a:ln>
            <a:effectLst/>
          </p:spPr>
        </p:cxnSp>
        <p:cxnSp>
          <p:nvCxnSpPr>
            <p:cNvPr id="136" name="直线箭头连接符 19">
              <a:extLst>
                <a:ext uri="{FF2B5EF4-FFF2-40B4-BE49-F238E27FC236}">
                  <a16:creationId xmlns:a16="http://schemas.microsoft.com/office/drawing/2014/main" id="{DFC439A8-9FCE-7A4A-B28D-1A096E7378E4}"/>
                </a:ext>
              </a:extLst>
            </p:cNvPr>
            <p:cNvCxnSpPr>
              <a:stCxn id="134" idx="2"/>
              <a:endCxn id="130" idx="0"/>
            </p:cNvCxnSpPr>
            <p:nvPr/>
          </p:nvCxnSpPr>
          <p:spPr>
            <a:xfrm flipH="1">
              <a:off x="14627" y="3478"/>
              <a:ext cx="1582" cy="249"/>
            </a:xfrm>
            <a:prstGeom prst="straightConnector1">
              <a:avLst/>
            </a:prstGeom>
            <a:noFill/>
            <a:ln w="6350" cap="flat" cmpd="sng" algn="ctr">
              <a:solidFill>
                <a:srgbClr val="3F3F3F"/>
              </a:solidFill>
              <a:prstDash val="solid"/>
              <a:miter lim="800000"/>
              <a:tailEnd type="triangle"/>
            </a:ln>
            <a:effectLst/>
          </p:spPr>
        </p:cxnSp>
        <p:sp>
          <p:nvSpPr>
            <p:cNvPr id="137" name="文本框 136">
              <a:extLst>
                <a:ext uri="{FF2B5EF4-FFF2-40B4-BE49-F238E27FC236}">
                  <a16:creationId xmlns:a16="http://schemas.microsoft.com/office/drawing/2014/main" id="{AE2767AD-8C43-2D4A-A822-230229E12C40}"/>
                </a:ext>
              </a:extLst>
            </p:cNvPr>
            <p:cNvSpPr txBox="1"/>
            <p:nvPr/>
          </p:nvSpPr>
          <p:spPr>
            <a:xfrm>
              <a:off x="4406" y="9849"/>
              <a:ext cx="953" cy="4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E7E6E6">
                      <a:lumMod val="10000"/>
                    </a:srgbClr>
                  </a:solidFill>
                  <a:effectLst/>
                  <a:uLnTx/>
                  <a:uFillTx/>
                  <a:latin typeface="Microsoft YaHei" panose="020B0503020204020204" pitchFamily="34" charset="-122"/>
                  <a:ea typeface="Microsoft YaHei" panose="020B0503020204020204" pitchFamily="34" charset="-122"/>
                </a:rPr>
                <a:t>HTTP</a:t>
              </a:r>
            </a:p>
          </p:txBody>
        </p:sp>
        <p:sp>
          <p:nvSpPr>
            <p:cNvPr id="138" name="文本框 137">
              <a:extLst>
                <a:ext uri="{FF2B5EF4-FFF2-40B4-BE49-F238E27FC236}">
                  <a16:creationId xmlns:a16="http://schemas.microsoft.com/office/drawing/2014/main" id="{BA742808-D8CF-8C47-9E2A-E14A56C83B4D}"/>
                </a:ext>
              </a:extLst>
            </p:cNvPr>
            <p:cNvSpPr txBox="1"/>
            <p:nvPr/>
          </p:nvSpPr>
          <p:spPr>
            <a:xfrm>
              <a:off x="5807" y="9863"/>
              <a:ext cx="1859" cy="4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srgbClr val="E7E6E6">
                      <a:lumMod val="10000"/>
                    </a:srgbClr>
                  </a:solidFill>
                  <a:effectLst/>
                  <a:uLnTx/>
                  <a:uFillTx/>
                  <a:latin typeface="Microsoft YaHei" panose="020B0503020204020204" pitchFamily="34" charset="-122"/>
                  <a:ea typeface="Microsoft YaHei" panose="020B0503020204020204" pitchFamily="34" charset="-122"/>
                </a:rPr>
                <a:t>WebService</a:t>
              </a:r>
            </a:p>
          </p:txBody>
        </p:sp>
        <p:sp>
          <p:nvSpPr>
            <p:cNvPr id="139" name="文本框 138">
              <a:extLst>
                <a:ext uri="{FF2B5EF4-FFF2-40B4-BE49-F238E27FC236}">
                  <a16:creationId xmlns:a16="http://schemas.microsoft.com/office/drawing/2014/main" id="{7B9D53D5-00F8-ED41-8C2E-2AF593374CD9}"/>
                </a:ext>
              </a:extLst>
            </p:cNvPr>
            <p:cNvSpPr txBox="1"/>
            <p:nvPr/>
          </p:nvSpPr>
          <p:spPr>
            <a:xfrm>
              <a:off x="7694" y="9888"/>
              <a:ext cx="921" cy="4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E7E6E6">
                      <a:lumMod val="10000"/>
                    </a:srgbClr>
                  </a:solidFill>
                  <a:effectLst/>
                  <a:uLnTx/>
                  <a:uFillTx/>
                  <a:latin typeface="Microsoft YaHei" panose="020B0503020204020204" pitchFamily="34" charset="-122"/>
                  <a:ea typeface="Microsoft YaHei" panose="020B0503020204020204" pitchFamily="34" charset="-122"/>
                </a:rPr>
                <a:t>IRIS</a:t>
              </a:r>
            </a:p>
          </p:txBody>
        </p:sp>
        <p:sp>
          <p:nvSpPr>
            <p:cNvPr id="140" name="文本框 139">
              <a:extLst>
                <a:ext uri="{FF2B5EF4-FFF2-40B4-BE49-F238E27FC236}">
                  <a16:creationId xmlns:a16="http://schemas.microsoft.com/office/drawing/2014/main" id="{CB4D0877-6CBF-E24A-9FEF-E2F30D02966C}"/>
                </a:ext>
              </a:extLst>
            </p:cNvPr>
            <p:cNvSpPr txBox="1"/>
            <p:nvPr/>
          </p:nvSpPr>
          <p:spPr>
            <a:xfrm>
              <a:off x="9330" y="9885"/>
              <a:ext cx="915" cy="4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E7E6E6">
                      <a:lumMod val="10000"/>
                    </a:srgbClr>
                  </a:solidFill>
                  <a:effectLst/>
                  <a:uLnTx/>
                  <a:uFillTx/>
                  <a:latin typeface="Microsoft YaHei" panose="020B0503020204020204" pitchFamily="34" charset="-122"/>
                  <a:ea typeface="Microsoft YaHei" panose="020B0503020204020204" pitchFamily="34" charset="-122"/>
                </a:rPr>
                <a:t>YPD</a:t>
              </a:r>
            </a:p>
          </p:txBody>
        </p:sp>
        <p:sp>
          <p:nvSpPr>
            <p:cNvPr id="141" name="文本框 140">
              <a:extLst>
                <a:ext uri="{FF2B5EF4-FFF2-40B4-BE49-F238E27FC236}">
                  <a16:creationId xmlns:a16="http://schemas.microsoft.com/office/drawing/2014/main" id="{916BE9B9-4916-7740-B873-1D8E9926783E}"/>
                </a:ext>
              </a:extLst>
            </p:cNvPr>
            <p:cNvSpPr txBox="1"/>
            <p:nvPr/>
          </p:nvSpPr>
          <p:spPr>
            <a:xfrm>
              <a:off x="10400" y="9861"/>
              <a:ext cx="2124" cy="4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srgbClr val="E7E6E6">
                      <a:lumMod val="10000"/>
                    </a:srgbClr>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t>YonBuilder</a:t>
              </a:r>
              <a:r>
                <a:rPr kumimoji="0" lang="zh-CN" altLang="en-US" sz="1000" b="0" i="0" u="none" strike="noStrike" kern="0" cap="none" spc="0" normalizeH="0" baseline="0" noProof="0" dirty="0">
                  <a:ln>
                    <a:noFill/>
                  </a:ln>
                  <a:solidFill>
                    <a:srgbClr val="E7E6E6">
                      <a:lumMod val="10000"/>
                    </a:srgbClr>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t>函数</a:t>
              </a:r>
            </a:p>
          </p:txBody>
        </p:sp>
        <p:sp>
          <p:nvSpPr>
            <p:cNvPr id="142" name="文本框 141">
              <a:extLst>
                <a:ext uri="{FF2B5EF4-FFF2-40B4-BE49-F238E27FC236}">
                  <a16:creationId xmlns:a16="http://schemas.microsoft.com/office/drawing/2014/main" id="{B75E6B65-8DE0-7542-9B9D-65FC6D3E6D7F}"/>
                </a:ext>
              </a:extLst>
            </p:cNvPr>
            <p:cNvSpPr txBox="1"/>
            <p:nvPr/>
          </p:nvSpPr>
          <p:spPr>
            <a:xfrm>
              <a:off x="12293" y="9865"/>
              <a:ext cx="1927" cy="4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E7E6E6">
                      <a:lumMod val="10000"/>
                    </a:srgbClr>
                  </a:solidFill>
                  <a:effectLst/>
                  <a:uLnTx/>
                  <a:uFillTx/>
                  <a:latin typeface="Microsoft YaHei" panose="020B0503020204020204" pitchFamily="34" charset="-122"/>
                  <a:ea typeface="Microsoft YaHei" panose="020B0503020204020204" pitchFamily="34" charset="-122"/>
                </a:rPr>
                <a:t>数据集成方案</a:t>
              </a:r>
            </a:p>
          </p:txBody>
        </p:sp>
        <p:sp>
          <p:nvSpPr>
            <p:cNvPr id="143" name="Freeform 34">
              <a:extLst>
                <a:ext uri="{FF2B5EF4-FFF2-40B4-BE49-F238E27FC236}">
                  <a16:creationId xmlns:a16="http://schemas.microsoft.com/office/drawing/2014/main" id="{617648D0-F82C-D249-8E5C-763B81997609}"/>
                </a:ext>
              </a:extLst>
            </p:cNvPr>
            <p:cNvSpPr>
              <a:spLocks noEditPoints="1"/>
            </p:cNvSpPr>
            <p:nvPr/>
          </p:nvSpPr>
          <p:spPr bwMode="auto">
            <a:xfrm>
              <a:off x="14104" y="9030"/>
              <a:ext cx="855" cy="743"/>
            </a:xfrm>
            <a:custGeom>
              <a:avLst/>
              <a:gdLst>
                <a:gd name="T0" fmla="*/ 223 w 297"/>
                <a:gd name="T1" fmla="*/ 0 h 258"/>
                <a:gd name="T2" fmla="*/ 74 w 297"/>
                <a:gd name="T3" fmla="*/ 0 h 258"/>
                <a:gd name="T4" fmla="*/ 0 w 297"/>
                <a:gd name="T5" fmla="*/ 129 h 258"/>
                <a:gd name="T6" fmla="*/ 74 w 297"/>
                <a:gd name="T7" fmla="*/ 258 h 258"/>
                <a:gd name="T8" fmla="*/ 223 w 297"/>
                <a:gd name="T9" fmla="*/ 258 h 258"/>
                <a:gd name="T10" fmla="*/ 297 w 297"/>
                <a:gd name="T11" fmla="*/ 129 h 258"/>
                <a:gd name="T12" fmla="*/ 223 w 297"/>
                <a:gd name="T13" fmla="*/ 0 h 258"/>
                <a:gd name="T14" fmla="*/ 216 w 297"/>
                <a:gd name="T15" fmla="*/ 245 h 258"/>
                <a:gd name="T16" fmla="*/ 81 w 297"/>
                <a:gd name="T17" fmla="*/ 245 h 258"/>
                <a:gd name="T18" fmla="*/ 14 w 297"/>
                <a:gd name="T19" fmla="*/ 129 h 258"/>
                <a:gd name="T20" fmla="*/ 81 w 297"/>
                <a:gd name="T21" fmla="*/ 13 h 258"/>
                <a:gd name="T22" fmla="*/ 216 w 297"/>
                <a:gd name="T23" fmla="*/ 13 h 258"/>
                <a:gd name="T24" fmla="*/ 283 w 297"/>
                <a:gd name="T25" fmla="*/ 129 h 258"/>
                <a:gd name="T26" fmla="*/ 216 w 297"/>
                <a:gd name="T27" fmla="*/ 245 h 258"/>
                <a:gd name="T28" fmla="*/ 211 w 297"/>
                <a:gd name="T29" fmla="*/ 116 h 258"/>
                <a:gd name="T30" fmla="*/ 210 w 297"/>
                <a:gd name="T31" fmla="*/ 116 h 258"/>
                <a:gd name="T32" fmla="*/ 191 w 297"/>
                <a:gd name="T33" fmla="*/ 87 h 258"/>
                <a:gd name="T34" fmla="*/ 195 w 297"/>
                <a:gd name="T35" fmla="*/ 73 h 258"/>
                <a:gd name="T36" fmla="*/ 174 w 297"/>
                <a:gd name="T37" fmla="*/ 52 h 258"/>
                <a:gd name="T38" fmla="*/ 153 w 297"/>
                <a:gd name="T39" fmla="*/ 73 h 258"/>
                <a:gd name="T40" fmla="*/ 161 w 297"/>
                <a:gd name="T41" fmla="*/ 90 h 258"/>
                <a:gd name="T42" fmla="*/ 122 w 297"/>
                <a:gd name="T43" fmla="*/ 168 h 258"/>
                <a:gd name="T44" fmla="*/ 120 w 297"/>
                <a:gd name="T45" fmla="*/ 167 h 258"/>
                <a:gd name="T46" fmla="*/ 116 w 297"/>
                <a:gd name="T47" fmla="*/ 168 h 258"/>
                <a:gd name="T48" fmla="*/ 97 w 297"/>
                <a:gd name="T49" fmla="*/ 139 h 258"/>
                <a:gd name="T50" fmla="*/ 99 w 297"/>
                <a:gd name="T51" fmla="*/ 131 h 258"/>
                <a:gd name="T52" fmla="*/ 85 w 297"/>
                <a:gd name="T53" fmla="*/ 116 h 258"/>
                <a:gd name="T54" fmla="*/ 70 w 297"/>
                <a:gd name="T55" fmla="*/ 131 h 258"/>
                <a:gd name="T56" fmla="*/ 85 w 297"/>
                <a:gd name="T57" fmla="*/ 146 h 258"/>
                <a:gd name="T58" fmla="*/ 86 w 297"/>
                <a:gd name="T59" fmla="*/ 145 h 258"/>
                <a:gd name="T60" fmla="*/ 105 w 297"/>
                <a:gd name="T61" fmla="*/ 175 h 258"/>
                <a:gd name="T62" fmla="*/ 101 w 297"/>
                <a:gd name="T63" fmla="*/ 186 h 258"/>
                <a:gd name="T64" fmla="*/ 120 w 297"/>
                <a:gd name="T65" fmla="*/ 205 h 258"/>
                <a:gd name="T66" fmla="*/ 139 w 297"/>
                <a:gd name="T67" fmla="*/ 186 h 258"/>
                <a:gd name="T68" fmla="*/ 134 w 297"/>
                <a:gd name="T69" fmla="*/ 173 h 258"/>
                <a:gd name="T70" fmla="*/ 173 w 297"/>
                <a:gd name="T71" fmla="*/ 94 h 258"/>
                <a:gd name="T72" fmla="*/ 180 w 297"/>
                <a:gd name="T73" fmla="*/ 94 h 258"/>
                <a:gd name="T74" fmla="*/ 199 w 297"/>
                <a:gd name="T75" fmla="*/ 123 h 258"/>
                <a:gd name="T76" fmla="*/ 197 w 297"/>
                <a:gd name="T77" fmla="*/ 131 h 258"/>
                <a:gd name="T78" fmla="*/ 211 w 297"/>
                <a:gd name="T79" fmla="*/ 146 h 258"/>
                <a:gd name="T80" fmla="*/ 226 w 297"/>
                <a:gd name="T81" fmla="*/ 131 h 258"/>
                <a:gd name="T82" fmla="*/ 211 w 297"/>
                <a:gd name="T83" fmla="*/ 116 h 258"/>
                <a:gd name="T84" fmla="*/ 166 w 297"/>
                <a:gd name="T85" fmla="*/ 73 h 258"/>
                <a:gd name="T86" fmla="*/ 174 w 297"/>
                <a:gd name="T87" fmla="*/ 65 h 258"/>
                <a:gd name="T88" fmla="*/ 182 w 297"/>
                <a:gd name="T89" fmla="*/ 73 h 258"/>
                <a:gd name="T90" fmla="*/ 174 w 297"/>
                <a:gd name="T91" fmla="*/ 82 h 258"/>
                <a:gd name="T92" fmla="*/ 166 w 297"/>
                <a:gd name="T93" fmla="*/ 73 h 258"/>
                <a:gd name="T94" fmla="*/ 166 w 297"/>
                <a:gd name="T95" fmla="*/ 73 h 258"/>
                <a:gd name="T96" fmla="*/ 166 w 297"/>
                <a:gd name="T97" fmla="*/ 7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7" h="258">
                  <a:moveTo>
                    <a:pt x="223" y="0"/>
                  </a:moveTo>
                  <a:cubicBezTo>
                    <a:pt x="74" y="0"/>
                    <a:pt x="74" y="0"/>
                    <a:pt x="74" y="0"/>
                  </a:cubicBezTo>
                  <a:cubicBezTo>
                    <a:pt x="0" y="129"/>
                    <a:pt x="0" y="129"/>
                    <a:pt x="0" y="129"/>
                  </a:cubicBezTo>
                  <a:cubicBezTo>
                    <a:pt x="74" y="258"/>
                    <a:pt x="74" y="258"/>
                    <a:pt x="74" y="258"/>
                  </a:cubicBezTo>
                  <a:cubicBezTo>
                    <a:pt x="223" y="258"/>
                    <a:pt x="223" y="258"/>
                    <a:pt x="223" y="258"/>
                  </a:cubicBezTo>
                  <a:cubicBezTo>
                    <a:pt x="297" y="129"/>
                    <a:pt x="297" y="129"/>
                    <a:pt x="297" y="129"/>
                  </a:cubicBezTo>
                  <a:lnTo>
                    <a:pt x="223" y="0"/>
                  </a:lnTo>
                  <a:close/>
                  <a:moveTo>
                    <a:pt x="216" y="245"/>
                  </a:moveTo>
                  <a:cubicBezTo>
                    <a:pt x="81" y="245"/>
                    <a:pt x="81" y="245"/>
                    <a:pt x="81" y="245"/>
                  </a:cubicBezTo>
                  <a:cubicBezTo>
                    <a:pt x="14" y="129"/>
                    <a:pt x="14" y="129"/>
                    <a:pt x="14" y="129"/>
                  </a:cubicBezTo>
                  <a:cubicBezTo>
                    <a:pt x="81" y="13"/>
                    <a:pt x="81" y="13"/>
                    <a:pt x="81" y="13"/>
                  </a:cubicBezTo>
                  <a:cubicBezTo>
                    <a:pt x="216" y="13"/>
                    <a:pt x="216" y="13"/>
                    <a:pt x="216" y="13"/>
                  </a:cubicBezTo>
                  <a:cubicBezTo>
                    <a:pt x="283" y="129"/>
                    <a:pt x="283" y="129"/>
                    <a:pt x="283" y="129"/>
                  </a:cubicBezTo>
                  <a:lnTo>
                    <a:pt x="216" y="245"/>
                  </a:lnTo>
                  <a:close/>
                  <a:moveTo>
                    <a:pt x="211" y="116"/>
                  </a:moveTo>
                  <a:cubicBezTo>
                    <a:pt x="211" y="116"/>
                    <a:pt x="210" y="116"/>
                    <a:pt x="210" y="116"/>
                  </a:cubicBezTo>
                  <a:cubicBezTo>
                    <a:pt x="191" y="87"/>
                    <a:pt x="191" y="87"/>
                    <a:pt x="191" y="87"/>
                  </a:cubicBezTo>
                  <a:cubicBezTo>
                    <a:pt x="194" y="83"/>
                    <a:pt x="195" y="78"/>
                    <a:pt x="195" y="73"/>
                  </a:cubicBezTo>
                  <a:cubicBezTo>
                    <a:pt x="195" y="62"/>
                    <a:pt x="186" y="52"/>
                    <a:pt x="174" y="52"/>
                  </a:cubicBezTo>
                  <a:cubicBezTo>
                    <a:pt x="163" y="52"/>
                    <a:pt x="153" y="62"/>
                    <a:pt x="153" y="73"/>
                  </a:cubicBezTo>
                  <a:cubicBezTo>
                    <a:pt x="153" y="80"/>
                    <a:pt x="156" y="86"/>
                    <a:pt x="161" y="90"/>
                  </a:cubicBezTo>
                  <a:cubicBezTo>
                    <a:pt x="122" y="168"/>
                    <a:pt x="122" y="168"/>
                    <a:pt x="122" y="168"/>
                  </a:cubicBezTo>
                  <a:cubicBezTo>
                    <a:pt x="121" y="167"/>
                    <a:pt x="121" y="167"/>
                    <a:pt x="120" y="167"/>
                  </a:cubicBezTo>
                  <a:cubicBezTo>
                    <a:pt x="119" y="167"/>
                    <a:pt x="117" y="168"/>
                    <a:pt x="116" y="168"/>
                  </a:cubicBezTo>
                  <a:cubicBezTo>
                    <a:pt x="97" y="139"/>
                    <a:pt x="97" y="139"/>
                    <a:pt x="97" y="139"/>
                  </a:cubicBezTo>
                  <a:cubicBezTo>
                    <a:pt x="99" y="136"/>
                    <a:pt x="99" y="134"/>
                    <a:pt x="99" y="131"/>
                  </a:cubicBezTo>
                  <a:cubicBezTo>
                    <a:pt x="99" y="123"/>
                    <a:pt x="93" y="116"/>
                    <a:pt x="85" y="116"/>
                  </a:cubicBezTo>
                  <a:cubicBezTo>
                    <a:pt x="77" y="116"/>
                    <a:pt x="70" y="123"/>
                    <a:pt x="70" y="131"/>
                  </a:cubicBezTo>
                  <a:cubicBezTo>
                    <a:pt x="70" y="139"/>
                    <a:pt x="77" y="146"/>
                    <a:pt x="85" y="146"/>
                  </a:cubicBezTo>
                  <a:cubicBezTo>
                    <a:pt x="85" y="146"/>
                    <a:pt x="86" y="146"/>
                    <a:pt x="86" y="145"/>
                  </a:cubicBezTo>
                  <a:cubicBezTo>
                    <a:pt x="105" y="175"/>
                    <a:pt x="105" y="175"/>
                    <a:pt x="105" y="175"/>
                  </a:cubicBezTo>
                  <a:cubicBezTo>
                    <a:pt x="103" y="178"/>
                    <a:pt x="101" y="182"/>
                    <a:pt x="101" y="186"/>
                  </a:cubicBezTo>
                  <a:cubicBezTo>
                    <a:pt x="101" y="197"/>
                    <a:pt x="110" y="205"/>
                    <a:pt x="120" y="205"/>
                  </a:cubicBezTo>
                  <a:cubicBezTo>
                    <a:pt x="130" y="205"/>
                    <a:pt x="139" y="197"/>
                    <a:pt x="139" y="186"/>
                  </a:cubicBezTo>
                  <a:cubicBezTo>
                    <a:pt x="139" y="181"/>
                    <a:pt x="137" y="177"/>
                    <a:pt x="134" y="173"/>
                  </a:cubicBezTo>
                  <a:cubicBezTo>
                    <a:pt x="173" y="94"/>
                    <a:pt x="173" y="94"/>
                    <a:pt x="173" y="94"/>
                  </a:cubicBezTo>
                  <a:cubicBezTo>
                    <a:pt x="175" y="95"/>
                    <a:pt x="178" y="94"/>
                    <a:pt x="180" y="94"/>
                  </a:cubicBezTo>
                  <a:cubicBezTo>
                    <a:pt x="199" y="123"/>
                    <a:pt x="199" y="123"/>
                    <a:pt x="199" y="123"/>
                  </a:cubicBezTo>
                  <a:cubicBezTo>
                    <a:pt x="197" y="125"/>
                    <a:pt x="197" y="128"/>
                    <a:pt x="197" y="131"/>
                  </a:cubicBezTo>
                  <a:cubicBezTo>
                    <a:pt x="197" y="139"/>
                    <a:pt x="203" y="146"/>
                    <a:pt x="211" y="146"/>
                  </a:cubicBezTo>
                  <a:cubicBezTo>
                    <a:pt x="220" y="146"/>
                    <a:pt x="226" y="139"/>
                    <a:pt x="226" y="131"/>
                  </a:cubicBezTo>
                  <a:cubicBezTo>
                    <a:pt x="226" y="123"/>
                    <a:pt x="220" y="116"/>
                    <a:pt x="211" y="116"/>
                  </a:cubicBezTo>
                  <a:close/>
                  <a:moveTo>
                    <a:pt x="166" y="73"/>
                  </a:moveTo>
                  <a:cubicBezTo>
                    <a:pt x="166" y="69"/>
                    <a:pt x="170" y="65"/>
                    <a:pt x="174" y="65"/>
                  </a:cubicBezTo>
                  <a:cubicBezTo>
                    <a:pt x="179" y="65"/>
                    <a:pt x="182" y="69"/>
                    <a:pt x="182" y="73"/>
                  </a:cubicBezTo>
                  <a:cubicBezTo>
                    <a:pt x="182" y="78"/>
                    <a:pt x="179" y="82"/>
                    <a:pt x="174" y="82"/>
                  </a:cubicBezTo>
                  <a:cubicBezTo>
                    <a:pt x="170" y="82"/>
                    <a:pt x="166" y="78"/>
                    <a:pt x="166" y="73"/>
                  </a:cubicBezTo>
                  <a:close/>
                  <a:moveTo>
                    <a:pt x="166" y="73"/>
                  </a:moveTo>
                  <a:cubicBezTo>
                    <a:pt x="166" y="73"/>
                    <a:pt x="166" y="73"/>
                    <a:pt x="166" y="73"/>
                  </a:cubicBezTo>
                </a:path>
              </a:pathLst>
            </a:custGeom>
            <a:solidFill>
              <a:sysClr val="window" lastClr="FFFFFF">
                <a:lumMod val="50000"/>
              </a:sys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Microsoft YaHei" panose="020B0503020204020204" pitchFamily="34" charset="-122"/>
                <a:ea typeface="Microsoft YaHei" panose="020B0503020204020204" pitchFamily="34" charset="-122"/>
              </a:endParaRPr>
            </a:p>
          </p:txBody>
        </p:sp>
        <p:sp>
          <p:nvSpPr>
            <p:cNvPr id="144" name="Freeform 34">
              <a:extLst>
                <a:ext uri="{FF2B5EF4-FFF2-40B4-BE49-F238E27FC236}">
                  <a16:creationId xmlns:a16="http://schemas.microsoft.com/office/drawing/2014/main" id="{3345ABF1-6638-2E42-993A-47707D693C6A}"/>
                </a:ext>
              </a:extLst>
            </p:cNvPr>
            <p:cNvSpPr>
              <a:spLocks noEditPoints="1"/>
            </p:cNvSpPr>
            <p:nvPr/>
          </p:nvSpPr>
          <p:spPr bwMode="auto">
            <a:xfrm>
              <a:off x="15713" y="9030"/>
              <a:ext cx="855" cy="743"/>
            </a:xfrm>
            <a:custGeom>
              <a:avLst/>
              <a:gdLst>
                <a:gd name="T0" fmla="*/ 223 w 297"/>
                <a:gd name="T1" fmla="*/ 0 h 258"/>
                <a:gd name="T2" fmla="*/ 74 w 297"/>
                <a:gd name="T3" fmla="*/ 0 h 258"/>
                <a:gd name="T4" fmla="*/ 0 w 297"/>
                <a:gd name="T5" fmla="*/ 129 h 258"/>
                <a:gd name="T6" fmla="*/ 74 w 297"/>
                <a:gd name="T7" fmla="*/ 258 h 258"/>
                <a:gd name="T8" fmla="*/ 223 w 297"/>
                <a:gd name="T9" fmla="*/ 258 h 258"/>
                <a:gd name="T10" fmla="*/ 297 w 297"/>
                <a:gd name="T11" fmla="*/ 129 h 258"/>
                <a:gd name="T12" fmla="*/ 223 w 297"/>
                <a:gd name="T13" fmla="*/ 0 h 258"/>
                <a:gd name="T14" fmla="*/ 216 w 297"/>
                <a:gd name="T15" fmla="*/ 245 h 258"/>
                <a:gd name="T16" fmla="*/ 81 w 297"/>
                <a:gd name="T17" fmla="*/ 245 h 258"/>
                <a:gd name="T18" fmla="*/ 14 w 297"/>
                <a:gd name="T19" fmla="*/ 129 h 258"/>
                <a:gd name="T20" fmla="*/ 81 w 297"/>
                <a:gd name="T21" fmla="*/ 13 h 258"/>
                <a:gd name="T22" fmla="*/ 216 w 297"/>
                <a:gd name="T23" fmla="*/ 13 h 258"/>
                <a:gd name="T24" fmla="*/ 283 w 297"/>
                <a:gd name="T25" fmla="*/ 129 h 258"/>
                <a:gd name="T26" fmla="*/ 216 w 297"/>
                <a:gd name="T27" fmla="*/ 245 h 258"/>
                <a:gd name="T28" fmla="*/ 211 w 297"/>
                <a:gd name="T29" fmla="*/ 116 h 258"/>
                <a:gd name="T30" fmla="*/ 210 w 297"/>
                <a:gd name="T31" fmla="*/ 116 h 258"/>
                <a:gd name="T32" fmla="*/ 191 w 297"/>
                <a:gd name="T33" fmla="*/ 87 h 258"/>
                <a:gd name="T34" fmla="*/ 195 w 297"/>
                <a:gd name="T35" fmla="*/ 73 h 258"/>
                <a:gd name="T36" fmla="*/ 174 w 297"/>
                <a:gd name="T37" fmla="*/ 52 h 258"/>
                <a:gd name="T38" fmla="*/ 153 w 297"/>
                <a:gd name="T39" fmla="*/ 73 h 258"/>
                <a:gd name="T40" fmla="*/ 161 w 297"/>
                <a:gd name="T41" fmla="*/ 90 h 258"/>
                <a:gd name="T42" fmla="*/ 122 w 297"/>
                <a:gd name="T43" fmla="*/ 168 h 258"/>
                <a:gd name="T44" fmla="*/ 120 w 297"/>
                <a:gd name="T45" fmla="*/ 167 h 258"/>
                <a:gd name="T46" fmla="*/ 116 w 297"/>
                <a:gd name="T47" fmla="*/ 168 h 258"/>
                <a:gd name="T48" fmla="*/ 97 w 297"/>
                <a:gd name="T49" fmla="*/ 139 h 258"/>
                <a:gd name="T50" fmla="*/ 99 w 297"/>
                <a:gd name="T51" fmla="*/ 131 h 258"/>
                <a:gd name="T52" fmla="*/ 85 w 297"/>
                <a:gd name="T53" fmla="*/ 116 h 258"/>
                <a:gd name="T54" fmla="*/ 70 w 297"/>
                <a:gd name="T55" fmla="*/ 131 h 258"/>
                <a:gd name="T56" fmla="*/ 85 w 297"/>
                <a:gd name="T57" fmla="*/ 146 h 258"/>
                <a:gd name="T58" fmla="*/ 86 w 297"/>
                <a:gd name="T59" fmla="*/ 145 h 258"/>
                <a:gd name="T60" fmla="*/ 105 w 297"/>
                <a:gd name="T61" fmla="*/ 175 h 258"/>
                <a:gd name="T62" fmla="*/ 101 w 297"/>
                <a:gd name="T63" fmla="*/ 186 h 258"/>
                <a:gd name="T64" fmla="*/ 120 w 297"/>
                <a:gd name="T65" fmla="*/ 205 h 258"/>
                <a:gd name="T66" fmla="*/ 139 w 297"/>
                <a:gd name="T67" fmla="*/ 186 h 258"/>
                <a:gd name="T68" fmla="*/ 134 w 297"/>
                <a:gd name="T69" fmla="*/ 173 h 258"/>
                <a:gd name="T70" fmla="*/ 173 w 297"/>
                <a:gd name="T71" fmla="*/ 94 h 258"/>
                <a:gd name="T72" fmla="*/ 180 w 297"/>
                <a:gd name="T73" fmla="*/ 94 h 258"/>
                <a:gd name="T74" fmla="*/ 199 w 297"/>
                <a:gd name="T75" fmla="*/ 123 h 258"/>
                <a:gd name="T76" fmla="*/ 197 w 297"/>
                <a:gd name="T77" fmla="*/ 131 h 258"/>
                <a:gd name="T78" fmla="*/ 211 w 297"/>
                <a:gd name="T79" fmla="*/ 146 h 258"/>
                <a:gd name="T80" fmla="*/ 226 w 297"/>
                <a:gd name="T81" fmla="*/ 131 h 258"/>
                <a:gd name="T82" fmla="*/ 211 w 297"/>
                <a:gd name="T83" fmla="*/ 116 h 258"/>
                <a:gd name="T84" fmla="*/ 166 w 297"/>
                <a:gd name="T85" fmla="*/ 73 h 258"/>
                <a:gd name="T86" fmla="*/ 174 w 297"/>
                <a:gd name="T87" fmla="*/ 65 h 258"/>
                <a:gd name="T88" fmla="*/ 182 w 297"/>
                <a:gd name="T89" fmla="*/ 73 h 258"/>
                <a:gd name="T90" fmla="*/ 174 w 297"/>
                <a:gd name="T91" fmla="*/ 82 h 258"/>
                <a:gd name="T92" fmla="*/ 166 w 297"/>
                <a:gd name="T93" fmla="*/ 73 h 258"/>
                <a:gd name="T94" fmla="*/ 166 w 297"/>
                <a:gd name="T95" fmla="*/ 73 h 258"/>
                <a:gd name="T96" fmla="*/ 166 w 297"/>
                <a:gd name="T97" fmla="*/ 7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7" h="258">
                  <a:moveTo>
                    <a:pt x="223" y="0"/>
                  </a:moveTo>
                  <a:cubicBezTo>
                    <a:pt x="74" y="0"/>
                    <a:pt x="74" y="0"/>
                    <a:pt x="74" y="0"/>
                  </a:cubicBezTo>
                  <a:cubicBezTo>
                    <a:pt x="0" y="129"/>
                    <a:pt x="0" y="129"/>
                    <a:pt x="0" y="129"/>
                  </a:cubicBezTo>
                  <a:cubicBezTo>
                    <a:pt x="74" y="258"/>
                    <a:pt x="74" y="258"/>
                    <a:pt x="74" y="258"/>
                  </a:cubicBezTo>
                  <a:cubicBezTo>
                    <a:pt x="223" y="258"/>
                    <a:pt x="223" y="258"/>
                    <a:pt x="223" y="258"/>
                  </a:cubicBezTo>
                  <a:cubicBezTo>
                    <a:pt x="297" y="129"/>
                    <a:pt x="297" y="129"/>
                    <a:pt x="297" y="129"/>
                  </a:cubicBezTo>
                  <a:lnTo>
                    <a:pt x="223" y="0"/>
                  </a:lnTo>
                  <a:close/>
                  <a:moveTo>
                    <a:pt x="216" y="245"/>
                  </a:moveTo>
                  <a:cubicBezTo>
                    <a:pt x="81" y="245"/>
                    <a:pt x="81" y="245"/>
                    <a:pt x="81" y="245"/>
                  </a:cubicBezTo>
                  <a:cubicBezTo>
                    <a:pt x="14" y="129"/>
                    <a:pt x="14" y="129"/>
                    <a:pt x="14" y="129"/>
                  </a:cubicBezTo>
                  <a:cubicBezTo>
                    <a:pt x="81" y="13"/>
                    <a:pt x="81" y="13"/>
                    <a:pt x="81" y="13"/>
                  </a:cubicBezTo>
                  <a:cubicBezTo>
                    <a:pt x="216" y="13"/>
                    <a:pt x="216" y="13"/>
                    <a:pt x="216" y="13"/>
                  </a:cubicBezTo>
                  <a:cubicBezTo>
                    <a:pt x="283" y="129"/>
                    <a:pt x="283" y="129"/>
                    <a:pt x="283" y="129"/>
                  </a:cubicBezTo>
                  <a:lnTo>
                    <a:pt x="216" y="245"/>
                  </a:lnTo>
                  <a:close/>
                  <a:moveTo>
                    <a:pt x="211" y="116"/>
                  </a:moveTo>
                  <a:cubicBezTo>
                    <a:pt x="211" y="116"/>
                    <a:pt x="210" y="116"/>
                    <a:pt x="210" y="116"/>
                  </a:cubicBezTo>
                  <a:cubicBezTo>
                    <a:pt x="191" y="87"/>
                    <a:pt x="191" y="87"/>
                    <a:pt x="191" y="87"/>
                  </a:cubicBezTo>
                  <a:cubicBezTo>
                    <a:pt x="194" y="83"/>
                    <a:pt x="195" y="78"/>
                    <a:pt x="195" y="73"/>
                  </a:cubicBezTo>
                  <a:cubicBezTo>
                    <a:pt x="195" y="62"/>
                    <a:pt x="186" y="52"/>
                    <a:pt x="174" y="52"/>
                  </a:cubicBezTo>
                  <a:cubicBezTo>
                    <a:pt x="163" y="52"/>
                    <a:pt x="153" y="62"/>
                    <a:pt x="153" y="73"/>
                  </a:cubicBezTo>
                  <a:cubicBezTo>
                    <a:pt x="153" y="80"/>
                    <a:pt x="156" y="86"/>
                    <a:pt x="161" y="90"/>
                  </a:cubicBezTo>
                  <a:cubicBezTo>
                    <a:pt x="122" y="168"/>
                    <a:pt x="122" y="168"/>
                    <a:pt x="122" y="168"/>
                  </a:cubicBezTo>
                  <a:cubicBezTo>
                    <a:pt x="121" y="167"/>
                    <a:pt x="121" y="167"/>
                    <a:pt x="120" y="167"/>
                  </a:cubicBezTo>
                  <a:cubicBezTo>
                    <a:pt x="119" y="167"/>
                    <a:pt x="117" y="168"/>
                    <a:pt x="116" y="168"/>
                  </a:cubicBezTo>
                  <a:cubicBezTo>
                    <a:pt x="97" y="139"/>
                    <a:pt x="97" y="139"/>
                    <a:pt x="97" y="139"/>
                  </a:cubicBezTo>
                  <a:cubicBezTo>
                    <a:pt x="99" y="136"/>
                    <a:pt x="99" y="134"/>
                    <a:pt x="99" y="131"/>
                  </a:cubicBezTo>
                  <a:cubicBezTo>
                    <a:pt x="99" y="123"/>
                    <a:pt x="93" y="116"/>
                    <a:pt x="85" y="116"/>
                  </a:cubicBezTo>
                  <a:cubicBezTo>
                    <a:pt x="77" y="116"/>
                    <a:pt x="70" y="123"/>
                    <a:pt x="70" y="131"/>
                  </a:cubicBezTo>
                  <a:cubicBezTo>
                    <a:pt x="70" y="139"/>
                    <a:pt x="77" y="146"/>
                    <a:pt x="85" y="146"/>
                  </a:cubicBezTo>
                  <a:cubicBezTo>
                    <a:pt x="85" y="146"/>
                    <a:pt x="86" y="146"/>
                    <a:pt x="86" y="145"/>
                  </a:cubicBezTo>
                  <a:cubicBezTo>
                    <a:pt x="105" y="175"/>
                    <a:pt x="105" y="175"/>
                    <a:pt x="105" y="175"/>
                  </a:cubicBezTo>
                  <a:cubicBezTo>
                    <a:pt x="103" y="178"/>
                    <a:pt x="101" y="182"/>
                    <a:pt x="101" y="186"/>
                  </a:cubicBezTo>
                  <a:cubicBezTo>
                    <a:pt x="101" y="197"/>
                    <a:pt x="110" y="205"/>
                    <a:pt x="120" y="205"/>
                  </a:cubicBezTo>
                  <a:cubicBezTo>
                    <a:pt x="130" y="205"/>
                    <a:pt x="139" y="197"/>
                    <a:pt x="139" y="186"/>
                  </a:cubicBezTo>
                  <a:cubicBezTo>
                    <a:pt x="139" y="181"/>
                    <a:pt x="137" y="177"/>
                    <a:pt x="134" y="173"/>
                  </a:cubicBezTo>
                  <a:cubicBezTo>
                    <a:pt x="173" y="94"/>
                    <a:pt x="173" y="94"/>
                    <a:pt x="173" y="94"/>
                  </a:cubicBezTo>
                  <a:cubicBezTo>
                    <a:pt x="175" y="95"/>
                    <a:pt x="178" y="94"/>
                    <a:pt x="180" y="94"/>
                  </a:cubicBezTo>
                  <a:cubicBezTo>
                    <a:pt x="199" y="123"/>
                    <a:pt x="199" y="123"/>
                    <a:pt x="199" y="123"/>
                  </a:cubicBezTo>
                  <a:cubicBezTo>
                    <a:pt x="197" y="125"/>
                    <a:pt x="197" y="128"/>
                    <a:pt x="197" y="131"/>
                  </a:cubicBezTo>
                  <a:cubicBezTo>
                    <a:pt x="197" y="139"/>
                    <a:pt x="203" y="146"/>
                    <a:pt x="211" y="146"/>
                  </a:cubicBezTo>
                  <a:cubicBezTo>
                    <a:pt x="220" y="146"/>
                    <a:pt x="226" y="139"/>
                    <a:pt x="226" y="131"/>
                  </a:cubicBezTo>
                  <a:cubicBezTo>
                    <a:pt x="226" y="123"/>
                    <a:pt x="220" y="116"/>
                    <a:pt x="211" y="116"/>
                  </a:cubicBezTo>
                  <a:close/>
                  <a:moveTo>
                    <a:pt x="166" y="73"/>
                  </a:moveTo>
                  <a:cubicBezTo>
                    <a:pt x="166" y="69"/>
                    <a:pt x="170" y="65"/>
                    <a:pt x="174" y="65"/>
                  </a:cubicBezTo>
                  <a:cubicBezTo>
                    <a:pt x="179" y="65"/>
                    <a:pt x="182" y="69"/>
                    <a:pt x="182" y="73"/>
                  </a:cubicBezTo>
                  <a:cubicBezTo>
                    <a:pt x="182" y="78"/>
                    <a:pt x="179" y="82"/>
                    <a:pt x="174" y="82"/>
                  </a:cubicBezTo>
                  <a:cubicBezTo>
                    <a:pt x="170" y="82"/>
                    <a:pt x="166" y="78"/>
                    <a:pt x="166" y="73"/>
                  </a:cubicBezTo>
                  <a:close/>
                  <a:moveTo>
                    <a:pt x="166" y="73"/>
                  </a:moveTo>
                  <a:cubicBezTo>
                    <a:pt x="166" y="73"/>
                    <a:pt x="166" y="73"/>
                    <a:pt x="166" y="73"/>
                  </a:cubicBezTo>
                </a:path>
              </a:pathLst>
            </a:custGeom>
            <a:solidFill>
              <a:sysClr val="window" lastClr="FFFFFF">
                <a:lumMod val="50000"/>
              </a:sys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Microsoft YaHei" panose="020B0503020204020204" pitchFamily="34" charset="-122"/>
                <a:ea typeface="Microsoft YaHei" panose="020B0503020204020204" pitchFamily="34" charset="-122"/>
              </a:endParaRPr>
            </a:p>
          </p:txBody>
        </p:sp>
        <p:sp>
          <p:nvSpPr>
            <p:cNvPr id="145" name="文本框 144">
              <a:extLst>
                <a:ext uri="{FF2B5EF4-FFF2-40B4-BE49-F238E27FC236}">
                  <a16:creationId xmlns:a16="http://schemas.microsoft.com/office/drawing/2014/main" id="{D0134A86-1EC1-2948-8524-26D2BEEF183C}"/>
                </a:ext>
              </a:extLst>
            </p:cNvPr>
            <p:cNvSpPr txBox="1"/>
            <p:nvPr/>
          </p:nvSpPr>
          <p:spPr>
            <a:xfrm>
              <a:off x="13933" y="9871"/>
              <a:ext cx="2045" cy="4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E7E6E6">
                      <a:lumMod val="10000"/>
                    </a:srgbClr>
                  </a:solidFill>
                  <a:effectLst/>
                  <a:uLnTx/>
                  <a:uFillTx/>
                  <a:latin typeface="Microsoft YaHei" panose="020B0503020204020204" pitchFamily="34" charset="-122"/>
                  <a:ea typeface="Microsoft YaHei" panose="020B0503020204020204" pitchFamily="34" charset="-122"/>
                </a:rPr>
                <a:t>集成总线流程</a:t>
              </a:r>
            </a:p>
          </p:txBody>
        </p:sp>
        <p:sp>
          <p:nvSpPr>
            <p:cNvPr id="146" name="文本框 145">
              <a:extLst>
                <a:ext uri="{FF2B5EF4-FFF2-40B4-BE49-F238E27FC236}">
                  <a16:creationId xmlns:a16="http://schemas.microsoft.com/office/drawing/2014/main" id="{AABDD7D6-066F-6348-AEA8-265122E5701C}"/>
                </a:ext>
              </a:extLst>
            </p:cNvPr>
            <p:cNvSpPr txBox="1"/>
            <p:nvPr/>
          </p:nvSpPr>
          <p:spPr>
            <a:xfrm>
              <a:off x="15871" y="9782"/>
              <a:ext cx="513" cy="4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E7E6E6">
                      <a:lumMod val="10000"/>
                    </a:srgbClr>
                  </a:solidFill>
                  <a:effectLst/>
                  <a:uLnTx/>
                  <a:uFillTx/>
                  <a:latin typeface="Microsoft YaHei" panose="020B0503020204020204" pitchFamily="34" charset="-122"/>
                  <a:ea typeface="Microsoft YaHei" panose="020B0503020204020204" pitchFamily="34" charset="-122"/>
                </a:rPr>
                <a:t>….</a:t>
              </a:r>
            </a:p>
          </p:txBody>
        </p:sp>
        <p:cxnSp>
          <p:nvCxnSpPr>
            <p:cNvPr id="147" name="直接箭头连接符 100">
              <a:extLst>
                <a:ext uri="{FF2B5EF4-FFF2-40B4-BE49-F238E27FC236}">
                  <a16:creationId xmlns:a16="http://schemas.microsoft.com/office/drawing/2014/main" id="{C9B7F034-6655-9B4F-8001-F2AEFD9FD535}"/>
                </a:ext>
              </a:extLst>
            </p:cNvPr>
            <p:cNvCxnSpPr>
              <a:stCxn id="101" idx="2"/>
              <a:endCxn id="143" idx="10"/>
            </p:cNvCxnSpPr>
            <p:nvPr/>
          </p:nvCxnSpPr>
          <p:spPr>
            <a:xfrm>
              <a:off x="10598" y="8251"/>
              <a:ext cx="3739" cy="817"/>
            </a:xfrm>
            <a:prstGeom prst="straightConnector1">
              <a:avLst/>
            </a:prstGeom>
            <a:noFill/>
            <a:ln w="6350" cap="flat" cmpd="sng" algn="ctr">
              <a:solidFill>
                <a:srgbClr val="E7E6E6">
                  <a:lumMod val="10000"/>
                </a:srgbClr>
              </a:solidFill>
              <a:prstDash val="solid"/>
              <a:miter lim="800000"/>
              <a:tailEnd type="triangle"/>
            </a:ln>
            <a:effectLst/>
          </p:spPr>
        </p:cxnSp>
        <p:cxnSp>
          <p:nvCxnSpPr>
            <p:cNvPr id="148" name="直接箭头连接符 102">
              <a:extLst>
                <a:ext uri="{FF2B5EF4-FFF2-40B4-BE49-F238E27FC236}">
                  <a16:creationId xmlns:a16="http://schemas.microsoft.com/office/drawing/2014/main" id="{84FE3223-5FFF-0843-8C36-329F7B1A4FEF}"/>
                </a:ext>
              </a:extLst>
            </p:cNvPr>
            <p:cNvCxnSpPr>
              <a:stCxn id="101" idx="2"/>
              <a:endCxn id="144" idx="1"/>
            </p:cNvCxnSpPr>
            <p:nvPr/>
          </p:nvCxnSpPr>
          <p:spPr>
            <a:xfrm>
              <a:off x="10598" y="8251"/>
              <a:ext cx="5329" cy="780"/>
            </a:xfrm>
            <a:prstGeom prst="straightConnector1">
              <a:avLst/>
            </a:prstGeom>
            <a:noFill/>
            <a:ln w="6350" cap="flat" cmpd="sng" algn="ctr">
              <a:solidFill>
                <a:srgbClr val="E7E6E6">
                  <a:lumMod val="10000"/>
                </a:srgbClr>
              </a:solidFill>
              <a:prstDash val="solid"/>
              <a:miter lim="800000"/>
              <a:tailEnd type="triangle"/>
            </a:ln>
            <a:effectLst/>
          </p:spPr>
        </p:cxnSp>
        <p:sp>
          <p:nvSpPr>
            <p:cNvPr id="149" name="矩形 148">
              <a:extLst>
                <a:ext uri="{FF2B5EF4-FFF2-40B4-BE49-F238E27FC236}">
                  <a16:creationId xmlns:a16="http://schemas.microsoft.com/office/drawing/2014/main" id="{DB8D8553-108C-9847-84C5-A61D7D88835F}"/>
                </a:ext>
              </a:extLst>
            </p:cNvPr>
            <p:cNvSpPr/>
            <p:nvPr/>
          </p:nvSpPr>
          <p:spPr>
            <a:xfrm>
              <a:off x="4661" y="7195"/>
              <a:ext cx="1182" cy="756"/>
            </a:xfrm>
            <a:prstGeom prst="rect">
              <a:avLst/>
            </a:prstGeom>
            <a:solidFill>
              <a:srgbClr val="E6001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创建</a:t>
              </a:r>
            </a:p>
          </p:txBody>
        </p:sp>
        <p:sp>
          <p:nvSpPr>
            <p:cNvPr id="150" name="矩形 149">
              <a:extLst>
                <a:ext uri="{FF2B5EF4-FFF2-40B4-BE49-F238E27FC236}">
                  <a16:creationId xmlns:a16="http://schemas.microsoft.com/office/drawing/2014/main" id="{A46E23CD-7A13-AE4D-A24C-2E0A1983E871}"/>
                </a:ext>
              </a:extLst>
            </p:cNvPr>
            <p:cNvSpPr/>
            <p:nvPr/>
          </p:nvSpPr>
          <p:spPr>
            <a:xfrm>
              <a:off x="6223" y="7195"/>
              <a:ext cx="1182" cy="756"/>
            </a:xfrm>
            <a:prstGeom prst="rect">
              <a:avLst/>
            </a:prstGeom>
            <a:solidFill>
              <a:srgbClr val="E6001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测试</a:t>
              </a:r>
            </a:p>
          </p:txBody>
        </p:sp>
        <p:sp>
          <p:nvSpPr>
            <p:cNvPr id="151" name="矩形 150">
              <a:extLst>
                <a:ext uri="{FF2B5EF4-FFF2-40B4-BE49-F238E27FC236}">
                  <a16:creationId xmlns:a16="http://schemas.microsoft.com/office/drawing/2014/main" id="{8E39912E-A74C-6241-A73C-46980E42BD33}"/>
                </a:ext>
              </a:extLst>
            </p:cNvPr>
            <p:cNvSpPr/>
            <p:nvPr/>
          </p:nvSpPr>
          <p:spPr>
            <a:xfrm>
              <a:off x="9345" y="7195"/>
              <a:ext cx="1182" cy="756"/>
            </a:xfrm>
            <a:prstGeom prst="rect">
              <a:avLst/>
            </a:prstGeom>
            <a:solidFill>
              <a:srgbClr val="E6001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发布</a:t>
              </a:r>
            </a:p>
          </p:txBody>
        </p:sp>
        <p:sp>
          <p:nvSpPr>
            <p:cNvPr id="152" name="矩形 151">
              <a:extLst>
                <a:ext uri="{FF2B5EF4-FFF2-40B4-BE49-F238E27FC236}">
                  <a16:creationId xmlns:a16="http://schemas.microsoft.com/office/drawing/2014/main" id="{BFC6F770-FB08-B440-A37D-F1E8E0BF5718}"/>
                </a:ext>
              </a:extLst>
            </p:cNvPr>
            <p:cNvSpPr/>
            <p:nvPr/>
          </p:nvSpPr>
          <p:spPr>
            <a:xfrm>
              <a:off x="10907" y="7195"/>
              <a:ext cx="1182" cy="756"/>
            </a:xfrm>
            <a:prstGeom prst="rect">
              <a:avLst/>
            </a:prstGeom>
            <a:solidFill>
              <a:srgbClr val="E6001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上线</a:t>
              </a:r>
            </a:p>
          </p:txBody>
        </p:sp>
        <p:sp>
          <p:nvSpPr>
            <p:cNvPr id="153" name="矩形 152">
              <a:extLst>
                <a:ext uri="{FF2B5EF4-FFF2-40B4-BE49-F238E27FC236}">
                  <a16:creationId xmlns:a16="http://schemas.microsoft.com/office/drawing/2014/main" id="{2505E687-19CE-3048-94A1-79D834688288}"/>
                </a:ext>
              </a:extLst>
            </p:cNvPr>
            <p:cNvSpPr/>
            <p:nvPr/>
          </p:nvSpPr>
          <p:spPr>
            <a:xfrm>
              <a:off x="12468" y="7195"/>
              <a:ext cx="1590" cy="756"/>
            </a:xfrm>
            <a:prstGeom prst="rect">
              <a:avLst/>
            </a:prstGeom>
            <a:solidFill>
              <a:srgbClr val="E6001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监控告警</a:t>
              </a:r>
            </a:p>
          </p:txBody>
        </p:sp>
        <p:sp>
          <p:nvSpPr>
            <p:cNvPr id="154" name="矩形 153">
              <a:extLst>
                <a:ext uri="{FF2B5EF4-FFF2-40B4-BE49-F238E27FC236}">
                  <a16:creationId xmlns:a16="http://schemas.microsoft.com/office/drawing/2014/main" id="{86418105-796D-4B42-9904-FC028E3D131D}"/>
                </a:ext>
              </a:extLst>
            </p:cNvPr>
            <p:cNvSpPr/>
            <p:nvPr/>
          </p:nvSpPr>
          <p:spPr>
            <a:xfrm>
              <a:off x="14438" y="7195"/>
              <a:ext cx="1590" cy="756"/>
            </a:xfrm>
            <a:prstGeom prst="rect">
              <a:avLst/>
            </a:prstGeom>
            <a:solidFill>
              <a:srgbClr val="E6001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安全管控</a:t>
              </a:r>
            </a:p>
          </p:txBody>
        </p:sp>
        <p:sp>
          <p:nvSpPr>
            <p:cNvPr id="155" name="矩形 154">
              <a:extLst>
                <a:ext uri="{FF2B5EF4-FFF2-40B4-BE49-F238E27FC236}">
                  <a16:creationId xmlns:a16="http://schemas.microsoft.com/office/drawing/2014/main" id="{1D209F59-13FC-8F48-A102-54068F65CE9C}"/>
                </a:ext>
              </a:extLst>
            </p:cNvPr>
            <p:cNvSpPr/>
            <p:nvPr/>
          </p:nvSpPr>
          <p:spPr>
            <a:xfrm>
              <a:off x="7784" y="7195"/>
              <a:ext cx="1182" cy="756"/>
            </a:xfrm>
            <a:prstGeom prst="rect">
              <a:avLst/>
            </a:prstGeom>
            <a:solidFill>
              <a:srgbClr val="E6001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管理</a:t>
              </a:r>
            </a:p>
          </p:txBody>
        </p:sp>
      </p:grpSp>
      <p:sp>
        <p:nvSpPr>
          <p:cNvPr id="156" name="文本框 155">
            <a:extLst>
              <a:ext uri="{FF2B5EF4-FFF2-40B4-BE49-F238E27FC236}">
                <a16:creationId xmlns:a16="http://schemas.microsoft.com/office/drawing/2014/main" id="{3C4D5766-BB62-9F4F-8488-9988B6CDA20B}"/>
              </a:ext>
            </a:extLst>
          </p:cNvPr>
          <p:cNvSpPr txBox="1"/>
          <p:nvPr/>
        </p:nvSpPr>
        <p:spPr>
          <a:xfrm>
            <a:off x="886460" y="952500"/>
            <a:ext cx="10504170" cy="657103"/>
          </a:xfrm>
          <a:prstGeom prst="rect">
            <a:avLst/>
          </a:prstGeom>
          <a:noFill/>
        </p:spPr>
        <p:txBody>
          <a:bodyPr wrap="square" rtlCol="0">
            <a:spAutoFit/>
          </a:bodyPr>
          <a:lstStyle/>
          <a:p>
            <a:pPr>
              <a:lnSpc>
                <a:spcPct val="150000"/>
              </a:lnSpc>
            </a:pPr>
            <a:r>
              <a:rPr lang="zh-CN" altLang="en-US" sz="1300" dirty="0">
                <a:solidFill>
                  <a:srgbClr val="E7E6E6">
                    <a:lumMod val="25000"/>
                  </a:srgbClr>
                </a:solidFill>
                <a:latin typeface="Microsoft YaHei" panose="020B0503020204020204" pitchFamily="34" charset="-122"/>
                <a:ea typeface="Microsoft YaHei" panose="020B0503020204020204" pitchFamily="34" charset="-122"/>
              </a:rPr>
              <a:t>       完整托管港华</a:t>
            </a:r>
            <a:r>
              <a:rPr lang="en-US" altLang="zh-CN" sz="1300" dirty="0">
                <a:solidFill>
                  <a:srgbClr val="E7E6E6">
                    <a:lumMod val="25000"/>
                  </a:srgbClr>
                </a:solidFill>
                <a:latin typeface="Microsoft YaHei" panose="020B0503020204020204" pitchFamily="34" charset="-122"/>
                <a:ea typeface="Microsoft YaHei" panose="020B0503020204020204" pitchFamily="34" charset="-122"/>
              </a:rPr>
              <a:t>API</a:t>
            </a:r>
            <a:r>
              <a:rPr lang="zh-CN" altLang="en-US" sz="1300" dirty="0">
                <a:solidFill>
                  <a:srgbClr val="E7E6E6">
                    <a:lumMod val="25000"/>
                  </a:srgbClr>
                </a:solidFill>
                <a:latin typeface="Microsoft YaHei" panose="020B0503020204020204" pitchFamily="34" charset="-122"/>
                <a:ea typeface="Microsoft YaHei" panose="020B0503020204020204" pitchFamily="34" charset="-122"/>
              </a:rPr>
              <a:t>服务，用于协助完成多系统集成及生态开放场景下</a:t>
            </a:r>
            <a:r>
              <a:rPr lang="en-US" altLang="zh-CN" sz="1300" dirty="0">
                <a:solidFill>
                  <a:srgbClr val="E7E6E6">
                    <a:lumMod val="25000"/>
                  </a:srgbClr>
                </a:solidFill>
                <a:latin typeface="Microsoft YaHei" panose="020B0503020204020204" pitchFamily="34" charset="-122"/>
                <a:ea typeface="Microsoft YaHei" panose="020B0503020204020204" pitchFamily="34" charset="-122"/>
              </a:rPr>
              <a:t>API</a:t>
            </a:r>
            <a:r>
              <a:rPr lang="zh-CN" altLang="en-US" sz="1300" dirty="0">
                <a:solidFill>
                  <a:srgbClr val="E7E6E6">
                    <a:lumMod val="25000"/>
                  </a:srgbClr>
                </a:solidFill>
                <a:latin typeface="Microsoft YaHei" panose="020B0503020204020204" pitchFamily="34" charset="-122"/>
                <a:ea typeface="Microsoft YaHei" panose="020B0503020204020204" pitchFamily="34" charset="-122"/>
              </a:rPr>
              <a:t>资产治理和开放， 覆盖</a:t>
            </a:r>
            <a:r>
              <a:rPr lang="en-US" altLang="zh-CN" sz="1300" dirty="0">
                <a:solidFill>
                  <a:srgbClr val="E7E6E6">
                    <a:lumMod val="25000"/>
                  </a:srgbClr>
                </a:solidFill>
                <a:latin typeface="Microsoft YaHei" panose="020B0503020204020204" pitchFamily="34" charset="-122"/>
                <a:ea typeface="Microsoft YaHei" panose="020B0503020204020204" pitchFamily="34" charset="-122"/>
              </a:rPr>
              <a:t>API </a:t>
            </a:r>
            <a:r>
              <a:rPr lang="zh-CN" altLang="en-US" sz="1300" dirty="0">
                <a:solidFill>
                  <a:srgbClr val="E7E6E6">
                    <a:lumMod val="25000"/>
                  </a:srgbClr>
                </a:solidFill>
                <a:latin typeface="Microsoft YaHei" panose="020B0503020204020204" pitchFamily="34" charset="-122"/>
                <a:ea typeface="Microsoft YaHei" panose="020B0503020204020204" pitchFamily="34" charset="-122"/>
              </a:rPr>
              <a:t>的创建、维护、发布、监控、安全管控等全生命周期的管理；支持各种协议</a:t>
            </a:r>
            <a:r>
              <a:rPr lang="en-US" altLang="zh-CN" sz="1300" dirty="0">
                <a:solidFill>
                  <a:srgbClr val="E7E6E6">
                    <a:lumMod val="25000"/>
                  </a:srgbClr>
                </a:solidFill>
                <a:latin typeface="Microsoft YaHei" panose="020B0503020204020204" pitchFamily="34" charset="-122"/>
                <a:ea typeface="Microsoft YaHei" panose="020B0503020204020204" pitchFamily="34" charset="-122"/>
              </a:rPr>
              <a:t>API</a:t>
            </a:r>
            <a:r>
              <a:rPr lang="zh-CN" altLang="en-US" sz="1300" dirty="0">
                <a:solidFill>
                  <a:srgbClr val="E7E6E6">
                    <a:lumMod val="25000"/>
                  </a:srgbClr>
                </a:solidFill>
                <a:latin typeface="Microsoft YaHei" panose="020B0503020204020204" pitchFamily="34" charset="-122"/>
                <a:ea typeface="Microsoft YaHei" panose="020B0503020204020204" pitchFamily="34" charset="-122"/>
              </a:rPr>
              <a:t>的接入、统一管理和安全调用。</a:t>
            </a:r>
          </a:p>
        </p:txBody>
      </p:sp>
    </p:spTree>
    <p:extLst>
      <p:ext uri="{BB962C8B-B14F-4D97-AF65-F5344CB8AC3E}">
        <p14:creationId xmlns:p14="http://schemas.microsoft.com/office/powerpoint/2010/main" val="2471102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2-</a:t>
            </a:r>
            <a:r>
              <a:rPr lang="zh-CN" altLang="en-US" dirty="0"/>
              <a:t>服务集成</a:t>
            </a:r>
            <a:r>
              <a:rPr lang="en-US" altLang="zh-CN" dirty="0"/>
              <a:t>-</a:t>
            </a:r>
            <a:r>
              <a:rPr lang="zh-CN" altLang="en-US" dirty="0"/>
              <a:t>体系建设：能力共享运营体系</a:t>
            </a:r>
            <a:endParaRPr dirty="0"/>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4" name="文本框 3">
            <a:extLst>
              <a:ext uri="{FF2B5EF4-FFF2-40B4-BE49-F238E27FC236}">
                <a16:creationId xmlns:a16="http://schemas.microsoft.com/office/drawing/2014/main" id="{8F0ADF35-614A-2449-8365-C16B08CB103A}"/>
              </a:ext>
            </a:extLst>
          </p:cNvPr>
          <p:cNvSpPr txBox="1"/>
          <p:nvPr/>
        </p:nvSpPr>
        <p:spPr>
          <a:xfrm>
            <a:off x="905906" y="1702883"/>
            <a:ext cx="2447254" cy="329320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zh-CN" altLang="en-US"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rPr>
              <a:t>能力共享组织保障</a:t>
            </a: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zh-CN" altLang="en-US"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rPr>
              <a:t>能力共享制度保障</a:t>
            </a: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zh-CN" altLang="en-US"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rPr>
              <a:t>能力共享管控保障</a:t>
            </a: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zh-CN" altLang="en-US"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rPr>
              <a:t>能力共享管控保障</a:t>
            </a: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zh-CN" altLang="en-US"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rPr>
              <a:t>能力共享管控保障</a:t>
            </a: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zh-CN" altLang="en-US"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rPr>
              <a:t>能力共享能力开放</a:t>
            </a: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zh-CN" altLang="en-US"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rPr>
              <a:t>能力共享生态建设</a:t>
            </a:r>
            <a:endParaRPr kumimoji="1" lang="en-US" altLang="zh-CN" sz="1600" b="1" i="0" u="none" strike="noStrike" kern="120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等线" panose="02010600030101010101" pitchFamily="2" charset="-122"/>
            </a:endParaRPr>
          </a:p>
        </p:txBody>
      </p:sp>
      <p:sp>
        <p:nvSpPr>
          <p:cNvPr id="5" name="圆角矩形 4">
            <a:extLst>
              <a:ext uri="{FF2B5EF4-FFF2-40B4-BE49-F238E27FC236}">
                <a16:creationId xmlns:a16="http://schemas.microsoft.com/office/drawing/2014/main" id="{65551587-CB08-414A-9DBE-4C6315B56FEA}"/>
              </a:ext>
            </a:extLst>
          </p:cNvPr>
          <p:cNvSpPr/>
          <p:nvPr/>
        </p:nvSpPr>
        <p:spPr>
          <a:xfrm>
            <a:off x="3053435" y="1730490"/>
            <a:ext cx="3709328" cy="288032"/>
          </a:xfrm>
          <a:prstGeom prst="roundRect">
            <a:avLst/>
          </a:prstGeom>
          <a:solidFill>
            <a:schemeClr val="tx1"/>
          </a:solidFill>
          <a:ln w="12700" cap="flat" cmpd="sng" algn="ctr">
            <a:noFill/>
            <a:prstDash val="solid"/>
            <a:miter lim="800000"/>
          </a:ln>
          <a:effec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a:ea typeface="微软雅黑"/>
                <a:cs typeface="+mn-cs"/>
              </a:rPr>
              <a:t>平台型组织演进</a:t>
            </a:r>
          </a:p>
        </p:txBody>
      </p:sp>
      <p:sp>
        <p:nvSpPr>
          <p:cNvPr id="6" name="圆角矩形 5">
            <a:extLst>
              <a:ext uri="{FF2B5EF4-FFF2-40B4-BE49-F238E27FC236}">
                <a16:creationId xmlns:a16="http://schemas.microsoft.com/office/drawing/2014/main" id="{56F4FA08-5B00-AF48-8BB6-173B85862B95}"/>
              </a:ext>
            </a:extLst>
          </p:cNvPr>
          <p:cNvSpPr/>
          <p:nvPr/>
        </p:nvSpPr>
        <p:spPr>
          <a:xfrm>
            <a:off x="3053435" y="2213046"/>
            <a:ext cx="3709328" cy="288032"/>
          </a:xfrm>
          <a:prstGeom prst="roundRect">
            <a:avLst/>
          </a:prstGeom>
          <a:solidFill>
            <a:schemeClr val="tx1"/>
          </a:solidFill>
          <a:ln w="12700" cap="flat" cmpd="sng" algn="ctr">
            <a:noFill/>
            <a:prstDash val="solid"/>
            <a:miter lim="800000"/>
          </a:ln>
          <a:effec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a:ea typeface="微软雅黑"/>
                <a:cs typeface="+mn-cs"/>
              </a:rPr>
              <a:t>为平台的规划、建设、运营建立制度、流程</a:t>
            </a:r>
          </a:p>
        </p:txBody>
      </p:sp>
      <p:sp>
        <p:nvSpPr>
          <p:cNvPr id="7" name="圆角矩形 6">
            <a:extLst>
              <a:ext uri="{FF2B5EF4-FFF2-40B4-BE49-F238E27FC236}">
                <a16:creationId xmlns:a16="http://schemas.microsoft.com/office/drawing/2014/main" id="{BFD49EF6-ACE3-CA4A-A366-4230F3589B4B}"/>
              </a:ext>
            </a:extLst>
          </p:cNvPr>
          <p:cNvSpPr/>
          <p:nvPr/>
        </p:nvSpPr>
        <p:spPr>
          <a:xfrm>
            <a:off x="3053435" y="2695602"/>
            <a:ext cx="3709328" cy="288032"/>
          </a:xfrm>
          <a:prstGeom prst="roundRect">
            <a:avLst/>
          </a:prstGeom>
          <a:solidFill>
            <a:schemeClr val="tx1"/>
          </a:solidFill>
          <a:ln w="12700" cap="flat" cmpd="sng" algn="ctr">
            <a:noFill/>
            <a:prstDash val="solid"/>
            <a:miter lim="800000"/>
          </a:ln>
          <a:effec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a:ea typeface="微软雅黑"/>
                <a:cs typeface="+mn-cs"/>
              </a:rPr>
              <a:t>建立平台宣贯、培训、认证上岗制度</a:t>
            </a:r>
          </a:p>
        </p:txBody>
      </p:sp>
      <p:sp>
        <p:nvSpPr>
          <p:cNvPr id="8" name="圆角矩形 7">
            <a:extLst>
              <a:ext uri="{FF2B5EF4-FFF2-40B4-BE49-F238E27FC236}">
                <a16:creationId xmlns:a16="http://schemas.microsoft.com/office/drawing/2014/main" id="{350E5D11-4CFA-814D-8E21-E50A290C14EE}"/>
              </a:ext>
            </a:extLst>
          </p:cNvPr>
          <p:cNvSpPr/>
          <p:nvPr/>
        </p:nvSpPr>
        <p:spPr>
          <a:xfrm>
            <a:off x="3053435" y="3178158"/>
            <a:ext cx="3709328" cy="288032"/>
          </a:xfrm>
          <a:prstGeom prst="roundRect">
            <a:avLst/>
          </a:prstGeom>
          <a:solidFill>
            <a:schemeClr val="tx1"/>
          </a:solidFill>
          <a:ln w="12700" cap="flat" cmpd="sng" algn="ctr">
            <a:noFill/>
            <a:prstDash val="solid"/>
            <a:miter lim="800000"/>
          </a:ln>
          <a:effec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a:ea typeface="微软雅黑"/>
                <a:cs typeface="+mn-cs"/>
              </a:rPr>
              <a:t>提升研发效能</a:t>
            </a:r>
          </a:p>
        </p:txBody>
      </p:sp>
      <p:sp>
        <p:nvSpPr>
          <p:cNvPr id="9" name="圆角矩形 8">
            <a:extLst>
              <a:ext uri="{FF2B5EF4-FFF2-40B4-BE49-F238E27FC236}">
                <a16:creationId xmlns:a16="http://schemas.microsoft.com/office/drawing/2014/main" id="{70FA838F-7DFE-7244-98A4-3D3B4C9C09BA}"/>
              </a:ext>
            </a:extLst>
          </p:cNvPr>
          <p:cNvSpPr/>
          <p:nvPr/>
        </p:nvSpPr>
        <p:spPr>
          <a:xfrm>
            <a:off x="3053435" y="3660714"/>
            <a:ext cx="3709328" cy="288032"/>
          </a:xfrm>
          <a:prstGeom prst="roundRect">
            <a:avLst/>
          </a:prstGeom>
          <a:solidFill>
            <a:schemeClr val="tx1"/>
          </a:solidFill>
          <a:ln w="12700" cap="flat" cmpd="sng" algn="ctr">
            <a:noFill/>
            <a:prstDash val="solid"/>
            <a:miter lim="800000"/>
          </a:ln>
          <a:effec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a:ea typeface="微软雅黑"/>
                <a:cs typeface="+mn-cs"/>
              </a:rPr>
              <a:t>贯穿</a:t>
            </a:r>
            <a:r>
              <a:rPr kumimoji="0" lang="en-US" altLang="zh-CN" sz="1200" b="0" i="0" u="none" strike="noStrike" kern="0" cap="none" spc="0" normalizeH="0" baseline="0" noProof="0" dirty="0">
                <a:ln>
                  <a:noFill/>
                </a:ln>
                <a:solidFill>
                  <a:prstClr val="white"/>
                </a:solidFill>
                <a:effectLst/>
                <a:uLnTx/>
                <a:uFillTx/>
                <a:latin typeface="微软雅黑"/>
                <a:ea typeface="微软雅黑"/>
                <a:cs typeface="+mn-cs"/>
              </a:rPr>
              <a:t>DevOps</a:t>
            </a:r>
            <a:r>
              <a:rPr kumimoji="0" lang="zh-CN" altLang="en-US" sz="1200" b="0" i="0" u="none" strike="noStrike" kern="0" cap="none" spc="0" normalizeH="0" baseline="0" noProof="0" dirty="0">
                <a:ln>
                  <a:noFill/>
                </a:ln>
                <a:solidFill>
                  <a:prstClr val="white"/>
                </a:solidFill>
                <a:effectLst/>
                <a:uLnTx/>
                <a:uFillTx/>
                <a:latin typeface="微软雅黑"/>
                <a:ea typeface="微软雅黑"/>
                <a:cs typeface="+mn-cs"/>
              </a:rPr>
              <a:t>流程</a:t>
            </a:r>
          </a:p>
        </p:txBody>
      </p:sp>
      <p:sp>
        <p:nvSpPr>
          <p:cNvPr id="10" name="圆角矩形 9">
            <a:extLst>
              <a:ext uri="{FF2B5EF4-FFF2-40B4-BE49-F238E27FC236}">
                <a16:creationId xmlns:a16="http://schemas.microsoft.com/office/drawing/2014/main" id="{DCB0BF83-264E-2646-A352-919DC4281378}"/>
              </a:ext>
            </a:extLst>
          </p:cNvPr>
          <p:cNvSpPr/>
          <p:nvPr/>
        </p:nvSpPr>
        <p:spPr>
          <a:xfrm>
            <a:off x="3053435" y="4143270"/>
            <a:ext cx="3709328" cy="288032"/>
          </a:xfrm>
          <a:prstGeom prst="roundRect">
            <a:avLst/>
          </a:prstGeom>
          <a:solidFill>
            <a:schemeClr val="tx1"/>
          </a:solidFill>
          <a:ln w="12700" cap="flat" cmpd="sng" algn="ctr">
            <a:noFill/>
            <a:prstDash val="solid"/>
            <a:miter lim="800000"/>
          </a:ln>
          <a:effec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a:ea typeface="微软雅黑"/>
                <a:cs typeface="+mn-cs"/>
              </a:rPr>
              <a:t>能力提供以及外网能力商家</a:t>
            </a:r>
          </a:p>
        </p:txBody>
      </p:sp>
      <p:sp>
        <p:nvSpPr>
          <p:cNvPr id="11" name="圆角矩形 10">
            <a:extLst>
              <a:ext uri="{FF2B5EF4-FFF2-40B4-BE49-F238E27FC236}">
                <a16:creationId xmlns:a16="http://schemas.microsoft.com/office/drawing/2014/main" id="{6BA942B0-DD46-D649-B21E-E7DB2C99CB5B}"/>
              </a:ext>
            </a:extLst>
          </p:cNvPr>
          <p:cNvSpPr/>
          <p:nvPr/>
        </p:nvSpPr>
        <p:spPr>
          <a:xfrm>
            <a:off x="3053435" y="4625826"/>
            <a:ext cx="3709328" cy="288032"/>
          </a:xfrm>
          <a:prstGeom prst="roundRect">
            <a:avLst/>
          </a:prstGeom>
          <a:solidFill>
            <a:schemeClr val="tx1"/>
          </a:solidFill>
          <a:ln w="12700" cap="flat" cmpd="sng" algn="ctr">
            <a:noFill/>
            <a:prstDash val="solid"/>
            <a:miter lim="800000"/>
          </a:ln>
          <a:effec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a:ea typeface="微软雅黑"/>
                <a:cs typeface="+mn-cs"/>
              </a:rPr>
              <a:t>开发者生态</a:t>
            </a:r>
            <a:r>
              <a:rPr kumimoji="0" lang="en-US" altLang="zh-CN" sz="1200" b="0" i="0" u="none" strike="noStrike" kern="0" cap="none" spc="0" normalizeH="0" baseline="0" noProof="0" dirty="0">
                <a:ln>
                  <a:noFill/>
                </a:ln>
                <a:solidFill>
                  <a:prstClr val="white"/>
                </a:solidFill>
                <a:effectLst/>
                <a:uLnTx/>
                <a:uFillTx/>
                <a:latin typeface="微软雅黑"/>
                <a:ea typeface="微软雅黑"/>
                <a:cs typeface="+mn-cs"/>
              </a:rPr>
              <a:t>…</a:t>
            </a:r>
            <a:endParaRPr kumimoji="0" lang="zh-CN" altLang="en-US" sz="1200" b="0" i="0" u="none" strike="noStrike" kern="0" cap="none" spc="0" normalizeH="0" baseline="0" noProof="0" dirty="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26F0681B-5D55-4249-B322-15B8F1719F18}"/>
              </a:ext>
            </a:extLst>
          </p:cNvPr>
          <p:cNvSpPr txBox="1"/>
          <p:nvPr/>
        </p:nvSpPr>
        <p:spPr>
          <a:xfrm>
            <a:off x="7395882" y="1125756"/>
            <a:ext cx="4608428" cy="2516073"/>
          </a:xfrm>
          <a:prstGeom prst="rect">
            <a:avLst/>
          </a:prstGeom>
          <a:solidFill>
            <a:schemeClr val="bg1">
              <a:lumMod val="95000"/>
            </a:schemeClr>
          </a:solidFill>
        </p:spPr>
        <p:txBody>
          <a:bodyPr wrap="square" rtlCol="0">
            <a:spAutoFit/>
          </a:bodyPr>
          <a:lstStyle/>
          <a:p>
            <a:pPr marL="131445" marR="76200" lvl="5" indent="0" algn="just" defTabSz="914400" rtl="0" eaLnBrk="1" fontAlgn="auto" latinLnBrk="0" hangingPunct="1">
              <a:lnSpc>
                <a:spcPct val="150000"/>
              </a:lnSpc>
              <a:spcBef>
                <a:spcPts val="0"/>
              </a:spcBef>
              <a:spcAft>
                <a:spcPts val="0"/>
              </a:spcAft>
              <a:buClrTx/>
              <a:buSzTx/>
              <a:buFontTx/>
              <a:buNone/>
              <a:tabLst/>
              <a:defRPr/>
            </a:pPr>
            <a:r>
              <a:rPr kumimoji="0" lang="en-US"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a:t>
            </a:r>
            <a:r>
              <a:rPr kumimoji="0" lang="zh-CN" altLang="en-US"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能力共享总体要求</a:t>
            </a:r>
            <a:r>
              <a:rPr kumimoji="0" lang="en-US"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a:t>
            </a:r>
            <a:r>
              <a:rPr kumimoji="0" lang="zh-CN" altLang="en-US"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节选：</a:t>
            </a:r>
            <a:endParaRPr kumimoji="0" lang="en-US"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endParaRPr>
          </a:p>
          <a:p>
            <a:pPr marL="360045" marR="76200" lvl="5" indent="-2286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集团的应用软件实施方法论转为支持</a:t>
            </a:r>
            <a:r>
              <a:rPr kumimoji="0" lang="en-US"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a:t>
            </a: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双模</a:t>
            </a:r>
            <a:r>
              <a:rPr kumimoji="0" lang="en-US"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a:t>
            </a: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 ；</a:t>
            </a:r>
          </a:p>
          <a:p>
            <a:pPr marL="360045" marR="76200" lvl="5" indent="-2286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建立</a:t>
            </a:r>
            <a:r>
              <a:rPr kumimoji="0" lang="en-US"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DevOps</a:t>
            </a: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平台和共享服务中心，支持“双模”模式，支撑业务的快速变革与创新；</a:t>
            </a:r>
          </a:p>
          <a:p>
            <a:pPr marL="360045" marR="76200" lvl="5" indent="-2286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集团软件开发类项目需求由架构组统一评审，项目建设原则上优先调用</a:t>
            </a:r>
            <a:r>
              <a:rPr kumimoji="0" lang="zh-CN" altLang="en-US"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平台</a:t>
            </a: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已提供的技术、服务或组件，具备推广和复用价值的功能，需优先考虑封装为公共的服务或组件部署在</a:t>
            </a:r>
            <a:r>
              <a:rPr kumimoji="0" lang="en-US" altLang="zh-CN" sz="900" b="0" i="0" u="none" strike="noStrike" kern="100" cap="none" spc="0" normalizeH="0" baseline="0" noProof="0" dirty="0" err="1">
                <a:ln>
                  <a:noFill/>
                </a:ln>
                <a:solidFill>
                  <a:prstClr val="white">
                    <a:lumMod val="50000"/>
                  </a:prstClr>
                </a:solidFill>
                <a:effectLst/>
                <a:uLnTx/>
                <a:uFillTx/>
                <a:latin typeface="微软雅黑"/>
                <a:ea typeface="微软雅黑"/>
                <a:cs typeface="+mn-ea"/>
                <a:sym typeface="+mn-lt"/>
              </a:rPr>
              <a:t>Devops</a:t>
            </a: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平台上进行共享；</a:t>
            </a:r>
          </a:p>
          <a:p>
            <a:pPr marL="360045" marR="76200" lvl="5" indent="-2286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不涉及开发的软件项目，如有容器化部署、开源中间件和新技术应用需求的，建议</a:t>
            </a:r>
            <a:r>
              <a:rPr kumimoji="0" lang="zh-CN" altLang="en-US"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部署在集团开发平台</a:t>
            </a: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a:t>
            </a:r>
          </a:p>
          <a:p>
            <a:pPr marL="360045" marR="76200" lvl="5" indent="-2286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集团软件开发类项目在无悖上述原则的前提下进行，如因差异化和本地化需求进行调整，需集团信息技术中心批准。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sp>
        <p:nvSpPr>
          <p:cNvPr id="13" name="矩形 12">
            <a:extLst>
              <a:ext uri="{FF2B5EF4-FFF2-40B4-BE49-F238E27FC236}">
                <a16:creationId xmlns:a16="http://schemas.microsoft.com/office/drawing/2014/main" id="{B2F32311-C2EE-CD47-90AC-0AD5C0646898}"/>
              </a:ext>
            </a:extLst>
          </p:cNvPr>
          <p:cNvSpPr/>
          <p:nvPr/>
        </p:nvSpPr>
        <p:spPr>
          <a:xfrm>
            <a:off x="7395882" y="3770473"/>
            <a:ext cx="4608428" cy="1962076"/>
          </a:xfrm>
          <a:prstGeom prst="rect">
            <a:avLst/>
          </a:prstGeom>
          <a:solidFill>
            <a:schemeClr val="bg1">
              <a:lumMod val="95000"/>
            </a:schemeClr>
          </a:solidFill>
        </p:spPr>
        <p:txBody>
          <a:bodyPr wrap="square" rtlCol="0">
            <a:spAutoFit/>
          </a:bodyPr>
          <a:lstStyle/>
          <a:p>
            <a:pPr marL="131445" marR="76200" lvl="5" indent="0" algn="just" defTabSz="914400" rtl="0" eaLnBrk="1" fontAlgn="auto" latinLnBrk="0" hangingPunct="1">
              <a:lnSpc>
                <a:spcPct val="150000"/>
              </a:lnSpc>
              <a:spcBef>
                <a:spcPts val="0"/>
              </a:spcBef>
              <a:spcAft>
                <a:spcPts val="0"/>
              </a:spcAft>
              <a:buClrTx/>
              <a:buSzTx/>
              <a:buFontTx/>
              <a:buNone/>
              <a:tabLst/>
              <a:defRPr/>
            </a:pPr>
            <a:r>
              <a:rPr kumimoji="0" lang="en-US"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a:t>
            </a:r>
            <a:r>
              <a:rPr kumimoji="0" lang="zh-CN" altLang="en-US"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能力共享建设模式</a:t>
            </a:r>
            <a:r>
              <a:rPr kumimoji="0" lang="en-US"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a:t>
            </a:r>
            <a:r>
              <a:rPr kumimoji="0" lang="zh-CN" altLang="en-US"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节选：</a:t>
            </a: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集团新的软件开发类项目建设模式由架构组的评审决定，包括以下三类项目建设模式：</a:t>
            </a:r>
          </a:p>
          <a:p>
            <a:pPr marL="360045" marR="76200" lvl="5" indent="-2286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微服务架构模式：项目按照完全微服务化的模式进行建设，所有核心的业务能力沉淀在</a:t>
            </a:r>
            <a:r>
              <a:rPr kumimoji="0" lang="zh-CN" altLang="en-US"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平台</a:t>
            </a: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a:t>
            </a:r>
          </a:p>
          <a:p>
            <a:pPr marL="360045" marR="76200" lvl="5" indent="-2286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集成模式：项目提供的部分能力使用微服务或按照微服务模式进行建设，部分核心能力沉淀在</a:t>
            </a:r>
            <a:r>
              <a:rPr kumimoji="0" lang="zh-CN" altLang="en-US"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能力共享平台</a:t>
            </a:r>
            <a:r>
              <a:rPr kumimoji="0" lang="zh-CN"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a:t>
            </a:r>
            <a:endParaRPr kumimoji="0" lang="en-US" altLang="zh-CN"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endParaRPr>
          </a:p>
          <a:p>
            <a:pPr marL="360045" marR="76200" lvl="5" indent="-2286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900" b="0" i="0" u="none" strike="noStrike" kern="100" cap="none" spc="0" normalizeH="0" baseline="0" noProof="0" dirty="0">
                <a:ln>
                  <a:noFill/>
                </a:ln>
                <a:solidFill>
                  <a:prstClr val="white">
                    <a:lumMod val="50000"/>
                  </a:prstClr>
                </a:solidFill>
                <a:effectLst/>
                <a:uLnTx/>
                <a:uFillTx/>
                <a:latin typeface="微软雅黑"/>
                <a:ea typeface="微软雅黑"/>
                <a:cs typeface="+mn-ea"/>
                <a:sym typeface="+mn-lt"/>
              </a:rPr>
              <a:t>单体模式：项目业务场景太过专业或复杂，经评估不适合按照全微服务或集成模式建设的按照正常软件项目开发全生命周期方法论（“瀑布”开发模式）实施；</a:t>
            </a:r>
          </a:p>
        </p:txBody>
      </p:sp>
      <p:sp>
        <p:nvSpPr>
          <p:cNvPr id="14" name="矩形 13">
            <a:extLst>
              <a:ext uri="{FF2B5EF4-FFF2-40B4-BE49-F238E27FC236}">
                <a16:creationId xmlns:a16="http://schemas.microsoft.com/office/drawing/2014/main" id="{640DCD2C-219B-3148-A028-CC9D13E4362F}"/>
              </a:ext>
            </a:extLst>
          </p:cNvPr>
          <p:cNvSpPr/>
          <p:nvPr/>
        </p:nvSpPr>
        <p:spPr>
          <a:xfrm rot="19801606">
            <a:off x="10352492" y="2122277"/>
            <a:ext cx="1102659" cy="1815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E60012"/>
                </a:solidFill>
                <a:effectLst/>
                <a:uLnTx/>
                <a:uFillTx/>
                <a:latin typeface="Arial"/>
                <a:ea typeface="微软雅黑"/>
                <a:cs typeface="+mn-cs"/>
              </a:rPr>
              <a:t>示例</a:t>
            </a:r>
          </a:p>
        </p:txBody>
      </p:sp>
      <p:sp>
        <p:nvSpPr>
          <p:cNvPr id="16" name="矩形 15">
            <a:extLst>
              <a:ext uri="{FF2B5EF4-FFF2-40B4-BE49-F238E27FC236}">
                <a16:creationId xmlns:a16="http://schemas.microsoft.com/office/drawing/2014/main" id="{70043AEF-CCDE-A44C-B943-086CB8FB3C6A}"/>
              </a:ext>
            </a:extLst>
          </p:cNvPr>
          <p:cNvSpPr/>
          <p:nvPr/>
        </p:nvSpPr>
        <p:spPr>
          <a:xfrm rot="19801606">
            <a:off x="10352492" y="4850780"/>
            <a:ext cx="1102659" cy="1815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E60012"/>
                </a:solidFill>
                <a:effectLst/>
                <a:uLnTx/>
                <a:uFillTx/>
                <a:latin typeface="Arial"/>
                <a:ea typeface="微软雅黑"/>
                <a:cs typeface="+mn-cs"/>
              </a:rPr>
              <a:t>示例</a:t>
            </a:r>
          </a:p>
        </p:txBody>
      </p:sp>
    </p:spTree>
    <p:extLst>
      <p:ext uri="{BB962C8B-B14F-4D97-AF65-F5344CB8AC3E}">
        <p14:creationId xmlns:p14="http://schemas.microsoft.com/office/powerpoint/2010/main" val="683391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2-</a:t>
            </a:r>
            <a:r>
              <a:rPr lang="zh-CN" altLang="en-US" dirty="0"/>
              <a:t>服务集成</a:t>
            </a:r>
            <a:r>
              <a:rPr lang="en-US" altLang="zh-CN" dirty="0"/>
              <a:t>-</a:t>
            </a:r>
            <a:r>
              <a:rPr lang="zh-CN" altLang="en-US" dirty="0"/>
              <a:t>能力共享平台：能力分类（示例）</a:t>
            </a:r>
            <a:endParaRPr dirty="0"/>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pic>
        <p:nvPicPr>
          <p:cNvPr id="4" name="图片 3">
            <a:extLst>
              <a:ext uri="{FF2B5EF4-FFF2-40B4-BE49-F238E27FC236}">
                <a16:creationId xmlns:a16="http://schemas.microsoft.com/office/drawing/2014/main" id="{783F2F3D-8E51-8C49-9B7E-A6911EBCC14E}"/>
              </a:ext>
            </a:extLst>
          </p:cNvPr>
          <p:cNvPicPr>
            <a:picLocks noChangeAspect="1"/>
          </p:cNvPicPr>
          <p:nvPr/>
        </p:nvPicPr>
        <p:blipFill>
          <a:blip r:embed="rId3"/>
          <a:stretch>
            <a:fillRect/>
          </a:stretch>
        </p:blipFill>
        <p:spPr>
          <a:xfrm>
            <a:off x="6303634" y="1060613"/>
            <a:ext cx="5825853" cy="2643091"/>
          </a:xfrm>
          <a:prstGeom prst="rect">
            <a:avLst/>
          </a:prstGeom>
        </p:spPr>
      </p:pic>
      <p:pic>
        <p:nvPicPr>
          <p:cNvPr id="5" name="图片 4">
            <a:extLst>
              <a:ext uri="{FF2B5EF4-FFF2-40B4-BE49-F238E27FC236}">
                <a16:creationId xmlns:a16="http://schemas.microsoft.com/office/drawing/2014/main" id="{37CE25EC-376D-DF4B-B642-47559D827DE3}"/>
              </a:ext>
            </a:extLst>
          </p:cNvPr>
          <p:cNvPicPr>
            <a:picLocks noChangeAspect="1"/>
          </p:cNvPicPr>
          <p:nvPr/>
        </p:nvPicPr>
        <p:blipFill>
          <a:blip r:embed="rId4"/>
          <a:stretch>
            <a:fillRect/>
          </a:stretch>
        </p:blipFill>
        <p:spPr>
          <a:xfrm>
            <a:off x="207635" y="1060613"/>
            <a:ext cx="5888365" cy="2643091"/>
          </a:xfrm>
          <a:prstGeom prst="rect">
            <a:avLst/>
          </a:prstGeom>
        </p:spPr>
      </p:pic>
      <p:pic>
        <p:nvPicPr>
          <p:cNvPr id="6" name="图片 5">
            <a:extLst>
              <a:ext uri="{FF2B5EF4-FFF2-40B4-BE49-F238E27FC236}">
                <a16:creationId xmlns:a16="http://schemas.microsoft.com/office/drawing/2014/main" id="{3378E07B-C926-A343-AD6F-2502DA0376E6}"/>
              </a:ext>
            </a:extLst>
          </p:cNvPr>
          <p:cNvPicPr>
            <a:picLocks noChangeAspect="1"/>
          </p:cNvPicPr>
          <p:nvPr/>
        </p:nvPicPr>
        <p:blipFill>
          <a:blip r:embed="rId5"/>
          <a:stretch>
            <a:fillRect/>
          </a:stretch>
        </p:blipFill>
        <p:spPr>
          <a:xfrm>
            <a:off x="207634" y="3968400"/>
            <a:ext cx="5888366" cy="2671785"/>
          </a:xfrm>
          <a:prstGeom prst="rect">
            <a:avLst/>
          </a:prstGeom>
        </p:spPr>
      </p:pic>
      <p:pic>
        <p:nvPicPr>
          <p:cNvPr id="7" name="图片 6">
            <a:extLst>
              <a:ext uri="{FF2B5EF4-FFF2-40B4-BE49-F238E27FC236}">
                <a16:creationId xmlns:a16="http://schemas.microsoft.com/office/drawing/2014/main" id="{98B8FB4E-CC44-2841-A79B-B80D9E035B7D}"/>
              </a:ext>
            </a:extLst>
          </p:cNvPr>
          <p:cNvPicPr>
            <a:picLocks noChangeAspect="1"/>
          </p:cNvPicPr>
          <p:nvPr/>
        </p:nvPicPr>
        <p:blipFill>
          <a:blip r:embed="rId6"/>
          <a:stretch>
            <a:fillRect/>
          </a:stretch>
        </p:blipFill>
        <p:spPr>
          <a:xfrm>
            <a:off x="6303635" y="3968400"/>
            <a:ext cx="5890294" cy="2671785"/>
          </a:xfrm>
          <a:prstGeom prst="rect">
            <a:avLst/>
          </a:prstGeom>
        </p:spPr>
      </p:pic>
      <p:cxnSp>
        <p:nvCxnSpPr>
          <p:cNvPr id="8" name="直接连接符 14">
            <a:extLst>
              <a:ext uri="{FF2B5EF4-FFF2-40B4-BE49-F238E27FC236}">
                <a16:creationId xmlns:a16="http://schemas.microsoft.com/office/drawing/2014/main" id="{D0E1C0CD-F776-B84A-86BB-F499B7B02040}"/>
              </a:ext>
            </a:extLst>
          </p:cNvPr>
          <p:cNvCxnSpPr/>
          <p:nvPr/>
        </p:nvCxnSpPr>
        <p:spPr>
          <a:xfrm>
            <a:off x="61472" y="3803597"/>
            <a:ext cx="1206801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16">
            <a:extLst>
              <a:ext uri="{FF2B5EF4-FFF2-40B4-BE49-F238E27FC236}">
                <a16:creationId xmlns:a16="http://schemas.microsoft.com/office/drawing/2014/main" id="{38184591-51D9-BC4B-8010-E6EFFA7DE04A}"/>
              </a:ext>
            </a:extLst>
          </p:cNvPr>
          <p:cNvCxnSpPr/>
          <p:nvPr/>
        </p:nvCxnSpPr>
        <p:spPr>
          <a:xfrm>
            <a:off x="6193331" y="1060613"/>
            <a:ext cx="0" cy="564754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矩形: 圆角 20">
            <a:extLst>
              <a:ext uri="{FF2B5EF4-FFF2-40B4-BE49-F238E27FC236}">
                <a16:creationId xmlns:a16="http://schemas.microsoft.com/office/drawing/2014/main" id="{3701020A-198F-CC4B-8A4A-6B21736179FD}"/>
              </a:ext>
            </a:extLst>
          </p:cNvPr>
          <p:cNvSpPr/>
          <p:nvPr/>
        </p:nvSpPr>
        <p:spPr>
          <a:xfrm>
            <a:off x="207634" y="1299411"/>
            <a:ext cx="1274657" cy="1049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a:ea typeface="微软雅黑"/>
              <a:cs typeface="+mn-cs"/>
            </a:endParaRPr>
          </a:p>
        </p:txBody>
      </p:sp>
      <p:sp>
        <p:nvSpPr>
          <p:cNvPr id="11" name="矩形: 圆角 21">
            <a:extLst>
              <a:ext uri="{FF2B5EF4-FFF2-40B4-BE49-F238E27FC236}">
                <a16:creationId xmlns:a16="http://schemas.microsoft.com/office/drawing/2014/main" id="{1C5BC7F9-C5E3-5B49-AB22-D768653581DE}"/>
              </a:ext>
            </a:extLst>
          </p:cNvPr>
          <p:cNvSpPr/>
          <p:nvPr/>
        </p:nvSpPr>
        <p:spPr>
          <a:xfrm>
            <a:off x="207635" y="4255142"/>
            <a:ext cx="1274657" cy="1049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a:ea typeface="微软雅黑"/>
              <a:cs typeface="+mn-cs"/>
            </a:endParaRPr>
          </a:p>
        </p:txBody>
      </p:sp>
      <p:sp>
        <p:nvSpPr>
          <p:cNvPr id="12" name="矩形: 圆角 23">
            <a:extLst>
              <a:ext uri="{FF2B5EF4-FFF2-40B4-BE49-F238E27FC236}">
                <a16:creationId xmlns:a16="http://schemas.microsoft.com/office/drawing/2014/main" id="{4C9AB378-62CC-D840-9411-DE39D797CD34}"/>
              </a:ext>
            </a:extLst>
          </p:cNvPr>
          <p:cNvSpPr/>
          <p:nvPr/>
        </p:nvSpPr>
        <p:spPr>
          <a:xfrm>
            <a:off x="6290663" y="1333008"/>
            <a:ext cx="1274657" cy="1049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a:ea typeface="微软雅黑"/>
              <a:cs typeface="+mn-cs"/>
            </a:endParaRPr>
          </a:p>
        </p:txBody>
      </p:sp>
      <p:sp>
        <p:nvSpPr>
          <p:cNvPr id="13" name="矩形: 圆角 24">
            <a:extLst>
              <a:ext uri="{FF2B5EF4-FFF2-40B4-BE49-F238E27FC236}">
                <a16:creationId xmlns:a16="http://schemas.microsoft.com/office/drawing/2014/main" id="{132AF31E-0780-EB43-B952-20CBFCAEE86E}"/>
              </a:ext>
            </a:extLst>
          </p:cNvPr>
          <p:cNvSpPr/>
          <p:nvPr/>
        </p:nvSpPr>
        <p:spPr>
          <a:xfrm>
            <a:off x="6313122" y="4209484"/>
            <a:ext cx="1274657" cy="1049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a:ea typeface="微软雅黑"/>
              <a:cs typeface="+mn-cs"/>
            </a:endParaRPr>
          </a:p>
        </p:txBody>
      </p:sp>
    </p:spTree>
    <p:extLst>
      <p:ext uri="{BB962C8B-B14F-4D97-AF65-F5344CB8AC3E}">
        <p14:creationId xmlns:p14="http://schemas.microsoft.com/office/powerpoint/2010/main" val="3589901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2-</a:t>
            </a:r>
            <a:r>
              <a:rPr lang="zh-CN" altLang="en-US" dirty="0"/>
              <a:t>服务集成</a:t>
            </a:r>
            <a:r>
              <a:rPr lang="en-US" altLang="zh-CN" dirty="0"/>
              <a:t>-</a:t>
            </a:r>
            <a:r>
              <a:rPr lang="zh-CN" altLang="en-US" dirty="0"/>
              <a:t>能力共享平台： 能力排行榜及官方推荐（示例）</a:t>
            </a:r>
            <a:endParaRPr dirty="0"/>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pic>
        <p:nvPicPr>
          <p:cNvPr id="4" name="图片 3">
            <a:extLst>
              <a:ext uri="{FF2B5EF4-FFF2-40B4-BE49-F238E27FC236}">
                <a16:creationId xmlns:a16="http://schemas.microsoft.com/office/drawing/2014/main" id="{D9D3AF72-0B28-804D-A99B-EB1C517CA4D4}"/>
              </a:ext>
            </a:extLst>
          </p:cNvPr>
          <p:cNvPicPr>
            <a:picLocks noChangeAspect="1"/>
          </p:cNvPicPr>
          <p:nvPr/>
        </p:nvPicPr>
        <p:blipFill>
          <a:blip r:embed="rId3"/>
          <a:stretch>
            <a:fillRect/>
          </a:stretch>
        </p:blipFill>
        <p:spPr>
          <a:xfrm>
            <a:off x="430305" y="1023666"/>
            <a:ext cx="10803752" cy="5583027"/>
          </a:xfrm>
          <a:prstGeom prst="rect">
            <a:avLst/>
          </a:prstGeom>
        </p:spPr>
      </p:pic>
    </p:spTree>
    <p:extLst>
      <p:ext uri="{BB962C8B-B14F-4D97-AF65-F5344CB8AC3E}">
        <p14:creationId xmlns:p14="http://schemas.microsoft.com/office/powerpoint/2010/main" val="17665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lang="en-US" altLang="zh-CN" dirty="0">
                <a:latin typeface="+mn-lt"/>
                <a:ea typeface="+mn-ea"/>
                <a:cs typeface="+mn-ea"/>
                <a:sym typeface="Arial" panose="020B0604020202020204" pitchFamily="34" charset="0"/>
              </a:rPr>
              <a:t>3-</a:t>
            </a:r>
            <a:r>
              <a:rPr lang="zh-CN" altLang="en-US" dirty="0">
                <a:latin typeface="+mn-lt"/>
                <a:ea typeface="+mn-ea"/>
                <a:cs typeface="+mn-ea"/>
                <a:sym typeface="Arial" panose="020B0604020202020204" pitchFamily="34" charset="0"/>
              </a:rPr>
              <a:t>系统集成</a:t>
            </a:r>
            <a:r>
              <a:rPr lang="en-US" altLang="zh-CN" dirty="0">
                <a:latin typeface="+mn-lt"/>
                <a:ea typeface="+mn-ea"/>
                <a:cs typeface="+mn-ea"/>
                <a:sym typeface="Arial" panose="020B0604020202020204" pitchFamily="34" charset="0"/>
              </a:rPr>
              <a:t>-</a:t>
            </a:r>
            <a:r>
              <a:rPr dirty="0">
                <a:latin typeface="+mn-lt"/>
                <a:ea typeface="+mn-ea"/>
                <a:cs typeface="+mn-ea"/>
                <a:sym typeface="Arial" panose="020B0604020202020204" pitchFamily="34" charset="0"/>
              </a:rPr>
              <a:t>燃气板块业务</a:t>
            </a:r>
            <a:r>
              <a:rPr lang="zh-CN" altLang="en-US" dirty="0">
                <a:latin typeface="+mn-lt"/>
                <a:ea typeface="+mn-ea"/>
                <a:cs typeface="+mn-ea"/>
                <a:sym typeface="Arial" panose="020B0604020202020204" pitchFamily="34" charset="0"/>
              </a:rPr>
              <a:t>系统集成</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77" name="文本框 76">
            <a:extLst>
              <a:ext uri="{FF2B5EF4-FFF2-40B4-BE49-F238E27FC236}">
                <a16:creationId xmlns:a16="http://schemas.microsoft.com/office/drawing/2014/main" id="{1E33BD49-7743-EE4C-9A23-66A592C01687}"/>
              </a:ext>
            </a:extLst>
          </p:cNvPr>
          <p:cNvSpPr txBox="1"/>
          <p:nvPr/>
        </p:nvSpPr>
        <p:spPr>
          <a:xfrm>
            <a:off x="8122179" y="1510502"/>
            <a:ext cx="4018404" cy="4426468"/>
          </a:xfrm>
          <a:prstGeom prst="rect">
            <a:avLst/>
          </a:prstGeom>
          <a:noFill/>
        </p:spPr>
        <p:txBody>
          <a:bodyPr wrap="square" rtlCol="0">
            <a:spAutoFit/>
          </a:bodyPr>
          <a:lstStyle/>
          <a:p>
            <a:pPr>
              <a:lnSpc>
                <a:spcPct val="150000"/>
              </a:lnSpc>
            </a:pP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1</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与竹云对接：</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涉及</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BIP/TMS-Portal/TGii/</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供应商平台与竹云之间进行账号信息验证及账号信息同步</a:t>
            </a:r>
            <a:endParaRPr kumimoji="1" lang="zh-CN" altLang="en-US" sz="1050" dirty="0">
              <a:latin typeface="Microsoft YaHei" panose="020B0503020204020204" pitchFamily="34" charset="-122"/>
              <a:ea typeface="Microsoft YaHei" panose="020B0503020204020204" pitchFamily="34" charset="-122"/>
            </a:endParaRPr>
          </a:p>
          <a:p>
            <a:pPr>
              <a:lnSpc>
                <a:spcPct val="150000"/>
              </a:lnSpc>
            </a:pP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2</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与</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TCIS</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对接：</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TCIS</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通过</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Web Service</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协议将收款单</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应收单信息推送给</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，数据推送为单向</a:t>
            </a:r>
          </a:p>
          <a:p>
            <a:pPr>
              <a:lnSpc>
                <a:spcPct val="150000"/>
              </a:lnSpc>
            </a:pP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3</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与</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生活服务云对接：</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目前</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生活服务云与</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之间无接口，当前</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生活服务云与</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之间相互同步基础档案（后续通过主数据治理规范档案创建过程）。</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 TLC</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生活服务云同步凭证信息</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库存信息</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销售订单到</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latin typeface="Microsoft YaHei" panose="020B0503020204020204" pitchFamily="34" charset="-122"/>
                <a:ea typeface="Microsoft YaHei" panose="020B0503020204020204" pitchFamily="34" charset="-122"/>
              </a:rPr>
              <a:t>未来</a:t>
            </a:r>
            <a:r>
              <a:rPr kumimoji="1" lang="en-US" altLang="zh-CN" sz="1050" dirty="0">
                <a:latin typeface="Microsoft YaHei" panose="020B0503020204020204" pitchFamily="34" charset="-122"/>
                <a:ea typeface="Microsoft YaHei" panose="020B0503020204020204" pitchFamily="34" charset="-122"/>
              </a:rPr>
              <a:t>U8C</a:t>
            </a:r>
            <a:r>
              <a:rPr kumimoji="1" lang="zh-CN" altLang="en-US" sz="1050" dirty="0">
                <a:latin typeface="Microsoft YaHei" panose="020B0503020204020204" pitchFamily="34" charset="-122"/>
                <a:ea typeface="Microsoft YaHei" panose="020B0503020204020204" pitchFamily="34" charset="-122"/>
              </a:rPr>
              <a:t>升级到</a:t>
            </a:r>
            <a:r>
              <a:rPr kumimoji="1" lang="en-US" altLang="zh-CN" sz="1050" dirty="0">
                <a:latin typeface="Microsoft YaHei" panose="020B0503020204020204" pitchFamily="34" charset="-122"/>
                <a:ea typeface="Microsoft YaHei" panose="020B0503020204020204" pitchFamily="34" charset="-122"/>
              </a:rPr>
              <a:t>BIP</a:t>
            </a:r>
            <a:r>
              <a:rPr kumimoji="1" lang="zh-CN" altLang="en-US" sz="1050" dirty="0">
                <a:latin typeface="Microsoft YaHei" panose="020B0503020204020204" pitchFamily="34" charset="-122"/>
                <a:ea typeface="Microsoft YaHei" panose="020B0503020204020204" pitchFamily="34" charset="-122"/>
              </a:rPr>
              <a:t>，则所有信息同步直接由</a:t>
            </a:r>
            <a:r>
              <a:rPr kumimoji="1" lang="en-US" altLang="zh-CN" sz="1050" dirty="0">
                <a:latin typeface="Microsoft YaHei" panose="020B0503020204020204" pitchFamily="34" charset="-122"/>
                <a:ea typeface="Microsoft YaHei" panose="020B0503020204020204" pitchFamily="34" charset="-122"/>
              </a:rPr>
              <a:t>BIP</a:t>
            </a:r>
            <a:r>
              <a:rPr kumimoji="1" lang="zh-CN" altLang="en-US" sz="1050" dirty="0">
                <a:latin typeface="Microsoft YaHei" panose="020B0503020204020204" pitchFamily="34" charset="-122"/>
                <a:ea typeface="Microsoft YaHei" panose="020B0503020204020204" pitchFamily="34" charset="-122"/>
              </a:rPr>
              <a:t>与</a:t>
            </a:r>
            <a:r>
              <a:rPr kumimoji="1" lang="en-US" altLang="zh-CN" sz="1050" dirty="0">
                <a:latin typeface="Microsoft YaHei" panose="020B0503020204020204" pitchFamily="34" charset="-122"/>
                <a:ea typeface="Microsoft YaHei" panose="020B0503020204020204" pitchFamily="34" charset="-122"/>
              </a:rPr>
              <a:t>TLC</a:t>
            </a:r>
            <a:r>
              <a:rPr kumimoji="1" lang="zh-CN" altLang="en-US" sz="1050" dirty="0">
                <a:latin typeface="Microsoft YaHei" panose="020B0503020204020204" pitchFamily="34" charset="-122"/>
                <a:ea typeface="Microsoft YaHei" panose="020B0503020204020204" pitchFamily="34" charset="-122"/>
              </a:rPr>
              <a:t>生活服务云对接</a:t>
            </a:r>
            <a:endParaRPr kumimoji="1" lang="en-US" altLang="zh-CN" sz="1050" dirty="0">
              <a:latin typeface="Microsoft YaHei" panose="020B0503020204020204" pitchFamily="34" charset="-122"/>
              <a:ea typeface="Microsoft YaHei" panose="020B0503020204020204" pitchFamily="34" charset="-122"/>
            </a:endParaRPr>
          </a:p>
          <a:p>
            <a:pPr>
              <a:lnSpc>
                <a:spcPct val="150000"/>
              </a:lnSpc>
            </a:pP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4</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与碳汭星云（再生板块）对接：</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目前碳汭星云（</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EAAS</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）作为再生板块业务的主要载体，</a:t>
            </a:r>
            <a:r>
              <a:rPr kumimoji="1" lang="zh-CN" altLang="en-US" sz="1050" dirty="0">
                <a:latin typeface="Microsoft YaHei" panose="020B0503020204020204" pitchFamily="34" charset="-122"/>
                <a:ea typeface="Microsoft YaHei" panose="020B0503020204020204" pitchFamily="34" charset="-122"/>
              </a:rPr>
              <a:t>负责再生板块多个系统之间的对接</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。最终碳汭星云单方向推送收款</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应收</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暂估信息到</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BIP</a:t>
            </a:r>
          </a:p>
          <a:p>
            <a:pPr>
              <a:lnSpc>
                <a:spcPct val="150000"/>
              </a:lnSpc>
            </a:pP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5</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与泛微</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OA</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对接：</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泛微</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OA</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推送审批待办到</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TMS</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移动审批，</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TMS</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同步组织</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人员</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合同收付款</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/HR</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入转调离到泛微</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OA</a:t>
            </a:r>
          </a:p>
          <a:p>
            <a:pPr>
              <a:lnSpc>
                <a:spcPct val="150000"/>
              </a:lnSpc>
            </a:pP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6</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与国信影像对接：</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通过</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restful</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协议接口将查阅</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扫描</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重描</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作废</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归档单向同步到国信影像系统</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nSpc>
                <a:spcPct val="150000"/>
              </a:lnSpc>
            </a:pP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7</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50" b="1"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50" b="1" dirty="0">
                <a:solidFill>
                  <a:schemeClr val="bg2">
                    <a:lumMod val="10000"/>
                  </a:schemeClr>
                </a:solidFill>
                <a:latin typeface="Microsoft YaHei" panose="020B0503020204020204" pitchFamily="34" charset="-122"/>
                <a:ea typeface="Microsoft YaHei" panose="020B0503020204020204" pitchFamily="34" charset="-122"/>
              </a:rPr>
              <a:t>与齐力条码对接：</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齐力条码系统通过</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restful</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协议接口将物料</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订单</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送货单</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单向同步到</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BIP</a:t>
            </a:r>
          </a:p>
        </p:txBody>
      </p:sp>
      <p:grpSp>
        <p:nvGrpSpPr>
          <p:cNvPr id="87" name="组合 86">
            <a:extLst>
              <a:ext uri="{FF2B5EF4-FFF2-40B4-BE49-F238E27FC236}">
                <a16:creationId xmlns:a16="http://schemas.microsoft.com/office/drawing/2014/main" id="{3F463688-0BF1-D846-91DE-0FF887EC1A0E}"/>
              </a:ext>
            </a:extLst>
          </p:cNvPr>
          <p:cNvGrpSpPr/>
          <p:nvPr/>
        </p:nvGrpSpPr>
        <p:grpSpPr>
          <a:xfrm>
            <a:off x="279921" y="1679182"/>
            <a:ext cx="7807705" cy="4336355"/>
            <a:chOff x="279921" y="1816968"/>
            <a:chExt cx="7807705" cy="4336355"/>
          </a:xfrm>
        </p:grpSpPr>
        <p:sp>
          <p:nvSpPr>
            <p:cNvPr id="4" name="矩形 3">
              <a:extLst>
                <a:ext uri="{FF2B5EF4-FFF2-40B4-BE49-F238E27FC236}">
                  <a16:creationId xmlns:a16="http://schemas.microsoft.com/office/drawing/2014/main" id="{049794F3-A226-024C-A72C-519AFE6EA05F}"/>
                </a:ext>
              </a:extLst>
            </p:cNvPr>
            <p:cNvSpPr/>
            <p:nvPr/>
          </p:nvSpPr>
          <p:spPr>
            <a:xfrm>
              <a:off x="4637767" y="3528266"/>
              <a:ext cx="1251692" cy="810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BIP</a:t>
              </a:r>
              <a:endParaRPr kumimoji="1" lang="zh-CN" altLang="en-US"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7E2CA464-8E3B-0544-87BE-C3E187B201E6}"/>
                </a:ext>
              </a:extLst>
            </p:cNvPr>
            <p:cNvSpPr/>
            <p:nvPr/>
          </p:nvSpPr>
          <p:spPr>
            <a:xfrm>
              <a:off x="1801680" y="3528266"/>
              <a:ext cx="1251692" cy="810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TGii</a:t>
              </a:r>
            </a:p>
            <a:p>
              <a:pPr algn="ctr"/>
              <a:r>
                <a:rPr kumimoji="1" lang="zh-CN" altLang="en-US" sz="1600" b="1" dirty="0">
                  <a:latin typeface="Microsoft YaHei" panose="020B0503020204020204" pitchFamily="34" charset="-122"/>
                  <a:ea typeface="Microsoft YaHei" panose="020B0503020204020204" pitchFamily="34" charset="-122"/>
                </a:rPr>
                <a:t>（移动审批）</a:t>
              </a:r>
            </a:p>
          </p:txBody>
        </p:sp>
        <p:sp>
          <p:nvSpPr>
            <p:cNvPr id="6" name="矩形 5">
              <a:extLst>
                <a:ext uri="{FF2B5EF4-FFF2-40B4-BE49-F238E27FC236}">
                  <a16:creationId xmlns:a16="http://schemas.microsoft.com/office/drawing/2014/main" id="{D4E1C2DF-41D8-9241-A562-01AD841A0DA0}"/>
                </a:ext>
              </a:extLst>
            </p:cNvPr>
            <p:cNvSpPr/>
            <p:nvPr/>
          </p:nvSpPr>
          <p:spPr>
            <a:xfrm>
              <a:off x="2480262" y="1816968"/>
              <a:ext cx="1146220" cy="669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竹云</a:t>
              </a:r>
            </a:p>
          </p:txBody>
        </p:sp>
        <p:sp>
          <p:nvSpPr>
            <p:cNvPr id="7" name="矩形 6">
              <a:extLst>
                <a:ext uri="{FF2B5EF4-FFF2-40B4-BE49-F238E27FC236}">
                  <a16:creationId xmlns:a16="http://schemas.microsoft.com/office/drawing/2014/main" id="{97CB0993-FB8E-4D45-88CC-D7CDD4FE285E}"/>
                </a:ext>
              </a:extLst>
            </p:cNvPr>
            <p:cNvSpPr/>
            <p:nvPr/>
          </p:nvSpPr>
          <p:spPr>
            <a:xfrm>
              <a:off x="3219724" y="3528266"/>
              <a:ext cx="1251692" cy="810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TMS-Portal</a:t>
              </a:r>
              <a:endParaRPr kumimoji="1" lang="zh-CN" altLang="en-US" sz="1600"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EBD8FA2-63D5-144B-8306-CE3121A4DBBB}"/>
                </a:ext>
              </a:extLst>
            </p:cNvPr>
            <p:cNvSpPr/>
            <p:nvPr/>
          </p:nvSpPr>
          <p:spPr>
            <a:xfrm>
              <a:off x="383636" y="3528266"/>
              <a:ext cx="1251692" cy="810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供应商平台</a:t>
              </a:r>
              <a:endParaRPr kumimoji="1" lang="en-US" altLang="zh-CN" sz="1600" b="1"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227FFE7F-C317-7A4B-80E2-3AFBB75BC583}"/>
                </a:ext>
              </a:extLst>
            </p:cNvPr>
            <p:cNvSpPr/>
            <p:nvPr/>
          </p:nvSpPr>
          <p:spPr>
            <a:xfrm>
              <a:off x="279921" y="3415305"/>
              <a:ext cx="4279631" cy="103690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连接符 9">
              <a:extLst>
                <a:ext uri="{FF2B5EF4-FFF2-40B4-BE49-F238E27FC236}">
                  <a16:creationId xmlns:a16="http://schemas.microsoft.com/office/drawing/2014/main" id="{E672CFE2-CAD8-8343-A98D-E2E9BA4FF307}"/>
                </a:ext>
              </a:extLst>
            </p:cNvPr>
            <p:cNvCxnSpPr>
              <a:cxnSpLocks/>
            </p:cNvCxnSpPr>
            <p:nvPr/>
          </p:nvCxnSpPr>
          <p:spPr>
            <a:xfrm flipV="1">
              <a:off x="2913458" y="2538428"/>
              <a:ext cx="2" cy="76376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46B1377-66FE-FD49-A053-E51438AEB407}"/>
                </a:ext>
              </a:extLst>
            </p:cNvPr>
            <p:cNvSpPr txBox="1"/>
            <p:nvPr/>
          </p:nvSpPr>
          <p:spPr>
            <a:xfrm>
              <a:off x="2970997" y="2865729"/>
              <a:ext cx="1107996"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账号登录验证</a:t>
              </a:r>
            </a:p>
          </p:txBody>
        </p:sp>
        <p:cxnSp>
          <p:nvCxnSpPr>
            <p:cNvPr id="12" name="直线连接符 11">
              <a:extLst>
                <a:ext uri="{FF2B5EF4-FFF2-40B4-BE49-F238E27FC236}">
                  <a16:creationId xmlns:a16="http://schemas.microsoft.com/office/drawing/2014/main" id="{3B6E1497-1DA2-6B4B-B6A3-AD060F6E7AF9}"/>
                </a:ext>
              </a:extLst>
            </p:cNvPr>
            <p:cNvCxnSpPr>
              <a:cxnSpLocks/>
            </p:cNvCxnSpPr>
            <p:nvPr/>
          </p:nvCxnSpPr>
          <p:spPr>
            <a:xfrm rot="10800000" flipH="1" flipV="1">
              <a:off x="3626483" y="2486274"/>
              <a:ext cx="1550995" cy="9288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79C0260A-DB5D-504E-B278-2A143703E5B7}"/>
                </a:ext>
              </a:extLst>
            </p:cNvPr>
            <p:cNvCxnSpPr>
              <a:cxnSpLocks/>
            </p:cNvCxnSpPr>
            <p:nvPr/>
          </p:nvCxnSpPr>
          <p:spPr>
            <a:xfrm flipH="1" flipV="1">
              <a:off x="3514139" y="2542832"/>
              <a:ext cx="1550995" cy="92887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0A0B8C-7064-5A49-A0B7-A132304E4651}"/>
                </a:ext>
              </a:extLst>
            </p:cNvPr>
            <p:cNvSpPr txBox="1"/>
            <p:nvPr/>
          </p:nvSpPr>
          <p:spPr>
            <a:xfrm rot="1924030">
              <a:off x="3917417" y="2646149"/>
              <a:ext cx="1107996"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账号信息同步</a:t>
              </a:r>
            </a:p>
          </p:txBody>
        </p:sp>
        <p:sp>
          <p:nvSpPr>
            <p:cNvPr id="24" name="矩形 23">
              <a:extLst>
                <a:ext uri="{FF2B5EF4-FFF2-40B4-BE49-F238E27FC236}">
                  <a16:creationId xmlns:a16="http://schemas.microsoft.com/office/drawing/2014/main" id="{D93CAE62-5033-A444-8E4C-7378DDE0BFD3}"/>
                </a:ext>
              </a:extLst>
            </p:cNvPr>
            <p:cNvSpPr/>
            <p:nvPr/>
          </p:nvSpPr>
          <p:spPr>
            <a:xfrm>
              <a:off x="6964522" y="1846399"/>
              <a:ext cx="777025" cy="6015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TCIS</a:t>
              </a:r>
              <a:endParaRPr kumimoji="1" lang="zh-CN" altLang="en-US" b="1" dirty="0">
                <a:latin typeface="Microsoft YaHei" panose="020B0503020204020204" pitchFamily="34" charset="-122"/>
                <a:ea typeface="Microsoft YaHei" panose="020B0503020204020204" pitchFamily="34" charset="-122"/>
              </a:endParaRPr>
            </a:p>
          </p:txBody>
        </p:sp>
        <p:cxnSp>
          <p:nvCxnSpPr>
            <p:cNvPr id="30" name="直线连接符 29">
              <a:extLst>
                <a:ext uri="{FF2B5EF4-FFF2-40B4-BE49-F238E27FC236}">
                  <a16:creationId xmlns:a16="http://schemas.microsoft.com/office/drawing/2014/main" id="{3B860DE1-D2DB-9C4D-970B-ED63B3D011F3}"/>
                </a:ext>
              </a:extLst>
            </p:cNvPr>
            <p:cNvCxnSpPr>
              <a:cxnSpLocks/>
            </p:cNvCxnSpPr>
            <p:nvPr/>
          </p:nvCxnSpPr>
          <p:spPr>
            <a:xfrm rot="10800000" flipV="1">
              <a:off x="5909365" y="2373155"/>
              <a:ext cx="996848" cy="104199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91D90A2-A435-6C43-BABE-F2722EF02C0A}"/>
                </a:ext>
              </a:extLst>
            </p:cNvPr>
            <p:cNvSpPr/>
            <p:nvPr/>
          </p:nvSpPr>
          <p:spPr>
            <a:xfrm>
              <a:off x="2488685" y="5551779"/>
              <a:ext cx="1251692" cy="6015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国信影像</a:t>
              </a:r>
            </a:p>
          </p:txBody>
        </p:sp>
        <p:grpSp>
          <p:nvGrpSpPr>
            <p:cNvPr id="34" name="组合 33">
              <a:extLst>
                <a:ext uri="{FF2B5EF4-FFF2-40B4-BE49-F238E27FC236}">
                  <a16:creationId xmlns:a16="http://schemas.microsoft.com/office/drawing/2014/main" id="{A17FF93F-C9DC-5041-AF61-6B3FF3449C8C}"/>
                </a:ext>
              </a:extLst>
            </p:cNvPr>
            <p:cNvGrpSpPr/>
            <p:nvPr/>
          </p:nvGrpSpPr>
          <p:grpSpPr>
            <a:xfrm>
              <a:off x="6770642" y="3529550"/>
              <a:ext cx="1316984" cy="985403"/>
              <a:chOff x="6818136" y="3428999"/>
              <a:chExt cx="1316984" cy="985403"/>
            </a:xfrm>
          </p:grpSpPr>
          <p:pic>
            <p:nvPicPr>
              <p:cNvPr id="32" name="图片 31">
                <a:extLst>
                  <a:ext uri="{FF2B5EF4-FFF2-40B4-BE49-F238E27FC236}">
                    <a16:creationId xmlns:a16="http://schemas.microsoft.com/office/drawing/2014/main" id="{A1A27961-767A-8240-B82A-37983479F1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3824" y="3428999"/>
                <a:ext cx="641225" cy="663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矩形 52">
                <a:extLst>
                  <a:ext uri="{FF2B5EF4-FFF2-40B4-BE49-F238E27FC236}">
                    <a16:creationId xmlns:a16="http://schemas.microsoft.com/office/drawing/2014/main" id="{F1BA6C77-39AE-3241-BF1E-56EB44D27953}"/>
                  </a:ext>
                </a:extLst>
              </p:cNvPr>
              <p:cNvSpPr/>
              <p:nvPr/>
            </p:nvSpPr>
            <p:spPr>
              <a:xfrm>
                <a:off x="6818136" y="4092943"/>
                <a:ext cx="1316984" cy="321459"/>
              </a:xfrm>
              <a:prstGeom prst="rect">
                <a:avLst/>
              </a:prstGeom>
            </p:spPr>
            <p:txBody>
              <a:bodyPr wrap="square"/>
              <a:lstStyle/>
              <a:p>
                <a:pPr marL="0" lvl="0" indent="0" algn="ctr" defTabSz="914400">
                  <a:lnSpc>
                    <a:spcPct val="100000"/>
                  </a:lnSpc>
                  <a:spcBef>
                    <a:spcPts val="0"/>
                  </a:spcBef>
                  <a:spcAft>
                    <a:spcPts val="0"/>
                  </a:spcAft>
                  <a:buClrTx/>
                  <a:buSzTx/>
                  <a:buFontTx/>
                  <a:buNone/>
                </a:pPr>
                <a:r>
                  <a:rPr lang="en-US" altLang="zh-CN" sz="1050" dirty="0">
                    <a:solidFill>
                      <a:schemeClr val="tx1">
                        <a:lumMod val="85000"/>
                        <a:lumOff val="15000"/>
                      </a:schemeClr>
                    </a:solidFill>
                    <a:latin typeface="微软雅黑"/>
                    <a:ea typeface="微软雅黑"/>
                  </a:rPr>
                  <a:t>TLC</a:t>
                </a:r>
                <a:r>
                  <a:rPr lang="zh-CN" altLang="en-US" sz="1050" dirty="0">
                    <a:solidFill>
                      <a:schemeClr val="tx1">
                        <a:lumMod val="85000"/>
                        <a:lumOff val="15000"/>
                      </a:schemeClr>
                    </a:solidFill>
                    <a:latin typeface="微软雅黑"/>
                    <a:ea typeface="微软雅黑"/>
                  </a:rPr>
                  <a:t>生活服务云</a:t>
                </a:r>
                <a:endParaRPr lang="zh-CN" sz="1050" b="0" i="0" strike="noStrike" spc="0" dirty="0">
                  <a:solidFill>
                    <a:schemeClr val="tx1">
                      <a:lumMod val="85000"/>
                      <a:lumOff val="15000"/>
                    </a:schemeClr>
                  </a:solidFill>
                  <a:latin typeface="微软雅黑"/>
                  <a:ea typeface="微软雅黑"/>
                </a:endParaRPr>
              </a:p>
            </p:txBody>
          </p:sp>
        </p:grpSp>
        <p:sp>
          <p:nvSpPr>
            <p:cNvPr id="35" name="矩形 34">
              <a:extLst>
                <a:ext uri="{FF2B5EF4-FFF2-40B4-BE49-F238E27FC236}">
                  <a16:creationId xmlns:a16="http://schemas.microsoft.com/office/drawing/2014/main" id="{00191885-CF55-C748-96F3-638545E8CFD8}"/>
                </a:ext>
              </a:extLst>
            </p:cNvPr>
            <p:cNvSpPr/>
            <p:nvPr/>
          </p:nvSpPr>
          <p:spPr>
            <a:xfrm>
              <a:off x="279921" y="5551779"/>
              <a:ext cx="1251692" cy="6015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齐力条码</a:t>
              </a:r>
            </a:p>
          </p:txBody>
        </p:sp>
        <p:sp>
          <p:nvSpPr>
            <p:cNvPr id="36" name="矩形 35">
              <a:extLst>
                <a:ext uri="{FF2B5EF4-FFF2-40B4-BE49-F238E27FC236}">
                  <a16:creationId xmlns:a16="http://schemas.microsoft.com/office/drawing/2014/main" id="{68B53CFA-2CB8-F34F-A5FE-DC06320BECBA}"/>
                </a:ext>
              </a:extLst>
            </p:cNvPr>
            <p:cNvSpPr/>
            <p:nvPr/>
          </p:nvSpPr>
          <p:spPr>
            <a:xfrm>
              <a:off x="6906213" y="5551951"/>
              <a:ext cx="1075876" cy="6012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碳汭星云</a:t>
              </a:r>
            </a:p>
          </p:txBody>
        </p:sp>
        <p:sp>
          <p:nvSpPr>
            <p:cNvPr id="38" name="矩形 37">
              <a:extLst>
                <a:ext uri="{FF2B5EF4-FFF2-40B4-BE49-F238E27FC236}">
                  <a16:creationId xmlns:a16="http://schemas.microsoft.com/office/drawing/2014/main" id="{D5A3C50C-47FF-B647-AB83-490DA54E97B2}"/>
                </a:ext>
              </a:extLst>
            </p:cNvPr>
            <p:cNvSpPr/>
            <p:nvPr/>
          </p:nvSpPr>
          <p:spPr>
            <a:xfrm>
              <a:off x="4697449" y="5551779"/>
              <a:ext cx="1251692" cy="6015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泛微</a:t>
              </a:r>
              <a:r>
                <a:rPr kumimoji="1" lang="en-US" altLang="zh-CN" sz="1600" b="1" dirty="0">
                  <a:latin typeface="Microsoft YaHei" panose="020B0503020204020204" pitchFamily="34" charset="-122"/>
                  <a:ea typeface="Microsoft YaHei" panose="020B0503020204020204" pitchFamily="34" charset="-122"/>
                </a:rPr>
                <a:t>OA</a:t>
              </a:r>
              <a:endParaRPr kumimoji="1" lang="zh-CN" altLang="en-US" sz="1600" b="1" dirty="0">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7F290194-C146-764C-84E7-9E157B7D1903}"/>
                </a:ext>
              </a:extLst>
            </p:cNvPr>
            <p:cNvSpPr txBox="1"/>
            <p:nvPr/>
          </p:nvSpPr>
          <p:spPr>
            <a:xfrm rot="18823357">
              <a:off x="5714932" y="2639839"/>
              <a:ext cx="11737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收款单</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应收单</a:t>
              </a:r>
            </a:p>
          </p:txBody>
        </p:sp>
        <p:cxnSp>
          <p:nvCxnSpPr>
            <p:cNvPr id="41" name="直线连接符 40">
              <a:extLst>
                <a:ext uri="{FF2B5EF4-FFF2-40B4-BE49-F238E27FC236}">
                  <a16:creationId xmlns:a16="http://schemas.microsoft.com/office/drawing/2014/main" id="{2D00E106-FDA1-D147-8C51-2E2E8FF4A927}"/>
                </a:ext>
              </a:extLst>
            </p:cNvPr>
            <p:cNvCxnSpPr>
              <a:cxnSpLocks/>
            </p:cNvCxnSpPr>
            <p:nvPr/>
          </p:nvCxnSpPr>
          <p:spPr>
            <a:xfrm flipH="1">
              <a:off x="5966255" y="3873504"/>
              <a:ext cx="1041595" cy="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07AE528C-8004-734B-9D12-417DF502AED0}"/>
                </a:ext>
              </a:extLst>
            </p:cNvPr>
            <p:cNvCxnSpPr>
              <a:cxnSpLocks/>
            </p:cNvCxnSpPr>
            <p:nvPr/>
          </p:nvCxnSpPr>
          <p:spPr>
            <a:xfrm rot="10800000" flipH="1">
              <a:off x="5978447" y="4025904"/>
              <a:ext cx="1041595" cy="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1A76A02-CB71-434D-9915-B9174EAF753E}"/>
                </a:ext>
              </a:extLst>
            </p:cNvPr>
            <p:cNvSpPr txBox="1"/>
            <p:nvPr/>
          </p:nvSpPr>
          <p:spPr>
            <a:xfrm>
              <a:off x="5944860" y="3519779"/>
              <a:ext cx="1207382" cy="369332"/>
            </a:xfrm>
            <a:prstGeom prst="rect">
              <a:avLst/>
            </a:prstGeom>
            <a:noFill/>
          </p:spPr>
          <p:txBody>
            <a:bodyPr wrap="none" rtlCol="0">
              <a:spAutoFit/>
            </a:bodyPr>
            <a:lstStyle/>
            <a:p>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基础档案</a:t>
              </a:r>
              <a:r>
                <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凭证信息</a:t>
              </a:r>
              <a:endPar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endParaRPr>
            </a:p>
            <a:p>
              <a:r>
                <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库存信息</a:t>
              </a:r>
              <a:r>
                <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销售订单</a:t>
              </a:r>
            </a:p>
          </p:txBody>
        </p:sp>
        <p:sp>
          <p:nvSpPr>
            <p:cNvPr id="47" name="文本框 46">
              <a:extLst>
                <a:ext uri="{FF2B5EF4-FFF2-40B4-BE49-F238E27FC236}">
                  <a16:creationId xmlns:a16="http://schemas.microsoft.com/office/drawing/2014/main" id="{AC86558D-E652-384B-9ACB-4290F953F3C8}"/>
                </a:ext>
              </a:extLst>
            </p:cNvPr>
            <p:cNvSpPr txBox="1"/>
            <p:nvPr/>
          </p:nvSpPr>
          <p:spPr>
            <a:xfrm>
              <a:off x="5971611" y="4025904"/>
              <a:ext cx="1048685" cy="215444"/>
            </a:xfrm>
            <a:prstGeom prst="rect">
              <a:avLst/>
            </a:prstGeom>
            <a:noFill/>
          </p:spPr>
          <p:txBody>
            <a:bodyPr wrap="none" rtlCol="0">
              <a:spAutoFit/>
            </a:bodyPr>
            <a:lstStyle/>
            <a:p>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基础档案</a:t>
              </a: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物料编码</a:t>
              </a:r>
            </a:p>
          </p:txBody>
        </p:sp>
        <p:cxnSp>
          <p:nvCxnSpPr>
            <p:cNvPr id="51" name="直线连接符 50">
              <a:extLst>
                <a:ext uri="{FF2B5EF4-FFF2-40B4-BE49-F238E27FC236}">
                  <a16:creationId xmlns:a16="http://schemas.microsoft.com/office/drawing/2014/main" id="{E6AEBE6C-9F0E-E644-91BD-CAE1DCF9A82F}"/>
                </a:ext>
              </a:extLst>
            </p:cNvPr>
            <p:cNvCxnSpPr>
              <a:cxnSpLocks/>
            </p:cNvCxnSpPr>
            <p:nvPr/>
          </p:nvCxnSpPr>
          <p:spPr>
            <a:xfrm flipV="1">
              <a:off x="1223001" y="4354223"/>
              <a:ext cx="3791418" cy="1197557"/>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F782C5C3-9D1B-4A4C-B703-596A22AAF07B}"/>
                </a:ext>
              </a:extLst>
            </p:cNvPr>
            <p:cNvSpPr txBox="1"/>
            <p:nvPr/>
          </p:nvSpPr>
          <p:spPr>
            <a:xfrm rot="20514584">
              <a:off x="1652699" y="4869049"/>
              <a:ext cx="1766830" cy="253916"/>
            </a:xfrm>
            <a:prstGeom prst="rect">
              <a:avLst/>
            </a:prstGeom>
            <a:noFill/>
          </p:spPr>
          <p:txBody>
            <a:bodyPr wrap="none" rtlCol="0">
              <a:spAutoFit/>
            </a:bodyPr>
            <a:lstStyle/>
            <a:p>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物料</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订单</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送货单</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/AD</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登录</a:t>
              </a:r>
            </a:p>
          </p:txBody>
        </p:sp>
        <p:cxnSp>
          <p:nvCxnSpPr>
            <p:cNvPr id="55" name="直线连接符 54">
              <a:extLst>
                <a:ext uri="{FF2B5EF4-FFF2-40B4-BE49-F238E27FC236}">
                  <a16:creationId xmlns:a16="http://schemas.microsoft.com/office/drawing/2014/main" id="{B35AFD24-DE12-BE46-90A4-D4E65A05142F}"/>
                </a:ext>
              </a:extLst>
            </p:cNvPr>
            <p:cNvCxnSpPr>
              <a:cxnSpLocks/>
            </p:cNvCxnSpPr>
            <p:nvPr/>
          </p:nvCxnSpPr>
          <p:spPr>
            <a:xfrm flipH="1">
              <a:off x="3219724" y="4379792"/>
              <a:ext cx="1845411" cy="1119343"/>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9BDD4FC-DF74-8B46-A243-5A7AAED8CB4A}"/>
                </a:ext>
              </a:extLst>
            </p:cNvPr>
            <p:cNvSpPr txBox="1"/>
            <p:nvPr/>
          </p:nvSpPr>
          <p:spPr>
            <a:xfrm rot="19701261">
              <a:off x="3365756" y="4793805"/>
              <a:ext cx="1305165" cy="415498"/>
            </a:xfrm>
            <a:prstGeom prst="rect">
              <a:avLst/>
            </a:prstGeom>
            <a:noFill/>
          </p:spPr>
          <p:txBody>
            <a:bodyPr wrap="none" rtlCol="0">
              <a:spAutoFit/>
            </a:bodyPr>
            <a:lstStyle/>
            <a:p>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查阅</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扫描</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重描</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作废</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归档</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/AD</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登录</a:t>
              </a:r>
            </a:p>
          </p:txBody>
        </p:sp>
        <p:cxnSp>
          <p:nvCxnSpPr>
            <p:cNvPr id="60" name="直线连接符 59">
              <a:extLst>
                <a:ext uri="{FF2B5EF4-FFF2-40B4-BE49-F238E27FC236}">
                  <a16:creationId xmlns:a16="http://schemas.microsoft.com/office/drawing/2014/main" id="{652F97FF-9CFC-484D-9ED9-12E1176529C5}"/>
                </a:ext>
              </a:extLst>
            </p:cNvPr>
            <p:cNvCxnSpPr>
              <a:cxnSpLocks/>
            </p:cNvCxnSpPr>
            <p:nvPr/>
          </p:nvCxnSpPr>
          <p:spPr>
            <a:xfrm flipV="1">
              <a:off x="5193353" y="4386194"/>
              <a:ext cx="13045" cy="1112941"/>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FF5F5370-0851-B148-9B7E-633230368D08}"/>
                </a:ext>
              </a:extLst>
            </p:cNvPr>
            <p:cNvCxnSpPr>
              <a:cxnSpLocks/>
            </p:cNvCxnSpPr>
            <p:nvPr/>
          </p:nvCxnSpPr>
          <p:spPr>
            <a:xfrm rot="10800000" flipV="1">
              <a:off x="5334616" y="4407472"/>
              <a:ext cx="13045" cy="1112941"/>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24D0AB29-C40D-C945-83AF-AD3667D80392}"/>
                </a:ext>
              </a:extLst>
            </p:cNvPr>
            <p:cNvSpPr txBox="1"/>
            <p:nvPr/>
          </p:nvSpPr>
          <p:spPr>
            <a:xfrm>
              <a:off x="4540338" y="4950236"/>
              <a:ext cx="184731" cy="253916"/>
            </a:xfrm>
            <a:prstGeom prst="rect">
              <a:avLst/>
            </a:prstGeom>
            <a:noFill/>
          </p:spPr>
          <p:txBody>
            <a:bodyPr wrap="none" rtlCol="0">
              <a:spAutoFit/>
            </a:bodyPr>
            <a:lstStyle/>
            <a:p>
              <a:endPar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9D0318A6-86F2-0D4A-8C2F-9C657559DB37}"/>
                </a:ext>
              </a:extLst>
            </p:cNvPr>
            <p:cNvSpPr txBox="1"/>
            <p:nvPr/>
          </p:nvSpPr>
          <p:spPr>
            <a:xfrm>
              <a:off x="5291862" y="4754797"/>
              <a:ext cx="811441" cy="507831"/>
            </a:xfrm>
            <a:prstGeom prst="rect">
              <a:avLst/>
            </a:prstGeom>
            <a:noFill/>
          </p:spPr>
          <p:txBody>
            <a:bodyPr wrap="none" rtlCol="0">
              <a:spAutoFit/>
            </a:bodyPr>
            <a:lstStyle/>
            <a:p>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审批待办</a:t>
              </a:r>
            </a:p>
            <a:p>
              <a:r>
                <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组织</a:t>
              </a:r>
              <a:r>
                <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人员</a:t>
              </a:r>
              <a:r>
                <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rPr>
                <a:t>/</a:t>
              </a:r>
            </a:p>
            <a:p>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合同收付款</a:t>
              </a:r>
              <a:endPar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endParaRPr>
            </a:p>
          </p:txBody>
        </p:sp>
        <p:cxnSp>
          <p:nvCxnSpPr>
            <p:cNvPr id="65" name="直线连接符 64">
              <a:extLst>
                <a:ext uri="{FF2B5EF4-FFF2-40B4-BE49-F238E27FC236}">
                  <a16:creationId xmlns:a16="http://schemas.microsoft.com/office/drawing/2014/main" id="{A5F4DAC0-9BFB-1942-B35C-4637794D531F}"/>
                </a:ext>
              </a:extLst>
            </p:cNvPr>
            <p:cNvCxnSpPr>
              <a:cxnSpLocks/>
              <a:stCxn id="36" idx="0"/>
            </p:cNvCxnSpPr>
            <p:nvPr/>
          </p:nvCxnSpPr>
          <p:spPr>
            <a:xfrm flipH="1" flipV="1">
              <a:off x="5796080" y="4395654"/>
              <a:ext cx="1648071" cy="1156297"/>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99D5AB2D-BCC2-7341-948D-27ECB7297896}"/>
                </a:ext>
              </a:extLst>
            </p:cNvPr>
            <p:cNvSpPr txBox="1"/>
            <p:nvPr/>
          </p:nvSpPr>
          <p:spPr>
            <a:xfrm rot="2154353">
              <a:off x="6273858" y="4812506"/>
              <a:ext cx="1107996" cy="253916"/>
            </a:xfrm>
            <a:prstGeom prst="rect">
              <a:avLst/>
            </a:prstGeom>
            <a:noFill/>
          </p:spPr>
          <p:txBody>
            <a:bodyPr wrap="none" rtlCol="0">
              <a:spAutoFit/>
            </a:bodyPr>
            <a:lstStyle/>
            <a:p>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收款</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应收</a:t>
              </a: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暂估</a:t>
              </a:r>
            </a:p>
          </p:txBody>
        </p:sp>
        <p:sp>
          <p:nvSpPr>
            <p:cNvPr id="78" name="文本框 77">
              <a:extLst>
                <a:ext uri="{FF2B5EF4-FFF2-40B4-BE49-F238E27FC236}">
                  <a16:creationId xmlns:a16="http://schemas.microsoft.com/office/drawing/2014/main" id="{8266B94D-F2B1-0C45-9F77-49A574E83541}"/>
                </a:ext>
              </a:extLst>
            </p:cNvPr>
            <p:cNvSpPr txBox="1"/>
            <p:nvPr/>
          </p:nvSpPr>
          <p:spPr>
            <a:xfrm>
              <a:off x="2657496" y="2809405"/>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1</a:t>
              </a:r>
              <a:endParaRPr kumimoji="1" lang="zh-CN" altLang="en-US" sz="1600" b="1" dirty="0">
                <a:latin typeface="Microsoft YaHei" panose="020B0503020204020204" pitchFamily="34" charset="-122"/>
                <a:ea typeface="Microsoft YaHei" panose="020B0503020204020204" pitchFamily="34" charset="-122"/>
              </a:endParaRPr>
            </a:p>
          </p:txBody>
        </p:sp>
        <p:sp>
          <p:nvSpPr>
            <p:cNvPr id="79" name="文本框 78">
              <a:extLst>
                <a:ext uri="{FF2B5EF4-FFF2-40B4-BE49-F238E27FC236}">
                  <a16:creationId xmlns:a16="http://schemas.microsoft.com/office/drawing/2014/main" id="{A14093F2-3D73-E84F-A158-4212DE34C9E3}"/>
                </a:ext>
              </a:extLst>
            </p:cNvPr>
            <p:cNvSpPr txBox="1"/>
            <p:nvPr/>
          </p:nvSpPr>
          <p:spPr>
            <a:xfrm>
              <a:off x="4149337" y="2806811"/>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1</a:t>
              </a:r>
              <a:endParaRPr kumimoji="1" lang="zh-CN" altLang="en-US" sz="1600" b="1" dirty="0">
                <a:latin typeface="Microsoft YaHei" panose="020B0503020204020204" pitchFamily="34" charset="-122"/>
                <a:ea typeface="Microsoft YaHei" panose="020B0503020204020204" pitchFamily="34" charset="-122"/>
              </a:endParaRPr>
            </a:p>
          </p:txBody>
        </p:sp>
        <p:sp>
          <p:nvSpPr>
            <p:cNvPr id="80" name="文本框 79">
              <a:extLst>
                <a:ext uri="{FF2B5EF4-FFF2-40B4-BE49-F238E27FC236}">
                  <a16:creationId xmlns:a16="http://schemas.microsoft.com/office/drawing/2014/main" id="{ADC29672-F5F4-4745-9E66-8B6DCBE05CBE}"/>
                </a:ext>
              </a:extLst>
            </p:cNvPr>
            <p:cNvSpPr txBox="1"/>
            <p:nvPr/>
          </p:nvSpPr>
          <p:spPr>
            <a:xfrm>
              <a:off x="6318003" y="2748253"/>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2</a:t>
              </a:r>
              <a:endParaRPr kumimoji="1" lang="zh-CN" altLang="en-US" sz="1600" b="1" dirty="0">
                <a:latin typeface="Microsoft YaHei" panose="020B0503020204020204" pitchFamily="34" charset="-122"/>
                <a:ea typeface="Microsoft YaHei" panose="020B0503020204020204" pitchFamily="34" charset="-122"/>
              </a:endParaRPr>
            </a:p>
          </p:txBody>
        </p:sp>
        <p:sp>
          <p:nvSpPr>
            <p:cNvPr id="81" name="文本框 80">
              <a:extLst>
                <a:ext uri="{FF2B5EF4-FFF2-40B4-BE49-F238E27FC236}">
                  <a16:creationId xmlns:a16="http://schemas.microsoft.com/office/drawing/2014/main" id="{986CCA0F-28A2-F449-A2D6-C598585E9C69}"/>
                </a:ext>
              </a:extLst>
            </p:cNvPr>
            <p:cNvSpPr txBox="1"/>
            <p:nvPr/>
          </p:nvSpPr>
          <p:spPr>
            <a:xfrm>
              <a:off x="6343592" y="3781764"/>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3</a:t>
              </a:r>
              <a:endParaRPr kumimoji="1" lang="zh-CN" altLang="en-US" sz="1600" b="1" dirty="0">
                <a:latin typeface="Microsoft YaHei" panose="020B0503020204020204" pitchFamily="34" charset="-122"/>
                <a:ea typeface="Microsoft YaHei" panose="020B0503020204020204" pitchFamily="34" charset="-122"/>
              </a:endParaRPr>
            </a:p>
          </p:txBody>
        </p:sp>
        <p:sp>
          <p:nvSpPr>
            <p:cNvPr id="82" name="文本框 81">
              <a:extLst>
                <a:ext uri="{FF2B5EF4-FFF2-40B4-BE49-F238E27FC236}">
                  <a16:creationId xmlns:a16="http://schemas.microsoft.com/office/drawing/2014/main" id="{E9BE981D-DDF3-C24E-94FB-A42FE2726B92}"/>
                </a:ext>
              </a:extLst>
            </p:cNvPr>
            <p:cNvSpPr txBox="1"/>
            <p:nvPr/>
          </p:nvSpPr>
          <p:spPr>
            <a:xfrm>
              <a:off x="6386213" y="4801697"/>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4</a:t>
              </a:r>
              <a:endParaRPr kumimoji="1" lang="zh-CN" altLang="en-US" sz="1600" b="1" dirty="0">
                <a:latin typeface="Microsoft YaHei" panose="020B0503020204020204" pitchFamily="34" charset="-122"/>
                <a:ea typeface="Microsoft YaHei" panose="020B0503020204020204" pitchFamily="34" charset="-122"/>
              </a:endParaRPr>
            </a:p>
          </p:txBody>
        </p:sp>
        <p:sp>
          <p:nvSpPr>
            <p:cNvPr id="83" name="文本框 82">
              <a:extLst>
                <a:ext uri="{FF2B5EF4-FFF2-40B4-BE49-F238E27FC236}">
                  <a16:creationId xmlns:a16="http://schemas.microsoft.com/office/drawing/2014/main" id="{6F18A92A-4A48-ED4F-A8B3-3AC3A339A5E0}"/>
                </a:ext>
              </a:extLst>
            </p:cNvPr>
            <p:cNvSpPr txBox="1"/>
            <p:nvPr/>
          </p:nvSpPr>
          <p:spPr>
            <a:xfrm>
              <a:off x="5119807" y="4804083"/>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5</a:t>
              </a:r>
              <a:endParaRPr kumimoji="1" lang="zh-CN" altLang="en-US" sz="1600" b="1" dirty="0">
                <a:latin typeface="Microsoft YaHei" panose="020B0503020204020204" pitchFamily="34" charset="-122"/>
                <a:ea typeface="Microsoft YaHei" panose="020B0503020204020204" pitchFamily="34" charset="-122"/>
              </a:endParaRPr>
            </a:p>
          </p:txBody>
        </p:sp>
        <p:sp>
          <p:nvSpPr>
            <p:cNvPr id="84" name="文本框 83">
              <a:extLst>
                <a:ext uri="{FF2B5EF4-FFF2-40B4-BE49-F238E27FC236}">
                  <a16:creationId xmlns:a16="http://schemas.microsoft.com/office/drawing/2014/main" id="{6F9D310B-F0D2-0244-9ADD-5A009A318CDB}"/>
                </a:ext>
              </a:extLst>
            </p:cNvPr>
            <p:cNvSpPr txBox="1"/>
            <p:nvPr/>
          </p:nvSpPr>
          <p:spPr>
            <a:xfrm>
              <a:off x="3779511" y="4884456"/>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6</a:t>
              </a:r>
              <a:endParaRPr kumimoji="1" lang="zh-CN" altLang="en-US" sz="1600" b="1" dirty="0">
                <a:latin typeface="Microsoft YaHei" panose="020B0503020204020204" pitchFamily="34" charset="-122"/>
                <a:ea typeface="Microsoft YaHei" panose="020B0503020204020204" pitchFamily="34" charset="-122"/>
              </a:endParaRPr>
            </a:p>
          </p:txBody>
        </p:sp>
        <p:sp>
          <p:nvSpPr>
            <p:cNvPr id="85" name="文本框 84">
              <a:extLst>
                <a:ext uri="{FF2B5EF4-FFF2-40B4-BE49-F238E27FC236}">
                  <a16:creationId xmlns:a16="http://schemas.microsoft.com/office/drawing/2014/main" id="{568B88E7-1210-6F49-9E0A-84CFC1821C8B}"/>
                </a:ext>
              </a:extLst>
            </p:cNvPr>
            <p:cNvSpPr txBox="1"/>
            <p:nvPr/>
          </p:nvSpPr>
          <p:spPr>
            <a:xfrm>
              <a:off x="2525165" y="4963560"/>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7</a:t>
              </a:r>
              <a:endParaRPr kumimoji="1" lang="zh-CN" altLang="en-US" sz="1600" b="1" dirty="0">
                <a:latin typeface="Microsoft YaHei" panose="020B0503020204020204" pitchFamily="34" charset="-122"/>
                <a:ea typeface="Microsoft YaHei" panose="020B0503020204020204" pitchFamily="34" charset="-122"/>
              </a:endParaRPr>
            </a:p>
          </p:txBody>
        </p:sp>
      </p:grpSp>
      <p:sp>
        <p:nvSpPr>
          <p:cNvPr id="92" name="文本框 91">
            <a:extLst>
              <a:ext uri="{FF2B5EF4-FFF2-40B4-BE49-F238E27FC236}">
                <a16:creationId xmlns:a16="http://schemas.microsoft.com/office/drawing/2014/main" id="{BB2762DF-38BF-954C-B4D2-588ED014D47E}"/>
              </a:ext>
            </a:extLst>
          </p:cNvPr>
          <p:cNvSpPr txBox="1"/>
          <p:nvPr/>
        </p:nvSpPr>
        <p:spPr>
          <a:xfrm>
            <a:off x="4435323" y="5030256"/>
            <a:ext cx="811441" cy="230832"/>
          </a:xfrm>
          <a:prstGeom prst="rect">
            <a:avLst/>
          </a:prstGeom>
          <a:noFill/>
        </p:spPr>
        <p:txBody>
          <a:bodyPr wrap="none" rtlCol="0">
            <a:spAutoFit/>
          </a:bodyPr>
          <a:lstStyle/>
          <a:p>
            <a:r>
              <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rPr>
              <a:t>HR</a:t>
            </a:r>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入转调离</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custDataLst>
              <p:tags r:id="rId1"/>
            </p:custDataLst>
          </p:nvPr>
        </p:nvSpPr>
        <p:spPr>
          <a:xfrm>
            <a:off x="4824631" y="1993077"/>
            <a:ext cx="5147310" cy="583565"/>
          </a:xfrm>
          <a:prstGeom prst="rect">
            <a:avLst/>
          </a:prstGeom>
          <a:noFill/>
        </p:spPr>
        <p:txBody>
          <a:bodyPr wrap="square" rtlCol="0">
            <a:spAutoFit/>
          </a:bodyPr>
          <a:lstStyle/>
          <a:p>
            <a:r>
              <a:rPr lang="zh-CN" altLang="en-US" sz="3200" dirty="0">
                <a:solidFill>
                  <a:srgbClr val="4D4D4D"/>
                </a:solidFill>
                <a:latin typeface="微软雅黑" panose="020B0503020204020204" pitchFamily="34" charset="-122"/>
                <a:ea typeface="微软雅黑" panose="020B0503020204020204" pitchFamily="34" charset="-122"/>
              </a:rPr>
              <a:t>现状分析</a:t>
            </a:r>
          </a:p>
        </p:txBody>
      </p:sp>
      <p:sp>
        <p:nvSpPr>
          <p:cNvPr id="27" name="文本框 26"/>
          <p:cNvSpPr txBox="1"/>
          <p:nvPr>
            <p:custDataLst>
              <p:tags r:id="rId2"/>
            </p:custDataLst>
          </p:nvPr>
        </p:nvSpPr>
        <p:spPr>
          <a:xfrm>
            <a:off x="4128036" y="1961962"/>
            <a:ext cx="635635" cy="708025"/>
          </a:xfrm>
          <a:prstGeom prst="rect">
            <a:avLst/>
          </a:prstGeom>
          <a:noFill/>
        </p:spPr>
        <p:txBody>
          <a:bodyPr wrap="square" rtlCol="0">
            <a:spAutoFit/>
          </a:bodyPr>
          <a:lstStyle/>
          <a:p>
            <a:r>
              <a:rPr lang="en-US" altLang="zh-CN" sz="4000" b="1" dirty="0">
                <a:solidFill>
                  <a:srgbClr val="E50112"/>
                </a:solidFill>
                <a:latin typeface="微软雅黑" panose="020B0503020204020204" pitchFamily="34" charset="-122"/>
                <a:ea typeface="微软雅黑" panose="020B0503020204020204" pitchFamily="34" charset="-122"/>
                <a:cs typeface="OPPOSans H" panose="00020600040101010101" pitchFamily="18" charset="-122"/>
              </a:rPr>
              <a:t>1</a:t>
            </a:r>
            <a:endParaRPr lang="zh-CN" altLang="en-US" sz="4000" b="1" dirty="0">
              <a:solidFill>
                <a:srgbClr val="E50112"/>
              </a:solidFill>
              <a:latin typeface="微软雅黑" panose="020B0503020204020204" pitchFamily="34" charset="-122"/>
              <a:ea typeface="微软雅黑" panose="020B0503020204020204" pitchFamily="34" charset="-122"/>
              <a:cs typeface="OPPOSans H" panose="00020600040101010101" pitchFamily="18" charset="-122"/>
            </a:endParaRPr>
          </a:p>
        </p:txBody>
      </p:sp>
      <p:grpSp>
        <p:nvGrpSpPr>
          <p:cNvPr id="31" name="组合 30"/>
          <p:cNvGrpSpPr/>
          <p:nvPr>
            <p:custDataLst>
              <p:tags r:id="rId3"/>
            </p:custDataLst>
          </p:nvPr>
        </p:nvGrpSpPr>
        <p:grpSpPr>
          <a:xfrm>
            <a:off x="4128036" y="3095544"/>
            <a:ext cx="5844029" cy="707886"/>
            <a:chOff x="5360194" y="2769608"/>
            <a:chExt cx="2977356" cy="707886"/>
          </a:xfrm>
        </p:grpSpPr>
        <p:sp>
          <p:nvSpPr>
            <p:cNvPr id="32" name="文本框 31"/>
            <p:cNvSpPr txBox="1"/>
            <p:nvPr>
              <p:custDataLst>
                <p:tags r:id="rId7"/>
              </p:custDataLst>
            </p:nvPr>
          </p:nvSpPr>
          <p:spPr>
            <a:xfrm>
              <a:off x="5715000" y="2801136"/>
              <a:ext cx="2622550" cy="583565"/>
            </a:xfrm>
            <a:prstGeom prst="rect">
              <a:avLst/>
            </a:prstGeom>
            <a:noFill/>
          </p:spPr>
          <p:txBody>
            <a:bodyPr wrap="square" rtlCol="0">
              <a:spAutoFit/>
            </a:bodyPr>
            <a:lstStyle/>
            <a:p>
              <a:r>
                <a:rPr lang="zh-CN" altLang="en-US" sz="3200" dirty="0">
                  <a:solidFill>
                    <a:srgbClr val="4D4D4D"/>
                  </a:solidFill>
                  <a:latin typeface="微软雅黑" panose="020B0503020204020204" pitchFamily="34" charset="-122"/>
                  <a:ea typeface="微软雅黑" panose="020B0503020204020204" pitchFamily="34" charset="-122"/>
                </a:rPr>
                <a:t>规划设计</a:t>
              </a:r>
            </a:p>
          </p:txBody>
        </p:sp>
        <p:sp>
          <p:nvSpPr>
            <p:cNvPr id="33" name="文本框 32"/>
            <p:cNvSpPr txBox="1"/>
            <p:nvPr>
              <p:custDataLst>
                <p:tags r:id="rId8"/>
              </p:custDataLst>
            </p:nvPr>
          </p:nvSpPr>
          <p:spPr>
            <a:xfrm>
              <a:off x="5360194" y="2769608"/>
              <a:ext cx="323850" cy="707886"/>
            </a:xfrm>
            <a:prstGeom prst="rect">
              <a:avLst/>
            </a:prstGeom>
            <a:noFill/>
          </p:spPr>
          <p:txBody>
            <a:bodyPr wrap="square" rtlCol="0">
              <a:spAutoFit/>
            </a:bodyPr>
            <a:lstStyle/>
            <a:p>
              <a:r>
                <a:rPr lang="en-US" altLang="zh-CN" sz="4000" b="1" dirty="0">
                  <a:solidFill>
                    <a:srgbClr val="E50112"/>
                  </a:solidFill>
                  <a:latin typeface="微软雅黑" panose="020B0503020204020204" pitchFamily="34" charset="-122"/>
                  <a:ea typeface="微软雅黑" panose="020B0503020204020204" pitchFamily="34" charset="-122"/>
                  <a:cs typeface="OPPOSans H" panose="00020600040101010101" pitchFamily="18" charset="-122"/>
                </a:rPr>
                <a:t>2</a:t>
              </a:r>
              <a:endParaRPr lang="zh-CN" altLang="en-US" sz="4000" b="1" dirty="0">
                <a:solidFill>
                  <a:srgbClr val="E50112"/>
                </a:solidFill>
                <a:latin typeface="微软雅黑" panose="020B0503020204020204" pitchFamily="34" charset="-122"/>
                <a:ea typeface="微软雅黑" panose="020B0503020204020204" pitchFamily="34" charset="-122"/>
                <a:cs typeface="OPPOSans H" panose="00020600040101010101" pitchFamily="18" charset="-122"/>
              </a:endParaRPr>
            </a:p>
          </p:txBody>
        </p:sp>
      </p:grpSp>
      <p:grpSp>
        <p:nvGrpSpPr>
          <p:cNvPr id="34" name="组合 33"/>
          <p:cNvGrpSpPr/>
          <p:nvPr>
            <p:custDataLst>
              <p:tags r:id="rId4"/>
            </p:custDataLst>
          </p:nvPr>
        </p:nvGrpSpPr>
        <p:grpSpPr>
          <a:xfrm>
            <a:off x="4128036" y="4353860"/>
            <a:ext cx="5844029" cy="707886"/>
            <a:chOff x="5360194" y="3529461"/>
            <a:chExt cx="2977356" cy="707886"/>
          </a:xfrm>
        </p:grpSpPr>
        <p:sp>
          <p:nvSpPr>
            <p:cNvPr id="35" name="文本框 34"/>
            <p:cNvSpPr txBox="1"/>
            <p:nvPr>
              <p:custDataLst>
                <p:tags r:id="rId5"/>
              </p:custDataLst>
            </p:nvPr>
          </p:nvSpPr>
          <p:spPr>
            <a:xfrm>
              <a:off x="5715000" y="3560989"/>
              <a:ext cx="2622550" cy="583565"/>
            </a:xfrm>
            <a:prstGeom prst="rect">
              <a:avLst/>
            </a:prstGeom>
            <a:noFill/>
          </p:spPr>
          <p:txBody>
            <a:bodyPr wrap="square" rtlCol="0">
              <a:spAutoFit/>
            </a:bodyPr>
            <a:lstStyle/>
            <a:p>
              <a:r>
                <a:rPr lang="zh-CN" altLang="en-US" sz="3200" dirty="0">
                  <a:solidFill>
                    <a:srgbClr val="4D4D4D"/>
                  </a:solidFill>
                  <a:latin typeface="微软雅黑" panose="020B0503020204020204" pitchFamily="34" charset="-122"/>
                  <a:ea typeface="微软雅黑" panose="020B0503020204020204" pitchFamily="34" charset="-122"/>
                </a:rPr>
                <a:t>推进建议</a:t>
              </a:r>
            </a:p>
          </p:txBody>
        </p:sp>
        <p:sp>
          <p:nvSpPr>
            <p:cNvPr id="36" name="文本框 35"/>
            <p:cNvSpPr txBox="1"/>
            <p:nvPr>
              <p:custDataLst>
                <p:tags r:id="rId6"/>
              </p:custDataLst>
            </p:nvPr>
          </p:nvSpPr>
          <p:spPr>
            <a:xfrm>
              <a:off x="5360194" y="3529461"/>
              <a:ext cx="323850" cy="707886"/>
            </a:xfrm>
            <a:prstGeom prst="rect">
              <a:avLst/>
            </a:prstGeom>
            <a:noFill/>
          </p:spPr>
          <p:txBody>
            <a:bodyPr wrap="square" rtlCol="0">
              <a:spAutoFit/>
            </a:bodyPr>
            <a:lstStyle/>
            <a:p>
              <a:r>
                <a:rPr lang="en-US" altLang="zh-CN" sz="4000" b="1" dirty="0">
                  <a:solidFill>
                    <a:srgbClr val="E50112"/>
                  </a:solidFill>
                  <a:latin typeface="微软雅黑" panose="020B0503020204020204" pitchFamily="34" charset="-122"/>
                  <a:ea typeface="微软雅黑" panose="020B0503020204020204" pitchFamily="34" charset="-122"/>
                  <a:cs typeface="OPPOSans H" panose="00020600040101010101" pitchFamily="18" charset="-122"/>
                </a:rPr>
                <a:t>3</a:t>
              </a:r>
              <a:endParaRPr lang="zh-CN" altLang="en-US" sz="4000" b="1" dirty="0">
                <a:solidFill>
                  <a:srgbClr val="E50112"/>
                </a:solidFill>
                <a:latin typeface="微软雅黑" panose="020B0503020204020204" pitchFamily="34" charset="-122"/>
                <a:ea typeface="微软雅黑" panose="020B0503020204020204" pitchFamily="34" charset="-122"/>
                <a:cs typeface="OPPOSans H" panose="00020600040101010101" pitchFamily="18" charset="-122"/>
              </a:endParaRPr>
            </a:p>
          </p:txBody>
        </p:sp>
      </p:grpSp>
      <p:pic>
        <p:nvPicPr>
          <p:cNvPr id="15" name="图片 14"/>
          <p:cNvPicPr>
            <a:picLocks noChangeAspect="1"/>
          </p:cNvPicPr>
          <p:nvPr userDrawn="1"/>
        </p:nvPicPr>
        <p:blipFill>
          <a:blip r:embed="rId10"/>
          <a:stretch>
            <a:fillRect/>
          </a:stretch>
        </p:blipFill>
        <p:spPr>
          <a:xfrm>
            <a:off x="9206731" y="334605"/>
            <a:ext cx="1588169" cy="43168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lang="en-US" altLang="zh-CN" dirty="0">
                <a:latin typeface="+mn-lt"/>
                <a:ea typeface="+mn-ea"/>
                <a:cs typeface="+mn-ea"/>
                <a:sym typeface="Arial" panose="020B0604020202020204" pitchFamily="34" charset="0"/>
              </a:rPr>
              <a:t>3-</a:t>
            </a:r>
            <a:r>
              <a:rPr lang="zh-CN" altLang="en-US" dirty="0">
                <a:latin typeface="+mn-lt"/>
                <a:ea typeface="+mn-ea"/>
                <a:cs typeface="+mn-ea"/>
                <a:sym typeface="Arial" panose="020B0604020202020204" pitchFamily="34" charset="0"/>
              </a:rPr>
              <a:t>系统集成</a:t>
            </a:r>
            <a:r>
              <a:rPr lang="en-US" altLang="zh-CN" dirty="0">
                <a:latin typeface="+mn-lt"/>
                <a:ea typeface="+mn-ea"/>
                <a:cs typeface="+mn-ea"/>
                <a:sym typeface="Arial" panose="020B0604020202020204" pitchFamily="34" charset="0"/>
              </a:rPr>
              <a:t>-</a:t>
            </a:r>
            <a:r>
              <a:rPr lang="zh-CN" altLang="en-US" dirty="0">
                <a:latin typeface="+mn-lt"/>
                <a:ea typeface="+mn-ea"/>
                <a:cs typeface="+mn-ea"/>
                <a:sym typeface="Arial" panose="020B0604020202020204" pitchFamily="34" charset="0"/>
              </a:rPr>
              <a:t>气源</a:t>
            </a:r>
            <a:r>
              <a:rPr dirty="0">
                <a:latin typeface="+mn-lt"/>
                <a:ea typeface="+mn-ea"/>
                <a:cs typeface="+mn-ea"/>
                <a:sym typeface="Arial" panose="020B0604020202020204" pitchFamily="34" charset="0"/>
              </a:rPr>
              <a:t>板块业务</a:t>
            </a:r>
            <a:r>
              <a:rPr lang="zh-CN" altLang="en-US" dirty="0">
                <a:latin typeface="+mn-lt"/>
                <a:ea typeface="+mn-ea"/>
                <a:cs typeface="+mn-ea"/>
                <a:sym typeface="Arial" panose="020B0604020202020204" pitchFamily="34" charset="0"/>
              </a:rPr>
              <a:t>系统集成</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6" name="文本框 5">
            <a:extLst>
              <a:ext uri="{FF2B5EF4-FFF2-40B4-BE49-F238E27FC236}">
                <a16:creationId xmlns:a16="http://schemas.microsoft.com/office/drawing/2014/main" id="{4CFA3F49-7382-1040-BB68-967C25952D51}"/>
              </a:ext>
            </a:extLst>
          </p:cNvPr>
          <p:cNvSpPr txBox="1"/>
          <p:nvPr/>
        </p:nvSpPr>
        <p:spPr>
          <a:xfrm>
            <a:off x="5781299" y="2034409"/>
            <a:ext cx="6054921" cy="2264787"/>
          </a:xfrm>
          <a:prstGeom prst="rect">
            <a:avLst/>
          </a:prstGeom>
          <a:noFill/>
        </p:spPr>
        <p:txBody>
          <a:bodyPr wrap="square" rtlCol="0">
            <a:spAutoFit/>
          </a:bodyPr>
          <a:lstStyle/>
          <a:p>
            <a:pPr>
              <a:lnSpc>
                <a:spcPct val="150000"/>
              </a:lnSpc>
            </a:pPr>
            <a:r>
              <a:rPr kumimoji="1" lang="zh-CN" altLang="en-US" sz="1600" dirty="0">
                <a:solidFill>
                  <a:schemeClr val="bg2">
                    <a:lumMod val="10000"/>
                  </a:schemeClr>
                </a:solidFill>
                <a:latin typeface="Microsoft YaHei" panose="020B0503020204020204" pitchFamily="34" charset="-122"/>
                <a:ea typeface="Microsoft YaHei" panose="020B0503020204020204" pitchFamily="34" charset="-122"/>
              </a:rPr>
              <a:t>       银证系统用了销售与发货模块，涉及气费销售、运费、预收款、保证金的单据</a:t>
            </a:r>
            <a:r>
              <a:rPr kumimoji="1" lang="zh-CN" altLang="en-US" sz="1600" dirty="0">
                <a:latin typeface="Microsoft YaHei" panose="020B0503020204020204" pitchFamily="34" charset="-122"/>
                <a:ea typeface="Microsoft YaHei" panose="020B0503020204020204" pitchFamily="34" charset="-122"/>
              </a:rPr>
              <a:t>单向同步到</a:t>
            </a:r>
            <a:r>
              <a:rPr kumimoji="1" lang="en-US" altLang="zh-CN" sz="1600" dirty="0">
                <a:latin typeface="Microsoft YaHei" panose="020B0503020204020204" pitchFamily="34" charset="-122"/>
                <a:ea typeface="Microsoft YaHei" panose="020B0503020204020204" pitchFamily="34" charset="-122"/>
              </a:rPr>
              <a:t>ERM</a:t>
            </a:r>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NC</a:t>
            </a:r>
            <a:r>
              <a:rPr kumimoji="1" lang="zh-CN" altLang="en-US" sz="1600" dirty="0">
                <a:latin typeface="Microsoft YaHei" panose="020B0503020204020204" pitchFamily="34" charset="-122"/>
                <a:ea typeface="Microsoft YaHei" panose="020B0503020204020204" pitchFamily="34" charset="-122"/>
              </a:rPr>
              <a:t>）</a:t>
            </a:r>
            <a:r>
              <a:rPr kumimoji="1" lang="zh-CN" altLang="en-US" sz="1600" dirty="0">
                <a:solidFill>
                  <a:schemeClr val="bg2">
                    <a:lumMod val="10000"/>
                  </a:schemeClr>
                </a:solidFill>
                <a:latin typeface="Microsoft YaHei" panose="020B0503020204020204" pitchFamily="34" charset="-122"/>
                <a:ea typeface="Microsoft YaHei" panose="020B0503020204020204" pitchFamily="34" charset="-122"/>
              </a:rPr>
              <a:t>的</a:t>
            </a:r>
            <a:r>
              <a:rPr kumimoji="1" lang="zh-CN" altLang="en-US" sz="1600" dirty="0">
                <a:latin typeface="Microsoft YaHei" panose="020B0503020204020204" pitchFamily="34" charset="-122"/>
                <a:ea typeface="Microsoft YaHei" panose="020B0503020204020204" pitchFamily="34" charset="-122"/>
              </a:rPr>
              <a:t>应收单、收款单</a:t>
            </a:r>
            <a:r>
              <a:rPr kumimoji="1" lang="zh-CN" altLang="en-US" sz="1600" dirty="0">
                <a:solidFill>
                  <a:schemeClr val="bg2">
                    <a:lumMod val="10000"/>
                  </a:schemeClr>
                </a:solidFill>
                <a:latin typeface="Microsoft YaHei" panose="020B0503020204020204" pitchFamily="34" charset="-122"/>
                <a:ea typeface="Microsoft YaHei" panose="020B0503020204020204" pitchFamily="34" charset="-122"/>
              </a:rPr>
              <a:t>。其中库存业务和</a:t>
            </a:r>
            <a:r>
              <a:rPr kumimoji="1" lang="en-US" altLang="zh-CN" sz="1600" dirty="0">
                <a:solidFill>
                  <a:schemeClr val="bg2">
                    <a:lumMod val="10000"/>
                  </a:schemeClr>
                </a:solidFill>
                <a:latin typeface="Microsoft YaHei" panose="020B0503020204020204" pitchFamily="34" charset="-122"/>
                <a:ea typeface="Microsoft YaHei" panose="020B0503020204020204" pitchFamily="34" charset="-122"/>
              </a:rPr>
              <a:t>ERM</a:t>
            </a:r>
            <a:r>
              <a:rPr kumimoji="1" lang="zh-CN" altLang="en-US" sz="1600" dirty="0">
                <a:solidFill>
                  <a:schemeClr val="bg2">
                    <a:lumMod val="10000"/>
                  </a:schemeClr>
                </a:solidFill>
                <a:latin typeface="Microsoft YaHei" panose="020B0503020204020204" pitchFamily="34" charset="-122"/>
                <a:ea typeface="Microsoft YaHei" panose="020B0503020204020204" pitchFamily="34" charset="-122"/>
              </a:rPr>
              <a:t>系统没有接口，使用手工录入的方式到用友</a:t>
            </a:r>
            <a:r>
              <a:rPr kumimoji="1" lang="en-US" altLang="zh-CN" sz="1600" dirty="0">
                <a:solidFill>
                  <a:schemeClr val="bg2">
                    <a:lumMod val="10000"/>
                  </a:schemeClr>
                </a:solidFill>
                <a:latin typeface="Microsoft YaHei" panose="020B0503020204020204" pitchFamily="34" charset="-122"/>
                <a:ea typeface="Microsoft YaHei" panose="020B0503020204020204" pitchFamily="34" charset="-122"/>
              </a:rPr>
              <a:t>NC</a:t>
            </a:r>
            <a:r>
              <a:rPr kumimoji="1" lang="zh-CN" altLang="en-US" sz="1600" dirty="0">
                <a:solidFill>
                  <a:schemeClr val="bg2">
                    <a:lumMod val="10000"/>
                  </a:schemeClr>
                </a:solidFill>
                <a:latin typeface="Microsoft YaHei" panose="020B0503020204020204" pitchFamily="34" charset="-122"/>
                <a:ea typeface="Microsoft YaHei" panose="020B0503020204020204" pitchFamily="34" charset="-122"/>
              </a:rPr>
              <a:t>的产成品入库，产成品出库。因为一个月只做一次，所以没有用接口，</a:t>
            </a:r>
            <a:r>
              <a:rPr kumimoji="1" lang="zh-CN" altLang="en-US" sz="1600" dirty="0">
                <a:latin typeface="Microsoft YaHei" panose="020B0503020204020204" pitchFamily="34" charset="-122"/>
                <a:ea typeface="Microsoft YaHei" panose="020B0503020204020204" pitchFamily="34" charset="-122"/>
              </a:rPr>
              <a:t>手工录入</a:t>
            </a:r>
            <a:r>
              <a:rPr kumimoji="1" lang="zh-CN" altLang="en-US" sz="1600" dirty="0">
                <a:solidFill>
                  <a:schemeClr val="bg2">
                    <a:lumMod val="10000"/>
                  </a:schemeClr>
                </a:solidFill>
                <a:latin typeface="Microsoft YaHei" panose="020B0503020204020204" pitchFamily="34" charset="-122"/>
                <a:ea typeface="Microsoft YaHei" panose="020B0503020204020204" pitchFamily="34" charset="-122"/>
              </a:rPr>
              <a:t>。主要是山西公司和宁夏公司独立部署银证的系统，</a:t>
            </a:r>
            <a:r>
              <a:rPr kumimoji="1" lang="zh-CN" altLang="en-US" sz="1600" dirty="0">
                <a:latin typeface="Microsoft YaHei" panose="020B0503020204020204" pitchFamily="34" charset="-122"/>
                <a:ea typeface="Microsoft YaHei" panose="020B0503020204020204" pitchFamily="34" charset="-122"/>
              </a:rPr>
              <a:t>存在两次对接</a:t>
            </a:r>
          </a:p>
        </p:txBody>
      </p:sp>
      <p:sp>
        <p:nvSpPr>
          <p:cNvPr id="10" name="文本框 9">
            <a:extLst>
              <a:ext uri="{FF2B5EF4-FFF2-40B4-BE49-F238E27FC236}">
                <a16:creationId xmlns:a16="http://schemas.microsoft.com/office/drawing/2014/main" id="{81129CFC-6246-5C4B-A16D-53D1CCAEDE7F}"/>
              </a:ext>
            </a:extLst>
          </p:cNvPr>
          <p:cNvSpPr txBox="1"/>
          <p:nvPr/>
        </p:nvSpPr>
        <p:spPr>
          <a:xfrm>
            <a:off x="487775" y="1960001"/>
            <a:ext cx="4130923" cy="369332"/>
          </a:xfrm>
          <a:prstGeom prst="rect">
            <a:avLst/>
          </a:prstGeom>
          <a:noFill/>
        </p:spPr>
        <p:txBody>
          <a:bodyPr wrap="square">
            <a:spAutoFit/>
          </a:bodyPr>
          <a:lstStyle/>
          <a:p>
            <a:pPr algn="ctr"/>
            <a:r>
              <a:rPr lang="zh-CN" altLang="en-US" sz="1800" b="1" dirty="0">
                <a:effectLst/>
                <a:latin typeface="Microsoft YaHei" panose="020B0503020204020204" pitchFamily="34" charset="-122"/>
                <a:ea typeface="Microsoft YaHei" panose="020B0503020204020204" pitchFamily="34" charset="-122"/>
                <a:cs typeface="Times New Roman" panose="02020603050405020304" pitchFamily="18" charset="0"/>
              </a:rPr>
              <a:t>银证系统</a:t>
            </a:r>
            <a:r>
              <a:rPr lang="zh-CN" altLang="zh-CN" sz="1800" b="1" dirty="0">
                <a:effectLst/>
                <a:latin typeface="Microsoft YaHei" panose="020B0503020204020204" pitchFamily="34" charset="-122"/>
                <a:ea typeface="Microsoft YaHei" panose="020B0503020204020204" pitchFamily="34" charset="-122"/>
                <a:cs typeface="Times New Roman" panose="02020603050405020304" pitchFamily="18" charset="0"/>
              </a:rPr>
              <a:t>与</a:t>
            </a:r>
            <a:r>
              <a:rPr lang="en-US" altLang="zh-CN" sz="1800" b="1" dirty="0">
                <a:effectLst/>
                <a:latin typeface="Microsoft YaHei" panose="020B0503020204020204" pitchFamily="34" charset="-122"/>
                <a:ea typeface="Microsoft YaHei" panose="020B0503020204020204" pitchFamily="34" charset="-122"/>
                <a:cs typeface="Times New Roman" panose="02020603050405020304" pitchFamily="18" charset="0"/>
              </a:rPr>
              <a:t>ERM</a:t>
            </a:r>
            <a:r>
              <a:rPr lang="zh-CN" altLang="zh-CN" sz="1800" b="1"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b="1" dirty="0">
                <a:effectLst/>
                <a:latin typeface="Microsoft YaHei" panose="020B0503020204020204" pitchFamily="34" charset="-122"/>
                <a:ea typeface="Microsoft YaHei" panose="020B0503020204020204" pitchFamily="34" charset="-122"/>
                <a:cs typeface="Times New Roman" panose="02020603050405020304" pitchFamily="18" charset="0"/>
              </a:rPr>
              <a:t>NC</a:t>
            </a:r>
            <a:r>
              <a:rPr lang="zh-CN" altLang="zh-CN" sz="1800" b="1" dirty="0">
                <a:effectLst/>
                <a:latin typeface="Microsoft YaHei" panose="020B0503020204020204" pitchFamily="34" charset="-122"/>
                <a:ea typeface="Microsoft YaHei" panose="020B0503020204020204" pitchFamily="34" charset="-122"/>
                <a:cs typeface="Times New Roman" panose="02020603050405020304" pitchFamily="18" charset="0"/>
              </a:rPr>
              <a:t>）的对接</a:t>
            </a:r>
            <a:r>
              <a:rPr lang="zh-CN" altLang="zh-CN" b="1" dirty="0">
                <a:effectLst/>
                <a:latin typeface="Microsoft YaHei" panose="020B0503020204020204" pitchFamily="34" charset="-122"/>
                <a:ea typeface="Microsoft YaHei" panose="020B0503020204020204" pitchFamily="34" charset="-122"/>
              </a:rPr>
              <a:t> </a:t>
            </a:r>
            <a:endParaRPr lang="zh-CN" altLang="en-US" b="1" dirty="0">
              <a:latin typeface="Microsoft YaHei" panose="020B0503020204020204" pitchFamily="34" charset="-122"/>
              <a:ea typeface="Microsoft YaHei" panose="020B0503020204020204" pitchFamily="34" charset="-122"/>
            </a:endParaRPr>
          </a:p>
        </p:txBody>
      </p:sp>
      <p:grpSp>
        <p:nvGrpSpPr>
          <p:cNvPr id="8" name="组合 7">
            <a:extLst>
              <a:ext uri="{FF2B5EF4-FFF2-40B4-BE49-F238E27FC236}">
                <a16:creationId xmlns:a16="http://schemas.microsoft.com/office/drawing/2014/main" id="{20B69007-7227-BF46-AAC6-7CB617C8F626}"/>
              </a:ext>
            </a:extLst>
          </p:cNvPr>
          <p:cNvGrpSpPr/>
          <p:nvPr/>
        </p:nvGrpSpPr>
        <p:grpSpPr>
          <a:xfrm>
            <a:off x="317680" y="2850688"/>
            <a:ext cx="4926864" cy="1536186"/>
            <a:chOff x="317680" y="2850688"/>
            <a:chExt cx="4926864" cy="1536186"/>
          </a:xfrm>
        </p:grpSpPr>
        <p:sp>
          <p:nvSpPr>
            <p:cNvPr id="12" name="矩形 11">
              <a:extLst>
                <a:ext uri="{FF2B5EF4-FFF2-40B4-BE49-F238E27FC236}">
                  <a16:creationId xmlns:a16="http://schemas.microsoft.com/office/drawing/2014/main" id="{4A49D2D4-180D-8A43-AFCB-F8E63A30996D}"/>
                </a:ext>
              </a:extLst>
            </p:cNvPr>
            <p:cNvSpPr/>
            <p:nvPr/>
          </p:nvSpPr>
          <p:spPr>
            <a:xfrm>
              <a:off x="317680" y="2866031"/>
              <a:ext cx="1251692" cy="6015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银证系统</a:t>
              </a:r>
            </a:p>
          </p:txBody>
        </p:sp>
        <p:sp>
          <p:nvSpPr>
            <p:cNvPr id="13" name="矩形 12">
              <a:extLst>
                <a:ext uri="{FF2B5EF4-FFF2-40B4-BE49-F238E27FC236}">
                  <a16:creationId xmlns:a16="http://schemas.microsoft.com/office/drawing/2014/main" id="{CB513A6B-76C6-DF45-BB00-A3FF3C7C7FE6}"/>
                </a:ext>
              </a:extLst>
            </p:cNvPr>
            <p:cNvSpPr/>
            <p:nvPr/>
          </p:nvSpPr>
          <p:spPr>
            <a:xfrm>
              <a:off x="3992852" y="2866031"/>
              <a:ext cx="1251692" cy="6015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Microsoft YaHei" panose="020B0503020204020204" pitchFamily="34" charset="-122"/>
                  <a:ea typeface="Microsoft YaHei" panose="020B0503020204020204" pitchFamily="34" charset="-122"/>
                </a:rPr>
                <a:t>ERM</a:t>
              </a:r>
              <a:r>
                <a:rPr kumimoji="1" lang="zh-CN" altLang="en-US" sz="1600" b="1" dirty="0">
                  <a:latin typeface="Microsoft YaHei" panose="020B0503020204020204" pitchFamily="34" charset="-122"/>
                  <a:ea typeface="Microsoft YaHei" panose="020B0503020204020204" pitchFamily="34" charset="-122"/>
                </a:rPr>
                <a:t>（</a:t>
              </a:r>
              <a:r>
                <a:rPr kumimoji="1" lang="en-US" altLang="zh-CN" sz="1600" b="1" dirty="0">
                  <a:latin typeface="Microsoft YaHei" panose="020B0503020204020204" pitchFamily="34" charset="-122"/>
                  <a:ea typeface="Microsoft YaHei" panose="020B0503020204020204" pitchFamily="34" charset="-122"/>
                </a:rPr>
                <a:t>BIP</a:t>
              </a:r>
              <a:r>
                <a:rPr kumimoji="1" lang="zh-CN" altLang="en-US" sz="1600" b="1" dirty="0">
                  <a:latin typeface="Microsoft YaHei" panose="020B0503020204020204" pitchFamily="34" charset="-122"/>
                  <a:ea typeface="Microsoft YaHei" panose="020B0503020204020204" pitchFamily="34" charset="-122"/>
                </a:rPr>
                <a:t>）</a:t>
              </a:r>
            </a:p>
          </p:txBody>
        </p:sp>
        <p:cxnSp>
          <p:nvCxnSpPr>
            <p:cNvPr id="14" name="直线连接符 13">
              <a:extLst>
                <a:ext uri="{FF2B5EF4-FFF2-40B4-BE49-F238E27FC236}">
                  <a16:creationId xmlns:a16="http://schemas.microsoft.com/office/drawing/2014/main" id="{EC572F4B-A993-A746-BB90-F663EBC6F53B}"/>
                </a:ext>
              </a:extLst>
            </p:cNvPr>
            <p:cNvCxnSpPr>
              <a:cxnSpLocks/>
            </p:cNvCxnSpPr>
            <p:nvPr/>
          </p:nvCxnSpPr>
          <p:spPr>
            <a:xfrm flipV="1">
              <a:off x="1736844" y="3166803"/>
              <a:ext cx="2088536" cy="3856"/>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A46A88F-DD6C-9C44-BF00-CE419EDE5735}"/>
                </a:ext>
              </a:extLst>
            </p:cNvPr>
            <p:cNvSpPr txBox="1"/>
            <p:nvPr/>
          </p:nvSpPr>
          <p:spPr>
            <a:xfrm>
              <a:off x="1657420" y="2850688"/>
              <a:ext cx="2298361" cy="276999"/>
            </a:xfrm>
            <a:prstGeom prst="rect">
              <a:avLst/>
            </a:prstGeom>
            <a:noFill/>
          </p:spPr>
          <p:txBody>
            <a:bodyPr wrap="squar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气费销售</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运费</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预收款</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保证金</a:t>
              </a:r>
            </a:p>
          </p:txBody>
        </p:sp>
        <p:sp>
          <p:nvSpPr>
            <p:cNvPr id="20" name="任意形状 19">
              <a:extLst>
                <a:ext uri="{FF2B5EF4-FFF2-40B4-BE49-F238E27FC236}">
                  <a16:creationId xmlns:a16="http://schemas.microsoft.com/office/drawing/2014/main" id="{4AD8FB30-F54A-4C49-A044-E0E13424B52E}"/>
                </a:ext>
              </a:extLst>
            </p:cNvPr>
            <p:cNvSpPr/>
            <p:nvPr/>
          </p:nvSpPr>
          <p:spPr>
            <a:xfrm>
              <a:off x="1038014" y="3649042"/>
              <a:ext cx="3336324" cy="593832"/>
            </a:xfrm>
            <a:custGeom>
              <a:avLst/>
              <a:gdLst>
                <a:gd name="connsiteX0" fmla="*/ 0 w 3336324"/>
                <a:gd name="connsiteY0" fmla="*/ 0 h 1248038"/>
                <a:gd name="connsiteX1" fmla="*/ 1569308 w 3336324"/>
                <a:gd name="connsiteY1" fmla="*/ 1248033 h 1248038"/>
                <a:gd name="connsiteX2" fmla="*/ 3336324 w 3336324"/>
                <a:gd name="connsiteY2" fmla="*/ 12357 h 1248038"/>
              </a:gdLst>
              <a:ahLst/>
              <a:cxnLst>
                <a:cxn ang="0">
                  <a:pos x="connsiteX0" y="connsiteY0"/>
                </a:cxn>
                <a:cxn ang="0">
                  <a:pos x="connsiteX1" y="connsiteY1"/>
                </a:cxn>
                <a:cxn ang="0">
                  <a:pos x="connsiteX2" y="connsiteY2"/>
                </a:cxn>
              </a:cxnLst>
              <a:rect l="l" t="t" r="r" b="b"/>
              <a:pathLst>
                <a:path w="3336324" h="1248038">
                  <a:moveTo>
                    <a:pt x="0" y="0"/>
                  </a:moveTo>
                  <a:cubicBezTo>
                    <a:pt x="506627" y="622987"/>
                    <a:pt x="1013254" y="1245974"/>
                    <a:pt x="1569308" y="1248033"/>
                  </a:cubicBezTo>
                  <a:cubicBezTo>
                    <a:pt x="2125362" y="1250092"/>
                    <a:pt x="2730843" y="631224"/>
                    <a:pt x="3336324" y="12357"/>
                  </a:cubicBezTo>
                </a:path>
              </a:pathLst>
            </a:custGeom>
            <a:noFill/>
            <a:ln w="6350">
              <a:solidFill>
                <a:srgbClr val="FF000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E004428-0706-BE45-9E0D-7D1E6FA53158}"/>
                </a:ext>
              </a:extLst>
            </p:cNvPr>
            <p:cNvSpPr txBox="1"/>
            <p:nvPr/>
          </p:nvSpPr>
          <p:spPr>
            <a:xfrm>
              <a:off x="2038768" y="3855076"/>
              <a:ext cx="1220776"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产品入库信息</a:t>
              </a:r>
            </a:p>
          </p:txBody>
        </p:sp>
        <p:grpSp>
          <p:nvGrpSpPr>
            <p:cNvPr id="5" name="组合 4">
              <a:extLst>
                <a:ext uri="{FF2B5EF4-FFF2-40B4-BE49-F238E27FC236}">
                  <a16:creationId xmlns:a16="http://schemas.microsoft.com/office/drawing/2014/main" id="{0ABB990B-9CE3-E74F-8C9F-A9141E1AC35D}"/>
                </a:ext>
              </a:extLst>
            </p:cNvPr>
            <p:cNvGrpSpPr/>
            <p:nvPr/>
          </p:nvGrpSpPr>
          <p:grpSpPr>
            <a:xfrm>
              <a:off x="2493112" y="4098874"/>
              <a:ext cx="288000" cy="288000"/>
              <a:chOff x="2482599" y="5041669"/>
              <a:chExt cx="360000" cy="360000"/>
            </a:xfrm>
          </p:grpSpPr>
          <p:grpSp>
            <p:nvGrpSpPr>
              <p:cNvPr id="28" name="组合 27">
                <a:extLst>
                  <a:ext uri="{FF2B5EF4-FFF2-40B4-BE49-F238E27FC236}">
                    <a16:creationId xmlns:a16="http://schemas.microsoft.com/office/drawing/2014/main" id="{D1648284-199A-264D-9678-1056A3484D05}"/>
                  </a:ext>
                </a:extLst>
              </p:cNvPr>
              <p:cNvGrpSpPr/>
              <p:nvPr/>
            </p:nvGrpSpPr>
            <p:grpSpPr>
              <a:xfrm>
                <a:off x="2518600" y="5077669"/>
                <a:ext cx="288000" cy="288000"/>
                <a:chOff x="9215131" y="4303775"/>
                <a:chExt cx="288000" cy="288000"/>
              </a:xfrm>
            </p:grpSpPr>
            <p:cxnSp>
              <p:nvCxnSpPr>
                <p:cNvPr id="26" name="直线连接符 25">
                  <a:extLst>
                    <a:ext uri="{FF2B5EF4-FFF2-40B4-BE49-F238E27FC236}">
                      <a16:creationId xmlns:a16="http://schemas.microsoft.com/office/drawing/2014/main" id="{C5248F8F-53EE-7A41-B325-601AC09A231B}"/>
                    </a:ext>
                  </a:extLst>
                </p:cNvPr>
                <p:cNvCxnSpPr>
                  <a:cxnSpLocks/>
                </p:cNvCxnSpPr>
                <p:nvPr/>
              </p:nvCxnSpPr>
              <p:spPr>
                <a:xfrm rot="-2700000">
                  <a:off x="9359130" y="4303775"/>
                  <a:ext cx="0" cy="288000"/>
                </a:xfrm>
                <a:prstGeom prst="line">
                  <a:avLst/>
                </a:prstGeom>
                <a:ln w="1905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1DE2F8E1-FFE5-B14C-9570-EDE144A39142}"/>
                    </a:ext>
                  </a:extLst>
                </p:cNvPr>
                <p:cNvCxnSpPr>
                  <a:cxnSpLocks/>
                </p:cNvCxnSpPr>
                <p:nvPr/>
              </p:nvCxnSpPr>
              <p:spPr>
                <a:xfrm rot="2700000">
                  <a:off x="9359131" y="4303776"/>
                  <a:ext cx="0" cy="288000"/>
                </a:xfrm>
                <a:prstGeom prst="line">
                  <a:avLst/>
                </a:prstGeom>
                <a:ln w="1905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椭圆 3">
                <a:extLst>
                  <a:ext uri="{FF2B5EF4-FFF2-40B4-BE49-F238E27FC236}">
                    <a16:creationId xmlns:a16="http://schemas.microsoft.com/office/drawing/2014/main" id="{58ED8A19-2918-D447-9C47-551C301398B6}"/>
                  </a:ext>
                </a:extLst>
              </p:cNvPr>
              <p:cNvSpPr/>
              <p:nvPr/>
            </p:nvSpPr>
            <p:spPr>
              <a:xfrm>
                <a:off x="2482599" y="5041669"/>
                <a:ext cx="360000" cy="36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Tree>
    <p:extLst>
      <p:ext uri="{BB962C8B-B14F-4D97-AF65-F5344CB8AC3E}">
        <p14:creationId xmlns:p14="http://schemas.microsoft.com/office/powerpoint/2010/main" val="3350386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lang="en-US" altLang="zh-CN" dirty="0">
                <a:latin typeface="+mn-lt"/>
                <a:ea typeface="+mn-ea"/>
                <a:cs typeface="+mn-ea"/>
                <a:sym typeface="Arial" panose="020B0604020202020204" pitchFamily="34" charset="0"/>
              </a:rPr>
              <a:t>3-</a:t>
            </a:r>
            <a:r>
              <a:rPr lang="zh-CN" altLang="en-US" dirty="0">
                <a:latin typeface="+mn-lt"/>
                <a:ea typeface="+mn-ea"/>
                <a:cs typeface="+mn-ea"/>
                <a:sym typeface="Arial" panose="020B0604020202020204" pitchFamily="34" charset="0"/>
              </a:rPr>
              <a:t>系统集成</a:t>
            </a:r>
            <a:r>
              <a:rPr lang="en-US" altLang="zh-CN" dirty="0">
                <a:latin typeface="+mn-lt"/>
                <a:ea typeface="+mn-ea"/>
                <a:cs typeface="+mn-ea"/>
                <a:sym typeface="Arial" panose="020B0604020202020204" pitchFamily="34" charset="0"/>
              </a:rPr>
              <a:t>-</a:t>
            </a:r>
            <a:r>
              <a:rPr lang="zh-CN" altLang="en-US" dirty="0">
                <a:latin typeface="+mn-lt"/>
                <a:ea typeface="+mn-ea"/>
                <a:cs typeface="+mn-ea"/>
                <a:sym typeface="Arial" panose="020B0604020202020204" pitchFamily="34" charset="0"/>
              </a:rPr>
              <a:t>绿燃</a:t>
            </a:r>
            <a:r>
              <a:rPr dirty="0">
                <a:latin typeface="+mn-lt"/>
                <a:ea typeface="+mn-ea"/>
                <a:cs typeface="+mn-ea"/>
                <a:sym typeface="Arial" panose="020B0604020202020204" pitchFamily="34" charset="0"/>
              </a:rPr>
              <a:t>板块业务</a:t>
            </a:r>
            <a:r>
              <a:rPr lang="zh-CN" altLang="en-US" dirty="0">
                <a:latin typeface="+mn-lt"/>
                <a:ea typeface="+mn-ea"/>
                <a:cs typeface="+mn-ea"/>
                <a:sym typeface="Arial" panose="020B0604020202020204" pitchFamily="34" charset="0"/>
              </a:rPr>
              <a:t>系统集成</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7" name="文本框 6">
            <a:extLst>
              <a:ext uri="{FF2B5EF4-FFF2-40B4-BE49-F238E27FC236}">
                <a16:creationId xmlns:a16="http://schemas.microsoft.com/office/drawing/2014/main" id="{046562AC-8206-2343-AB28-64BF688468C1}"/>
              </a:ext>
            </a:extLst>
          </p:cNvPr>
          <p:cNvSpPr txBox="1"/>
          <p:nvPr/>
        </p:nvSpPr>
        <p:spPr>
          <a:xfrm>
            <a:off x="924889" y="4312277"/>
            <a:ext cx="7136040" cy="2357120"/>
          </a:xfrm>
          <a:prstGeom prst="rect">
            <a:avLst/>
          </a:prstGeom>
          <a:noFill/>
        </p:spPr>
        <p:txBody>
          <a:bodyPr wrap="square" rtlCol="0">
            <a:spAutoFit/>
          </a:bodyPr>
          <a:lstStyle/>
          <a:p>
            <a:pPr>
              <a:lnSpc>
                <a:spcPct val="150000"/>
              </a:lnSpc>
            </a:pPr>
            <a:r>
              <a:rPr kumimoji="1" lang="zh-CN" altLang="en-US" sz="1400" b="1" dirty="0">
                <a:solidFill>
                  <a:schemeClr val="bg2">
                    <a:lumMod val="10000"/>
                  </a:schemeClr>
                </a:solidFill>
                <a:latin typeface="Microsoft YaHei" panose="020B0503020204020204" pitchFamily="34" charset="-122"/>
                <a:ea typeface="Microsoft YaHei" panose="020B0503020204020204" pitchFamily="34" charset="-122"/>
              </a:rPr>
              <a:t>付款单：</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NC</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发起付款申请单，到项目档案里面校验预算是否超标，再去</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OA</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校验付款申请单是否审批</a:t>
            </a:r>
          </a:p>
          <a:p>
            <a:pPr>
              <a:lnSpc>
                <a:spcPct val="150000"/>
              </a:lnSpc>
            </a:pPr>
            <a:r>
              <a:rPr kumimoji="1" lang="zh-CN" altLang="en-US" sz="1400" b="1" dirty="0">
                <a:solidFill>
                  <a:schemeClr val="bg2">
                    <a:lumMod val="10000"/>
                  </a:schemeClr>
                </a:solidFill>
                <a:latin typeface="Microsoft YaHei" panose="020B0503020204020204" pitchFamily="34" charset="-122"/>
                <a:ea typeface="Microsoft YaHei" panose="020B0503020204020204" pitchFamily="34" charset="-122"/>
              </a:rPr>
              <a:t>项目档案：</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OA</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里面提请预算单，提交之后，同步到（</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CEI</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号、金额）</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NC</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项目档案（单向）</a:t>
            </a:r>
          </a:p>
          <a:p>
            <a:pPr>
              <a:lnSpc>
                <a:spcPct val="150000"/>
              </a:lnSpc>
            </a:pPr>
            <a:r>
              <a:rPr kumimoji="1" lang="zh-CN" altLang="en-US" sz="1400" b="1" dirty="0">
                <a:solidFill>
                  <a:schemeClr val="bg2">
                    <a:lumMod val="10000"/>
                  </a:schemeClr>
                </a:solidFill>
                <a:latin typeface="Microsoft YaHei" panose="020B0503020204020204" pitchFamily="34" charset="-122"/>
                <a:ea typeface="Microsoft YaHei" panose="020B0503020204020204" pitchFamily="34" charset="-122"/>
              </a:rPr>
              <a:t>销售合同：</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OA</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发起订价提请单，审批之后</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ERM</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销售合同读取订价数据</a:t>
            </a:r>
          </a:p>
          <a:p>
            <a:pPr>
              <a:lnSpc>
                <a:spcPct val="150000"/>
              </a:lnSpc>
            </a:pP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目前内蒙公司在使用，因为原</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NC</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没有移动审批能力，所以是单独在</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OA</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发起流程，</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NC</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维护信息</a:t>
            </a:r>
            <a:endPar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b="1" dirty="0">
                <a:solidFill>
                  <a:srgbClr val="FF0000"/>
                </a:solidFill>
                <a:latin typeface="Microsoft YaHei" panose="020B0503020204020204" pitchFamily="34" charset="-122"/>
                <a:ea typeface="Microsoft YaHei" panose="020B0503020204020204" pitchFamily="34" charset="-122"/>
              </a:rPr>
              <a:t>未来全部在</a:t>
            </a:r>
            <a:r>
              <a:rPr kumimoji="1" lang="en-US" altLang="zh-CN" sz="1600" b="1" dirty="0">
                <a:solidFill>
                  <a:srgbClr val="FF0000"/>
                </a:solidFill>
                <a:latin typeface="Microsoft YaHei" panose="020B0503020204020204" pitchFamily="34" charset="-122"/>
                <a:ea typeface="Microsoft YaHei" panose="020B0503020204020204" pitchFamily="34" charset="-122"/>
              </a:rPr>
              <a:t>BIP</a:t>
            </a:r>
            <a:r>
              <a:rPr kumimoji="1" lang="zh-CN" altLang="en-US" sz="1600" b="1" dirty="0">
                <a:solidFill>
                  <a:srgbClr val="FF0000"/>
                </a:solidFill>
                <a:latin typeface="Microsoft YaHei" panose="020B0503020204020204" pitchFamily="34" charset="-122"/>
                <a:ea typeface="Microsoft YaHei" panose="020B0503020204020204" pitchFamily="34" charset="-122"/>
              </a:rPr>
              <a:t>解决，后续不存在集成需求</a:t>
            </a:r>
          </a:p>
        </p:txBody>
      </p:sp>
      <p:sp>
        <p:nvSpPr>
          <p:cNvPr id="9" name="文本框 8">
            <a:extLst>
              <a:ext uri="{FF2B5EF4-FFF2-40B4-BE49-F238E27FC236}">
                <a16:creationId xmlns:a16="http://schemas.microsoft.com/office/drawing/2014/main" id="{B6A233C7-8C47-824C-B68A-F1A561D0DC90}"/>
              </a:ext>
            </a:extLst>
          </p:cNvPr>
          <p:cNvSpPr txBox="1"/>
          <p:nvPr/>
        </p:nvSpPr>
        <p:spPr>
          <a:xfrm>
            <a:off x="869724" y="1101699"/>
            <a:ext cx="4404705" cy="369332"/>
          </a:xfrm>
          <a:prstGeom prst="rect">
            <a:avLst/>
          </a:prstGeom>
          <a:noFill/>
        </p:spPr>
        <p:txBody>
          <a:bodyPr wrap="square">
            <a:spAutoFit/>
          </a:bodyPr>
          <a:lstStyle/>
          <a:p>
            <a:pPr algn="ctr"/>
            <a:r>
              <a:rPr lang="zh-CN" altLang="zh-CN" sz="1800" b="1" dirty="0">
                <a:solidFill>
                  <a:schemeClr val="bg2">
                    <a:lumMod val="1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泛微</a:t>
            </a:r>
            <a:r>
              <a:rPr lang="en-US" altLang="zh-CN" sz="1800" b="1" dirty="0">
                <a:solidFill>
                  <a:schemeClr val="bg2">
                    <a:lumMod val="1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OA</a:t>
            </a:r>
            <a:r>
              <a:rPr lang="zh-CN" altLang="zh-CN" sz="1800" b="1" dirty="0">
                <a:solidFill>
                  <a:schemeClr val="bg2">
                    <a:lumMod val="1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b="1" dirty="0">
                <a:solidFill>
                  <a:schemeClr val="bg2">
                    <a:lumMod val="1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EAS</a:t>
            </a:r>
            <a:r>
              <a:rPr lang="zh-CN" altLang="zh-CN" sz="1800" b="1" dirty="0">
                <a:solidFill>
                  <a:schemeClr val="bg2">
                    <a:lumMod val="1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）与</a:t>
            </a:r>
            <a:r>
              <a:rPr lang="en-US" altLang="zh-CN" sz="1800" b="1" dirty="0">
                <a:solidFill>
                  <a:schemeClr val="bg2">
                    <a:lumMod val="1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ERM</a:t>
            </a:r>
            <a:r>
              <a:rPr lang="zh-CN" altLang="zh-CN" sz="1800" b="1" dirty="0">
                <a:solidFill>
                  <a:schemeClr val="bg2">
                    <a:lumMod val="1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b="1" dirty="0">
                <a:solidFill>
                  <a:schemeClr val="bg2">
                    <a:lumMod val="1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NC</a:t>
            </a:r>
            <a:r>
              <a:rPr lang="zh-CN" altLang="zh-CN" sz="1800" b="1" dirty="0">
                <a:solidFill>
                  <a:schemeClr val="bg2">
                    <a:lumMod val="1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）的对接</a:t>
            </a:r>
            <a:r>
              <a:rPr lang="zh-CN" altLang="zh-CN" b="1" dirty="0">
                <a:solidFill>
                  <a:schemeClr val="bg2">
                    <a:lumMod val="10000"/>
                  </a:schemeClr>
                </a:solidFill>
                <a:effectLst/>
                <a:latin typeface="Microsoft YaHei" panose="020B0503020204020204" pitchFamily="34" charset="-122"/>
                <a:ea typeface="Microsoft YaHei" panose="020B0503020204020204" pitchFamily="34" charset="-122"/>
              </a:rPr>
              <a:t> </a:t>
            </a:r>
            <a:endParaRPr lang="zh-CN" altLang="en-US" b="1" dirty="0">
              <a:solidFill>
                <a:schemeClr val="bg2">
                  <a:lumMod val="10000"/>
                </a:schemeClr>
              </a:solidFill>
              <a:latin typeface="Microsoft YaHei" panose="020B0503020204020204" pitchFamily="34" charset="-122"/>
              <a:ea typeface="Microsoft YaHei" panose="020B0503020204020204" pitchFamily="34" charset="-122"/>
            </a:endParaRPr>
          </a:p>
        </p:txBody>
      </p:sp>
      <p:grpSp>
        <p:nvGrpSpPr>
          <p:cNvPr id="8" name="组合 7">
            <a:extLst>
              <a:ext uri="{FF2B5EF4-FFF2-40B4-BE49-F238E27FC236}">
                <a16:creationId xmlns:a16="http://schemas.microsoft.com/office/drawing/2014/main" id="{1ED637C9-2CD8-C145-A86D-EE21014F8421}"/>
              </a:ext>
            </a:extLst>
          </p:cNvPr>
          <p:cNvGrpSpPr/>
          <p:nvPr/>
        </p:nvGrpSpPr>
        <p:grpSpPr>
          <a:xfrm>
            <a:off x="1036636" y="1790366"/>
            <a:ext cx="6969128" cy="2328774"/>
            <a:chOff x="4199820" y="1262215"/>
            <a:chExt cx="6969128" cy="2328774"/>
          </a:xfrm>
        </p:grpSpPr>
        <p:sp>
          <p:nvSpPr>
            <p:cNvPr id="11" name="矩形 10">
              <a:extLst>
                <a:ext uri="{FF2B5EF4-FFF2-40B4-BE49-F238E27FC236}">
                  <a16:creationId xmlns:a16="http://schemas.microsoft.com/office/drawing/2014/main" id="{AD59BDAE-D64F-7942-B606-DA652BE1E5E5}"/>
                </a:ext>
              </a:extLst>
            </p:cNvPr>
            <p:cNvSpPr/>
            <p:nvPr/>
          </p:nvSpPr>
          <p:spPr>
            <a:xfrm>
              <a:off x="5659654" y="1320632"/>
              <a:ext cx="1203159" cy="444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付款申请单</a:t>
              </a:r>
            </a:p>
          </p:txBody>
        </p:sp>
        <p:sp>
          <p:nvSpPr>
            <p:cNvPr id="12" name="矩形 11">
              <a:extLst>
                <a:ext uri="{FF2B5EF4-FFF2-40B4-BE49-F238E27FC236}">
                  <a16:creationId xmlns:a16="http://schemas.microsoft.com/office/drawing/2014/main" id="{62B45AB9-71CA-944E-A17F-EB32FCDF2411}"/>
                </a:ext>
              </a:extLst>
            </p:cNvPr>
            <p:cNvSpPr/>
            <p:nvPr/>
          </p:nvSpPr>
          <p:spPr>
            <a:xfrm>
              <a:off x="5659654" y="2233372"/>
              <a:ext cx="1203159" cy="444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预算单</a:t>
              </a:r>
            </a:p>
          </p:txBody>
        </p:sp>
        <p:sp>
          <p:nvSpPr>
            <p:cNvPr id="13" name="矩形 12">
              <a:extLst>
                <a:ext uri="{FF2B5EF4-FFF2-40B4-BE49-F238E27FC236}">
                  <a16:creationId xmlns:a16="http://schemas.microsoft.com/office/drawing/2014/main" id="{8F2B4BCC-B935-524F-959E-253BEBC35FAD}"/>
                </a:ext>
              </a:extLst>
            </p:cNvPr>
            <p:cNvSpPr/>
            <p:nvPr/>
          </p:nvSpPr>
          <p:spPr>
            <a:xfrm>
              <a:off x="5659654" y="3146112"/>
              <a:ext cx="1203159" cy="444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订价提请单</a:t>
              </a:r>
            </a:p>
          </p:txBody>
        </p:sp>
        <p:sp>
          <p:nvSpPr>
            <p:cNvPr id="14" name="矩形 13">
              <a:extLst>
                <a:ext uri="{FF2B5EF4-FFF2-40B4-BE49-F238E27FC236}">
                  <a16:creationId xmlns:a16="http://schemas.microsoft.com/office/drawing/2014/main" id="{9B22AE28-72AB-7548-950D-19279C4B7923}"/>
                </a:ext>
              </a:extLst>
            </p:cNvPr>
            <p:cNvSpPr/>
            <p:nvPr/>
          </p:nvSpPr>
          <p:spPr>
            <a:xfrm>
              <a:off x="8449376" y="1320632"/>
              <a:ext cx="1203159" cy="4448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付款单</a:t>
              </a:r>
            </a:p>
          </p:txBody>
        </p:sp>
        <p:sp>
          <p:nvSpPr>
            <p:cNvPr id="16" name="矩形 15">
              <a:extLst>
                <a:ext uri="{FF2B5EF4-FFF2-40B4-BE49-F238E27FC236}">
                  <a16:creationId xmlns:a16="http://schemas.microsoft.com/office/drawing/2014/main" id="{6507D7ED-947A-154D-827F-6DAF650FCF66}"/>
                </a:ext>
              </a:extLst>
            </p:cNvPr>
            <p:cNvSpPr/>
            <p:nvPr/>
          </p:nvSpPr>
          <p:spPr>
            <a:xfrm>
              <a:off x="8449376" y="2233372"/>
              <a:ext cx="1203159" cy="4448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项目档案</a:t>
              </a:r>
            </a:p>
          </p:txBody>
        </p:sp>
        <p:sp>
          <p:nvSpPr>
            <p:cNvPr id="17" name="矩形 16">
              <a:extLst>
                <a:ext uri="{FF2B5EF4-FFF2-40B4-BE49-F238E27FC236}">
                  <a16:creationId xmlns:a16="http://schemas.microsoft.com/office/drawing/2014/main" id="{E5F2C538-B1FF-6D47-BF49-5027D74CEF25}"/>
                </a:ext>
              </a:extLst>
            </p:cNvPr>
            <p:cNvSpPr/>
            <p:nvPr/>
          </p:nvSpPr>
          <p:spPr>
            <a:xfrm>
              <a:off x="8449376" y="3146112"/>
              <a:ext cx="1203159" cy="4448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销售合同</a:t>
              </a:r>
            </a:p>
          </p:txBody>
        </p:sp>
        <p:cxnSp>
          <p:nvCxnSpPr>
            <p:cNvPr id="18" name="直线连接符 17">
              <a:extLst>
                <a:ext uri="{FF2B5EF4-FFF2-40B4-BE49-F238E27FC236}">
                  <a16:creationId xmlns:a16="http://schemas.microsoft.com/office/drawing/2014/main" id="{EB8303AF-99A8-5442-AD0F-A277E8EA9D80}"/>
                </a:ext>
              </a:extLst>
            </p:cNvPr>
            <p:cNvCxnSpPr>
              <a:cxnSpLocks/>
            </p:cNvCxnSpPr>
            <p:nvPr/>
          </p:nvCxnSpPr>
          <p:spPr>
            <a:xfrm rot="10800000" flipV="1">
              <a:off x="6972094" y="1539214"/>
              <a:ext cx="1368000" cy="3856"/>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63F3B32A-4624-A34D-8847-61F09EED1495}"/>
                </a:ext>
              </a:extLst>
            </p:cNvPr>
            <p:cNvCxnSpPr>
              <a:cxnSpLocks/>
            </p:cNvCxnSpPr>
            <p:nvPr/>
          </p:nvCxnSpPr>
          <p:spPr>
            <a:xfrm rot="10800000" flipV="1">
              <a:off x="9050955" y="1803074"/>
              <a:ext cx="2" cy="39600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438EE6B-F1D3-454F-82AC-BC3774D5DF08}"/>
                </a:ext>
              </a:extLst>
            </p:cNvPr>
            <p:cNvSpPr txBox="1"/>
            <p:nvPr/>
          </p:nvSpPr>
          <p:spPr>
            <a:xfrm>
              <a:off x="7045706" y="1262215"/>
              <a:ext cx="1220776"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校验付款单</a:t>
              </a:r>
            </a:p>
          </p:txBody>
        </p:sp>
        <p:sp>
          <p:nvSpPr>
            <p:cNvPr id="21" name="文本框 20">
              <a:extLst>
                <a:ext uri="{FF2B5EF4-FFF2-40B4-BE49-F238E27FC236}">
                  <a16:creationId xmlns:a16="http://schemas.microsoft.com/office/drawing/2014/main" id="{04343909-6F72-4949-A451-962ECD0F4A98}"/>
                </a:ext>
              </a:extLst>
            </p:cNvPr>
            <p:cNvSpPr txBox="1"/>
            <p:nvPr/>
          </p:nvSpPr>
          <p:spPr>
            <a:xfrm>
              <a:off x="8911403" y="1846741"/>
              <a:ext cx="1220776"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校验预算</a:t>
              </a:r>
            </a:p>
          </p:txBody>
        </p:sp>
        <p:cxnSp>
          <p:nvCxnSpPr>
            <p:cNvPr id="22" name="直线连接符 21">
              <a:extLst>
                <a:ext uri="{FF2B5EF4-FFF2-40B4-BE49-F238E27FC236}">
                  <a16:creationId xmlns:a16="http://schemas.microsoft.com/office/drawing/2014/main" id="{1179EFAA-F0D5-2749-980C-01F75E6749D0}"/>
                </a:ext>
              </a:extLst>
            </p:cNvPr>
            <p:cNvCxnSpPr>
              <a:cxnSpLocks/>
            </p:cNvCxnSpPr>
            <p:nvPr/>
          </p:nvCxnSpPr>
          <p:spPr>
            <a:xfrm flipV="1">
              <a:off x="6972094" y="2451954"/>
              <a:ext cx="1368000" cy="3856"/>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1E49B0F-789D-D140-ABA3-AF432AA01CE7}"/>
                </a:ext>
              </a:extLst>
            </p:cNvPr>
            <p:cNvSpPr txBox="1"/>
            <p:nvPr/>
          </p:nvSpPr>
          <p:spPr>
            <a:xfrm>
              <a:off x="6920254" y="2164611"/>
              <a:ext cx="1368000" cy="276999"/>
            </a:xfrm>
            <a:prstGeom prst="rect">
              <a:avLst/>
            </a:prstGeom>
            <a:noFill/>
          </p:spPr>
          <p:txBody>
            <a:bodyPr wrap="square" rtlCol="0">
              <a:spAutoFit/>
            </a:bodyPr>
            <a:lstStyle/>
            <a:p>
              <a:pPr algn="ct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CEI</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号</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预算金额</a:t>
              </a:r>
            </a:p>
          </p:txBody>
        </p:sp>
        <p:cxnSp>
          <p:nvCxnSpPr>
            <p:cNvPr id="24" name="直线连接符 23">
              <a:extLst>
                <a:ext uri="{FF2B5EF4-FFF2-40B4-BE49-F238E27FC236}">
                  <a16:creationId xmlns:a16="http://schemas.microsoft.com/office/drawing/2014/main" id="{5E99BB5F-2E9E-2143-88A9-236B69AD02D7}"/>
                </a:ext>
              </a:extLst>
            </p:cNvPr>
            <p:cNvCxnSpPr>
              <a:cxnSpLocks/>
            </p:cNvCxnSpPr>
            <p:nvPr/>
          </p:nvCxnSpPr>
          <p:spPr>
            <a:xfrm rot="10800000" flipV="1">
              <a:off x="6972094" y="3369263"/>
              <a:ext cx="1368000" cy="3856"/>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79107AB-F83D-3243-A1F2-86EB323C4211}"/>
                </a:ext>
              </a:extLst>
            </p:cNvPr>
            <p:cNvSpPr txBox="1"/>
            <p:nvPr/>
          </p:nvSpPr>
          <p:spPr>
            <a:xfrm>
              <a:off x="7045706" y="3071117"/>
              <a:ext cx="1220776"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读取订价数据</a:t>
              </a:r>
            </a:p>
          </p:txBody>
        </p:sp>
        <p:sp>
          <p:nvSpPr>
            <p:cNvPr id="3" name="左大括号 2">
              <a:extLst>
                <a:ext uri="{FF2B5EF4-FFF2-40B4-BE49-F238E27FC236}">
                  <a16:creationId xmlns:a16="http://schemas.microsoft.com/office/drawing/2014/main" id="{99D2B02F-C800-8A4D-925E-EADE410423B4}"/>
                </a:ext>
              </a:extLst>
            </p:cNvPr>
            <p:cNvSpPr/>
            <p:nvPr/>
          </p:nvSpPr>
          <p:spPr>
            <a:xfrm>
              <a:off x="5205580" y="1507061"/>
              <a:ext cx="315685" cy="1889786"/>
            </a:xfrm>
            <a:prstGeom prst="leftBrace">
              <a:avLst/>
            </a:prstGeom>
            <a:ln w="19050">
              <a:solidFill>
                <a:srgbClr val="0070C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6" name="左大括号 25">
              <a:extLst>
                <a:ext uri="{FF2B5EF4-FFF2-40B4-BE49-F238E27FC236}">
                  <a16:creationId xmlns:a16="http://schemas.microsoft.com/office/drawing/2014/main" id="{1B3DEBE9-633B-D646-AAF6-D80ACCED096C}"/>
                </a:ext>
              </a:extLst>
            </p:cNvPr>
            <p:cNvSpPr/>
            <p:nvPr/>
          </p:nvSpPr>
          <p:spPr>
            <a:xfrm rot="10800000">
              <a:off x="9853045" y="1496717"/>
              <a:ext cx="315685" cy="1889786"/>
            </a:xfrm>
            <a:prstGeom prst="leftBrace">
              <a:avLst/>
            </a:pr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27" name="矩形 26">
              <a:extLst>
                <a:ext uri="{FF2B5EF4-FFF2-40B4-BE49-F238E27FC236}">
                  <a16:creationId xmlns:a16="http://schemas.microsoft.com/office/drawing/2014/main" id="{15E7F7BA-FA7B-E34E-94AD-2489CD1A1970}"/>
                </a:ext>
              </a:extLst>
            </p:cNvPr>
            <p:cNvSpPr/>
            <p:nvPr/>
          </p:nvSpPr>
          <p:spPr>
            <a:xfrm>
              <a:off x="4199820" y="2064662"/>
              <a:ext cx="1000218" cy="7918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泛微</a:t>
              </a:r>
              <a:r>
                <a:rPr kumimoji="1" lang="en-US" altLang="zh-CN" sz="1600" b="1" dirty="0">
                  <a:latin typeface="Microsoft YaHei" panose="020B0503020204020204" pitchFamily="34" charset="-122"/>
                  <a:ea typeface="Microsoft YaHei" panose="020B0503020204020204" pitchFamily="34" charset="-122"/>
                </a:rPr>
                <a:t>OA</a:t>
              </a:r>
            </a:p>
            <a:p>
              <a:pPr algn="ctr"/>
              <a:r>
                <a:rPr kumimoji="1" lang="zh-CN" altLang="en-US" sz="1600" b="1" dirty="0">
                  <a:latin typeface="Microsoft YaHei" panose="020B0503020204020204" pitchFamily="34" charset="-122"/>
                  <a:ea typeface="Microsoft YaHei" panose="020B0503020204020204" pitchFamily="34" charset="-122"/>
                </a:rPr>
                <a:t>（</a:t>
              </a:r>
              <a:r>
                <a:rPr kumimoji="1" lang="en-US" altLang="zh-CN" sz="1600" b="1" dirty="0">
                  <a:latin typeface="Microsoft YaHei" panose="020B0503020204020204" pitchFamily="34" charset="-122"/>
                  <a:ea typeface="Microsoft YaHei" panose="020B0503020204020204" pitchFamily="34" charset="-122"/>
                </a:rPr>
                <a:t>EAS</a:t>
              </a:r>
              <a:r>
                <a:rPr kumimoji="1" lang="zh-CN" altLang="en-US" sz="1600" b="1" dirty="0">
                  <a:latin typeface="Microsoft YaHei" panose="020B0503020204020204" pitchFamily="34" charset="-122"/>
                  <a:ea typeface="Microsoft YaHei" panose="020B0503020204020204" pitchFamily="34" charset="-122"/>
                </a:rPr>
                <a:t>）</a:t>
              </a:r>
            </a:p>
          </p:txBody>
        </p:sp>
        <p:sp>
          <p:nvSpPr>
            <p:cNvPr id="28" name="矩形 27">
              <a:extLst>
                <a:ext uri="{FF2B5EF4-FFF2-40B4-BE49-F238E27FC236}">
                  <a16:creationId xmlns:a16="http://schemas.microsoft.com/office/drawing/2014/main" id="{40F45015-5998-E94E-9033-8181C924AB96}"/>
                </a:ext>
              </a:extLst>
            </p:cNvPr>
            <p:cNvSpPr/>
            <p:nvPr/>
          </p:nvSpPr>
          <p:spPr>
            <a:xfrm>
              <a:off x="10168730" y="2001168"/>
              <a:ext cx="1000218" cy="7918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Microsoft YaHei" panose="020B0503020204020204" pitchFamily="34" charset="-122"/>
                  <a:ea typeface="Microsoft YaHei" panose="020B0503020204020204" pitchFamily="34" charset="-122"/>
                </a:rPr>
                <a:t>ERM</a:t>
              </a:r>
              <a:r>
                <a:rPr kumimoji="1" lang="zh-CN" altLang="en-US" sz="1600" b="1" dirty="0">
                  <a:latin typeface="Microsoft YaHei" panose="020B0503020204020204" pitchFamily="34" charset="-122"/>
                  <a:ea typeface="Microsoft YaHei" panose="020B0503020204020204" pitchFamily="34" charset="-122"/>
                </a:rPr>
                <a:t>（</a:t>
              </a:r>
              <a:r>
                <a:rPr kumimoji="1" lang="en-US" altLang="zh-CN" sz="1600" b="1" dirty="0">
                  <a:latin typeface="Microsoft YaHei" panose="020B0503020204020204" pitchFamily="34" charset="-122"/>
                  <a:ea typeface="Microsoft YaHei" panose="020B0503020204020204" pitchFamily="34" charset="-122"/>
                </a:rPr>
                <a:t>BIP</a:t>
              </a:r>
              <a:r>
                <a:rPr kumimoji="1" lang="zh-CN" altLang="en-US" sz="1600" b="1" dirty="0">
                  <a:latin typeface="Microsoft YaHei" panose="020B0503020204020204" pitchFamily="34" charset="-122"/>
                  <a:ea typeface="Microsoft YaHei" panose="020B0503020204020204" pitchFamily="34" charset="-122"/>
                </a:rPr>
                <a:t>）</a:t>
              </a:r>
            </a:p>
          </p:txBody>
        </p:sp>
      </p:grpSp>
      <p:sp>
        <p:nvSpPr>
          <p:cNvPr id="29" name="矩形 28">
            <a:extLst>
              <a:ext uri="{FF2B5EF4-FFF2-40B4-BE49-F238E27FC236}">
                <a16:creationId xmlns:a16="http://schemas.microsoft.com/office/drawing/2014/main" id="{1027E85A-EC89-4548-9FE1-595CF39E9810}"/>
              </a:ext>
            </a:extLst>
          </p:cNvPr>
          <p:cNvSpPr/>
          <p:nvPr/>
        </p:nvSpPr>
        <p:spPr>
          <a:xfrm>
            <a:off x="9587604" y="1782577"/>
            <a:ext cx="1203159" cy="4448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LE</a:t>
            </a:r>
            <a:r>
              <a:rPr kumimoji="1" lang="zh-CN" altLang="en-US" sz="1400" b="1" dirty="0">
                <a:latin typeface="Microsoft YaHei" panose="020B0503020204020204" pitchFamily="34" charset="-122"/>
                <a:ea typeface="Microsoft YaHei" panose="020B0503020204020204" pitchFamily="34" charset="-122"/>
              </a:rPr>
              <a:t>过磅系统</a:t>
            </a:r>
          </a:p>
        </p:txBody>
      </p:sp>
      <p:sp>
        <p:nvSpPr>
          <p:cNvPr id="30" name="矩形 29">
            <a:extLst>
              <a:ext uri="{FF2B5EF4-FFF2-40B4-BE49-F238E27FC236}">
                <a16:creationId xmlns:a16="http://schemas.microsoft.com/office/drawing/2014/main" id="{07171CD1-8417-3E45-A194-56D4E10DB38A}"/>
              </a:ext>
            </a:extLst>
          </p:cNvPr>
          <p:cNvSpPr/>
          <p:nvPr/>
        </p:nvSpPr>
        <p:spPr>
          <a:xfrm>
            <a:off x="9689074" y="3321130"/>
            <a:ext cx="1000218" cy="7918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Microsoft YaHei" panose="020B0503020204020204" pitchFamily="34" charset="-122"/>
                <a:ea typeface="Microsoft YaHei" panose="020B0503020204020204" pitchFamily="34" charset="-122"/>
              </a:rPr>
              <a:t>ERM</a:t>
            </a:r>
            <a:r>
              <a:rPr kumimoji="1" lang="zh-CN" altLang="en-US" sz="1600" b="1" dirty="0">
                <a:latin typeface="Microsoft YaHei" panose="020B0503020204020204" pitchFamily="34" charset="-122"/>
                <a:ea typeface="Microsoft YaHei" panose="020B0503020204020204" pitchFamily="34" charset="-122"/>
              </a:rPr>
              <a:t>（</a:t>
            </a:r>
            <a:r>
              <a:rPr kumimoji="1" lang="en-US" altLang="zh-CN" sz="1600" b="1" dirty="0">
                <a:latin typeface="Microsoft YaHei" panose="020B0503020204020204" pitchFamily="34" charset="-122"/>
                <a:ea typeface="Microsoft YaHei" panose="020B0503020204020204" pitchFamily="34" charset="-122"/>
              </a:rPr>
              <a:t>BIP</a:t>
            </a:r>
            <a:r>
              <a:rPr kumimoji="1" lang="zh-CN" altLang="en-US" sz="1600" b="1" dirty="0">
                <a:latin typeface="Microsoft YaHei" panose="020B0503020204020204" pitchFamily="34" charset="-122"/>
                <a:ea typeface="Microsoft YaHei" panose="020B0503020204020204" pitchFamily="34" charset="-122"/>
              </a:rPr>
              <a:t>）</a:t>
            </a:r>
          </a:p>
        </p:txBody>
      </p:sp>
      <p:cxnSp>
        <p:nvCxnSpPr>
          <p:cNvPr id="31" name="直线连接符 30">
            <a:extLst>
              <a:ext uri="{FF2B5EF4-FFF2-40B4-BE49-F238E27FC236}">
                <a16:creationId xmlns:a16="http://schemas.microsoft.com/office/drawing/2014/main" id="{648F2BDC-5190-794F-9062-83624B5C5D70}"/>
              </a:ext>
            </a:extLst>
          </p:cNvPr>
          <p:cNvCxnSpPr>
            <a:cxnSpLocks/>
          </p:cNvCxnSpPr>
          <p:nvPr/>
        </p:nvCxnSpPr>
        <p:spPr>
          <a:xfrm rot="10800000" flipV="1">
            <a:off x="10176138" y="2306400"/>
            <a:ext cx="13045" cy="90000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18EDC43-4DF9-A141-8E70-6480AE1D5939}"/>
              </a:ext>
            </a:extLst>
          </p:cNvPr>
          <p:cNvSpPr txBox="1"/>
          <p:nvPr/>
        </p:nvSpPr>
        <p:spPr>
          <a:xfrm>
            <a:off x="10128963" y="2525566"/>
            <a:ext cx="1358575" cy="461665"/>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计量申请单</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提货通知单</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计量单</a:t>
            </a:r>
          </a:p>
        </p:txBody>
      </p:sp>
      <p:sp>
        <p:nvSpPr>
          <p:cNvPr id="33" name="文本框 32">
            <a:extLst>
              <a:ext uri="{FF2B5EF4-FFF2-40B4-BE49-F238E27FC236}">
                <a16:creationId xmlns:a16="http://schemas.microsoft.com/office/drawing/2014/main" id="{0D462E44-A754-2541-A8B7-2BDB6B79AB74}"/>
              </a:ext>
            </a:extLst>
          </p:cNvPr>
          <p:cNvSpPr txBox="1"/>
          <p:nvPr/>
        </p:nvSpPr>
        <p:spPr>
          <a:xfrm>
            <a:off x="8654602" y="4312277"/>
            <a:ext cx="3537397" cy="1993238"/>
          </a:xfrm>
          <a:prstGeom prst="rect">
            <a:avLst/>
          </a:prstGeom>
          <a:noFill/>
        </p:spPr>
        <p:txBody>
          <a:bodyPr wrap="square" rtlCol="0">
            <a:spAutoFit/>
          </a:bodyPr>
          <a:lstStyle/>
          <a:p>
            <a:pPr>
              <a:lnSpc>
                <a:spcPct val="150000"/>
              </a:lnSpc>
            </a:pP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ERM</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里面的标准模块</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LE</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过磅系统的数据会推送到销售出库，</a:t>
            </a:r>
            <a:r>
              <a:rPr kumimoji="1" lang="zh-CN" altLang="en-US" sz="1400" dirty="0">
                <a:solidFill>
                  <a:srgbClr val="FF0000"/>
                </a:solidFill>
                <a:latin typeface="Microsoft YaHei" panose="020B0503020204020204" pitchFamily="34" charset="-122"/>
                <a:ea typeface="Microsoft YaHei" panose="020B0503020204020204" pitchFamily="34" charset="-122"/>
              </a:rPr>
              <a:t>当前无集成需求</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。后续</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升级，现有的</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里面没有过磅系统，</a:t>
            </a:r>
            <a:r>
              <a:rPr kumimoji="1" lang="zh-CN" altLang="en-US" sz="1400" dirty="0">
                <a:solidFill>
                  <a:srgbClr val="FF0000"/>
                </a:solidFill>
                <a:latin typeface="Microsoft YaHei" panose="020B0503020204020204" pitchFamily="34" charset="-122"/>
                <a:ea typeface="Microsoft YaHei" panose="020B0503020204020204" pitchFamily="34" charset="-122"/>
              </a:rPr>
              <a:t>后续需要实现</a:t>
            </a:r>
            <a:r>
              <a:rPr kumimoji="1" lang="en-US" altLang="zh-CN" sz="1400" dirty="0">
                <a:solidFill>
                  <a:srgbClr val="FF0000"/>
                </a:solidFill>
                <a:latin typeface="Microsoft YaHei" panose="020B0503020204020204" pitchFamily="34" charset="-122"/>
                <a:ea typeface="Microsoft YaHei" panose="020B0503020204020204" pitchFamily="34" charset="-122"/>
              </a:rPr>
              <a:t>BIP</a:t>
            </a:r>
            <a:r>
              <a:rPr kumimoji="1" lang="zh-CN" altLang="en-US" sz="1400" dirty="0">
                <a:solidFill>
                  <a:srgbClr val="FF0000"/>
                </a:solidFill>
                <a:latin typeface="Microsoft YaHei" panose="020B0503020204020204" pitchFamily="34" charset="-122"/>
                <a:ea typeface="Microsoft YaHei" panose="020B0503020204020204" pitchFamily="34" charset="-122"/>
              </a:rPr>
              <a:t>与</a:t>
            </a:r>
            <a:r>
              <a:rPr kumimoji="1" lang="en-US" altLang="zh-CN" sz="1400" dirty="0">
                <a:solidFill>
                  <a:srgbClr val="FF0000"/>
                </a:solidFill>
                <a:latin typeface="Microsoft YaHei" panose="020B0503020204020204" pitchFamily="34" charset="-122"/>
                <a:ea typeface="Microsoft YaHei" panose="020B0503020204020204" pitchFamily="34" charset="-122"/>
              </a:rPr>
              <a:t>LE</a:t>
            </a:r>
            <a:r>
              <a:rPr kumimoji="1" lang="zh-CN" altLang="en-US" sz="1400" dirty="0">
                <a:solidFill>
                  <a:srgbClr val="FF0000"/>
                </a:solidFill>
                <a:latin typeface="Microsoft YaHei" panose="020B0503020204020204" pitchFamily="34" charset="-122"/>
                <a:ea typeface="Microsoft YaHei" panose="020B0503020204020204" pitchFamily="34" charset="-122"/>
              </a:rPr>
              <a:t>过磅系统的集成</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，实现计量申请单、提货通知单、计量单推送到</a:t>
            </a:r>
            <a:r>
              <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的采购模块</a:t>
            </a:r>
            <a:endParaRPr kumimoji="1" lang="zh-CN" altLang="en-US" sz="1400" dirty="0">
              <a:latin typeface="Microsoft YaHei" panose="020B0503020204020204" pitchFamily="34" charset="-122"/>
              <a:ea typeface="Microsoft YaHei" panose="020B0503020204020204" pitchFamily="34" charset="-122"/>
            </a:endParaRPr>
          </a:p>
        </p:txBody>
      </p:sp>
      <p:cxnSp>
        <p:nvCxnSpPr>
          <p:cNvPr id="5" name="直线连接符 4">
            <a:extLst>
              <a:ext uri="{FF2B5EF4-FFF2-40B4-BE49-F238E27FC236}">
                <a16:creationId xmlns:a16="http://schemas.microsoft.com/office/drawing/2014/main" id="{DD8D4F8B-AF64-EB40-845E-99291F25DC78}"/>
              </a:ext>
            </a:extLst>
          </p:cNvPr>
          <p:cNvCxnSpPr/>
          <p:nvPr/>
        </p:nvCxnSpPr>
        <p:spPr>
          <a:xfrm>
            <a:off x="8397024" y="1197735"/>
            <a:ext cx="0" cy="5094901"/>
          </a:xfrm>
          <a:prstGeom prst="line">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55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lang="en-US" altLang="zh-CN" dirty="0">
                <a:latin typeface="+mn-lt"/>
                <a:ea typeface="+mn-ea"/>
                <a:cs typeface="+mn-ea"/>
                <a:sym typeface="Arial" panose="020B0604020202020204" pitchFamily="34" charset="0"/>
              </a:rPr>
              <a:t>3-</a:t>
            </a:r>
            <a:r>
              <a:rPr lang="zh-CN" altLang="en-US" dirty="0">
                <a:latin typeface="+mn-lt"/>
                <a:ea typeface="+mn-ea"/>
                <a:cs typeface="+mn-ea"/>
                <a:sym typeface="Arial" panose="020B0604020202020204" pitchFamily="34" charset="0"/>
              </a:rPr>
              <a:t>系统集成</a:t>
            </a:r>
            <a:r>
              <a:rPr lang="en-US" altLang="zh-CN" dirty="0">
                <a:latin typeface="+mn-lt"/>
                <a:ea typeface="+mn-ea"/>
                <a:cs typeface="+mn-ea"/>
                <a:sym typeface="Arial" panose="020B0604020202020204" pitchFamily="34" charset="0"/>
              </a:rPr>
              <a:t>-</a:t>
            </a:r>
            <a:r>
              <a:rPr dirty="0">
                <a:latin typeface="+mn-lt"/>
                <a:ea typeface="+mn-ea"/>
                <a:cs typeface="+mn-ea"/>
                <a:sym typeface="Arial" panose="020B0604020202020204" pitchFamily="34" charset="0"/>
              </a:rPr>
              <a:t>再生板块业务</a:t>
            </a:r>
            <a:r>
              <a:rPr lang="zh-CN" altLang="en-US" dirty="0">
                <a:latin typeface="+mn-lt"/>
                <a:ea typeface="+mn-ea"/>
                <a:cs typeface="+mn-ea"/>
                <a:sym typeface="Arial" panose="020B0604020202020204" pitchFamily="34" charset="0"/>
              </a:rPr>
              <a:t>系统集成</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3"/>
          <a:stretch>
            <a:fillRect/>
          </a:stretch>
        </p:blipFill>
        <p:spPr>
          <a:xfrm>
            <a:off x="9206731" y="334605"/>
            <a:ext cx="1588169" cy="431684"/>
          </a:xfrm>
          <a:prstGeom prst="rect">
            <a:avLst/>
          </a:prstGeom>
        </p:spPr>
      </p:pic>
      <p:sp>
        <p:nvSpPr>
          <p:cNvPr id="8" name="矩形 7">
            <a:extLst>
              <a:ext uri="{FF2B5EF4-FFF2-40B4-BE49-F238E27FC236}">
                <a16:creationId xmlns:a16="http://schemas.microsoft.com/office/drawing/2014/main" id="{95107219-BE26-A14B-89CA-4998AA20FB05}"/>
              </a:ext>
            </a:extLst>
          </p:cNvPr>
          <p:cNvSpPr/>
          <p:nvPr/>
        </p:nvSpPr>
        <p:spPr>
          <a:xfrm>
            <a:off x="5518076" y="2906843"/>
            <a:ext cx="1155848" cy="8940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BIP</a:t>
            </a:r>
            <a:endParaRPr kumimoji="1" lang="zh-CN" altLang="en-US" b="1" dirty="0">
              <a:latin typeface="Microsoft YaHei" panose="020B0503020204020204" pitchFamily="34" charset="-122"/>
              <a:ea typeface="Microsoft YaHei" panose="020B0503020204020204" pitchFamily="34" charset="-122"/>
            </a:endParaRPr>
          </a:p>
        </p:txBody>
      </p:sp>
      <p:cxnSp>
        <p:nvCxnSpPr>
          <p:cNvPr id="10" name="直线连接符 9">
            <a:extLst>
              <a:ext uri="{FF2B5EF4-FFF2-40B4-BE49-F238E27FC236}">
                <a16:creationId xmlns:a16="http://schemas.microsoft.com/office/drawing/2014/main" id="{4CB6A0A9-98D5-6840-A44B-9F0E77718B9F}"/>
              </a:ext>
            </a:extLst>
          </p:cNvPr>
          <p:cNvCxnSpPr>
            <a:cxnSpLocks/>
          </p:cNvCxnSpPr>
          <p:nvPr/>
        </p:nvCxnSpPr>
        <p:spPr>
          <a:xfrm>
            <a:off x="2679958" y="3345206"/>
            <a:ext cx="2797083" cy="27629"/>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1FDD8EB-86D7-8E4C-84D5-E18DAC2378B8}"/>
              </a:ext>
            </a:extLst>
          </p:cNvPr>
          <p:cNvSpPr txBox="1"/>
          <p:nvPr/>
        </p:nvSpPr>
        <p:spPr>
          <a:xfrm>
            <a:off x="4082453" y="3068207"/>
            <a:ext cx="1239442"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收款</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应收</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暂估</a:t>
            </a:r>
          </a:p>
        </p:txBody>
      </p:sp>
      <p:sp>
        <p:nvSpPr>
          <p:cNvPr id="19" name="文本框 18">
            <a:extLst>
              <a:ext uri="{FF2B5EF4-FFF2-40B4-BE49-F238E27FC236}">
                <a16:creationId xmlns:a16="http://schemas.microsoft.com/office/drawing/2014/main" id="{5B787D36-C2CF-7440-B11D-722DE40112B3}"/>
              </a:ext>
            </a:extLst>
          </p:cNvPr>
          <p:cNvSpPr txBox="1"/>
          <p:nvPr/>
        </p:nvSpPr>
        <p:spPr>
          <a:xfrm>
            <a:off x="7274221" y="1953051"/>
            <a:ext cx="4496386" cy="2951898"/>
          </a:xfrm>
          <a:prstGeom prst="rect">
            <a:avLst/>
          </a:prstGeom>
          <a:noFill/>
        </p:spPr>
        <p:txBody>
          <a:bodyPr wrap="square" rtlCol="0">
            <a:spAutoFit/>
          </a:bodyPr>
          <a:lstStyle/>
          <a:p>
            <a:pPr>
              <a:lnSpc>
                <a:spcPct val="150000"/>
              </a:lnSpc>
            </a:pP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1</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、碳汭星云作为</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EAAS</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平台，上面有</a:t>
            </a:r>
            <a:r>
              <a:rPr kumimoji="1" lang="en-US" altLang="zh-CN" dirty="0">
                <a:latin typeface="Microsoft YaHei" panose="020B0503020204020204" pitchFamily="34" charset="-122"/>
                <a:ea typeface="Microsoft YaHei" panose="020B0503020204020204" pitchFamily="34" charset="-122"/>
              </a:rPr>
              <a:t>7</a:t>
            </a:r>
            <a:r>
              <a:rPr kumimoji="1" lang="zh-CN" altLang="en-US" dirty="0">
                <a:latin typeface="Microsoft YaHei" panose="020B0503020204020204" pitchFamily="34" charset="-122"/>
                <a:ea typeface="Microsoft YaHei" panose="020B0503020204020204" pitchFamily="34" charset="-122"/>
              </a:rPr>
              <a:t>朵云</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（光伏星、储能星、能碳星等），其中光伏星与</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TMS</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有接口对接，主要对接内容为</a:t>
            </a:r>
            <a:r>
              <a:rPr kumimoji="1" lang="zh-CN" altLang="en-US" dirty="0">
                <a:latin typeface="Microsoft YaHei" panose="020B0503020204020204" pitchFamily="34" charset="-122"/>
                <a:ea typeface="Microsoft YaHei" panose="020B0503020204020204" pitchFamily="34" charset="-122"/>
              </a:rPr>
              <a:t>收款、应收、暂估</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，方向为光伏星到</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TMS</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单向同步</a:t>
            </a:r>
            <a:endParaRPr kumimoji="1" lang="en-US" altLang="zh-CN" dirty="0">
              <a:solidFill>
                <a:schemeClr val="bg2">
                  <a:lumMod val="10000"/>
                </a:schemeClr>
              </a:solidFill>
              <a:latin typeface="Microsoft YaHei" panose="020B0503020204020204" pitchFamily="34" charset="-122"/>
              <a:ea typeface="Microsoft YaHei" panose="020B0503020204020204" pitchFamily="34" charset="-122"/>
            </a:endParaRPr>
          </a:p>
          <a:p>
            <a:pPr>
              <a:lnSpc>
                <a:spcPct val="150000"/>
              </a:lnSpc>
            </a:pP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2</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、后续规划也只有碳汭星云到</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的财务信息</a:t>
            </a:r>
            <a:r>
              <a:rPr kumimoji="1" lang="zh-CN" altLang="en-US" dirty="0">
                <a:latin typeface="Microsoft YaHei" panose="020B0503020204020204" pitchFamily="34" charset="-122"/>
                <a:ea typeface="Microsoft YaHei" panose="020B0503020204020204" pitchFamily="34" charset="-122"/>
              </a:rPr>
              <a:t>单向同步</a:t>
            </a:r>
          </a:p>
        </p:txBody>
      </p:sp>
      <p:grpSp>
        <p:nvGrpSpPr>
          <p:cNvPr id="3" name="组合 2">
            <a:extLst>
              <a:ext uri="{FF2B5EF4-FFF2-40B4-BE49-F238E27FC236}">
                <a16:creationId xmlns:a16="http://schemas.microsoft.com/office/drawing/2014/main" id="{520A2A6B-C576-5649-895E-7F1E0057C3CB}"/>
              </a:ext>
            </a:extLst>
          </p:cNvPr>
          <p:cNvGrpSpPr/>
          <p:nvPr/>
        </p:nvGrpSpPr>
        <p:grpSpPr>
          <a:xfrm>
            <a:off x="392785" y="1701683"/>
            <a:ext cx="3423856" cy="3454633"/>
            <a:chOff x="822467" y="1991248"/>
            <a:chExt cx="2828372" cy="2890272"/>
          </a:xfrm>
        </p:grpSpPr>
        <p:sp>
          <p:nvSpPr>
            <p:cNvPr id="21" name="椭圆 20">
              <a:extLst>
                <a:ext uri="{FF2B5EF4-FFF2-40B4-BE49-F238E27FC236}">
                  <a16:creationId xmlns:a16="http://schemas.microsoft.com/office/drawing/2014/main" id="{4DAC70C7-9614-3741-8C8B-D4A6A67BFF59}"/>
                </a:ext>
              </a:extLst>
            </p:cNvPr>
            <p:cNvSpPr/>
            <p:nvPr/>
          </p:nvSpPr>
          <p:spPr>
            <a:xfrm>
              <a:off x="1822747" y="3059924"/>
              <a:ext cx="828000" cy="82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碳汭星云</a:t>
              </a:r>
            </a:p>
          </p:txBody>
        </p:sp>
        <p:grpSp>
          <p:nvGrpSpPr>
            <p:cNvPr id="22" name="组合 21">
              <a:extLst>
                <a:ext uri="{FF2B5EF4-FFF2-40B4-BE49-F238E27FC236}">
                  <a16:creationId xmlns:a16="http://schemas.microsoft.com/office/drawing/2014/main" id="{E63A2A8B-3B62-EC4C-9287-751A66B06B48}"/>
                </a:ext>
              </a:extLst>
            </p:cNvPr>
            <p:cNvGrpSpPr/>
            <p:nvPr/>
          </p:nvGrpSpPr>
          <p:grpSpPr>
            <a:xfrm>
              <a:off x="1909406" y="1991248"/>
              <a:ext cx="588623" cy="540000"/>
              <a:chOff x="5120752" y="3758331"/>
              <a:chExt cx="588623" cy="540000"/>
            </a:xfrm>
          </p:grpSpPr>
          <p:sp>
            <p:nvSpPr>
              <p:cNvPr id="75" name="椭圆 74">
                <a:extLst>
                  <a:ext uri="{FF2B5EF4-FFF2-40B4-BE49-F238E27FC236}">
                    <a16:creationId xmlns:a16="http://schemas.microsoft.com/office/drawing/2014/main" id="{C3AEB741-4BD3-164D-9298-B611BD4EEB78}"/>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76" name="文本框 75">
                <a:extLst>
                  <a:ext uri="{FF2B5EF4-FFF2-40B4-BE49-F238E27FC236}">
                    <a16:creationId xmlns:a16="http://schemas.microsoft.com/office/drawing/2014/main" id="{E0EBD8E5-B4E3-7344-BABC-B6751A4914CE}"/>
                  </a:ext>
                </a:extLst>
              </p:cNvPr>
              <p:cNvSpPr txBox="1"/>
              <p:nvPr/>
            </p:nvSpPr>
            <p:spPr>
              <a:xfrm>
                <a:off x="5120752" y="3901373"/>
                <a:ext cx="588623" cy="253916"/>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光伏星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23" name="直线连接符 22">
              <a:extLst>
                <a:ext uri="{FF2B5EF4-FFF2-40B4-BE49-F238E27FC236}">
                  <a16:creationId xmlns:a16="http://schemas.microsoft.com/office/drawing/2014/main" id="{8095B5E7-FD28-0945-8100-FE6FAEE6741C}"/>
                </a:ext>
              </a:extLst>
            </p:cNvPr>
            <p:cNvCxnSpPr>
              <a:cxnSpLocks/>
              <a:stCxn id="21" idx="0"/>
              <a:endCxn id="75" idx="4"/>
            </p:cNvCxnSpPr>
            <p:nvPr/>
          </p:nvCxnSpPr>
          <p:spPr>
            <a:xfrm flipH="1" flipV="1">
              <a:off x="2203718" y="2531248"/>
              <a:ext cx="33029" cy="528676"/>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DDCF4B7-EE23-6B4F-B860-674CA3B59369}"/>
                </a:ext>
              </a:extLst>
            </p:cNvPr>
            <p:cNvSpPr txBox="1"/>
            <p:nvPr/>
          </p:nvSpPr>
          <p:spPr>
            <a:xfrm>
              <a:off x="1874277" y="2643445"/>
              <a:ext cx="638316"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台账</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历史数据</a:t>
              </a:r>
            </a:p>
          </p:txBody>
        </p:sp>
        <p:grpSp>
          <p:nvGrpSpPr>
            <p:cNvPr id="25" name="组合 24">
              <a:extLst>
                <a:ext uri="{FF2B5EF4-FFF2-40B4-BE49-F238E27FC236}">
                  <a16:creationId xmlns:a16="http://schemas.microsoft.com/office/drawing/2014/main" id="{40FBC553-FD48-E743-9B86-561C344939B5}"/>
                </a:ext>
              </a:extLst>
            </p:cNvPr>
            <p:cNvGrpSpPr/>
            <p:nvPr/>
          </p:nvGrpSpPr>
          <p:grpSpPr>
            <a:xfrm>
              <a:off x="2552782" y="2102435"/>
              <a:ext cx="588623" cy="540000"/>
              <a:chOff x="5120752" y="3758331"/>
              <a:chExt cx="588623" cy="540000"/>
            </a:xfrm>
          </p:grpSpPr>
          <p:sp>
            <p:nvSpPr>
              <p:cNvPr id="73" name="椭圆 72">
                <a:extLst>
                  <a:ext uri="{FF2B5EF4-FFF2-40B4-BE49-F238E27FC236}">
                    <a16:creationId xmlns:a16="http://schemas.microsoft.com/office/drawing/2014/main" id="{0969870E-CB09-E045-9D3E-DAB676540355}"/>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74" name="文本框 73">
                <a:extLst>
                  <a:ext uri="{FF2B5EF4-FFF2-40B4-BE49-F238E27FC236}">
                    <a16:creationId xmlns:a16="http://schemas.microsoft.com/office/drawing/2014/main" id="{F412C016-4384-0E4C-9120-EA1A5458E035}"/>
                  </a:ext>
                </a:extLst>
              </p:cNvPr>
              <p:cNvSpPr txBox="1"/>
              <p:nvPr/>
            </p:nvSpPr>
            <p:spPr>
              <a:xfrm>
                <a:off x="5120752" y="3901373"/>
                <a:ext cx="588623" cy="253916"/>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能碳星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26" name="直线连接符 25">
              <a:extLst>
                <a:ext uri="{FF2B5EF4-FFF2-40B4-BE49-F238E27FC236}">
                  <a16:creationId xmlns:a16="http://schemas.microsoft.com/office/drawing/2014/main" id="{C8E0AF1E-B34A-024C-B641-ADDDC5993731}"/>
                </a:ext>
              </a:extLst>
            </p:cNvPr>
            <p:cNvCxnSpPr>
              <a:cxnSpLocks/>
              <a:endCxn id="73" idx="3"/>
            </p:cNvCxnSpPr>
            <p:nvPr/>
          </p:nvCxnSpPr>
          <p:spPr>
            <a:xfrm flipV="1">
              <a:off x="2423767" y="2563354"/>
              <a:ext cx="232408" cy="529346"/>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AD33D7C0-661A-4948-814E-8D3FE038669F}"/>
                </a:ext>
              </a:extLst>
            </p:cNvPr>
            <p:cNvSpPr txBox="1"/>
            <p:nvPr/>
          </p:nvSpPr>
          <p:spPr>
            <a:xfrm>
              <a:off x="2336823" y="2616490"/>
              <a:ext cx="638316"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设备数据</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大屏数据</a:t>
              </a:r>
            </a:p>
          </p:txBody>
        </p:sp>
        <p:grpSp>
          <p:nvGrpSpPr>
            <p:cNvPr id="28" name="组合 27">
              <a:extLst>
                <a:ext uri="{FF2B5EF4-FFF2-40B4-BE49-F238E27FC236}">
                  <a16:creationId xmlns:a16="http://schemas.microsoft.com/office/drawing/2014/main" id="{78F9D736-8F3F-C44F-ABB3-CF51D6DAAD99}"/>
                </a:ext>
              </a:extLst>
            </p:cNvPr>
            <p:cNvGrpSpPr/>
            <p:nvPr/>
          </p:nvGrpSpPr>
          <p:grpSpPr>
            <a:xfrm>
              <a:off x="3023894" y="2644504"/>
              <a:ext cx="588623" cy="540000"/>
              <a:chOff x="5120752" y="3758331"/>
              <a:chExt cx="588623" cy="540000"/>
            </a:xfrm>
          </p:grpSpPr>
          <p:sp>
            <p:nvSpPr>
              <p:cNvPr id="71" name="椭圆 70">
                <a:extLst>
                  <a:ext uri="{FF2B5EF4-FFF2-40B4-BE49-F238E27FC236}">
                    <a16:creationId xmlns:a16="http://schemas.microsoft.com/office/drawing/2014/main" id="{547F2600-AA6B-F34E-9582-E0143CB1C46B}"/>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72" name="文本框 71">
                <a:extLst>
                  <a:ext uri="{FF2B5EF4-FFF2-40B4-BE49-F238E27FC236}">
                    <a16:creationId xmlns:a16="http://schemas.microsoft.com/office/drawing/2014/main" id="{477F9DE1-5963-CF42-B453-4FDF3472AC00}"/>
                  </a:ext>
                </a:extLst>
              </p:cNvPr>
              <p:cNvSpPr txBox="1"/>
              <p:nvPr/>
            </p:nvSpPr>
            <p:spPr>
              <a:xfrm>
                <a:off x="5120752" y="3901373"/>
                <a:ext cx="588623" cy="253916"/>
              </a:xfrm>
              <a:prstGeom prst="rect">
                <a:avLst/>
              </a:prstGeom>
              <a:noFill/>
            </p:spPr>
            <p:txBody>
              <a:bodyPr wrap="none" rtlCol="0">
                <a:spAutoFit/>
              </a:bodyPr>
              <a:lstStyle/>
              <a:p>
                <a:pPr algn="ct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VPP</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29" name="直线连接符 28">
              <a:extLst>
                <a:ext uri="{FF2B5EF4-FFF2-40B4-BE49-F238E27FC236}">
                  <a16:creationId xmlns:a16="http://schemas.microsoft.com/office/drawing/2014/main" id="{A3A84CA2-F366-D142-9660-4565D2006E80}"/>
                </a:ext>
              </a:extLst>
            </p:cNvPr>
            <p:cNvCxnSpPr>
              <a:cxnSpLocks/>
              <a:stCxn id="21" idx="7"/>
              <a:endCxn id="72" idx="1"/>
            </p:cNvCxnSpPr>
            <p:nvPr/>
          </p:nvCxnSpPr>
          <p:spPr>
            <a:xfrm flipV="1">
              <a:off x="2529489" y="2914504"/>
              <a:ext cx="494405" cy="266678"/>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0602FB7-11DB-0140-814C-B668CA133152}"/>
                </a:ext>
              </a:extLst>
            </p:cNvPr>
            <p:cNvSpPr txBox="1"/>
            <p:nvPr/>
          </p:nvSpPr>
          <p:spPr>
            <a:xfrm>
              <a:off x="2502068" y="2907345"/>
              <a:ext cx="582211" cy="307777"/>
            </a:xfrm>
            <a:prstGeom prst="rect">
              <a:avLst/>
            </a:prstGeom>
            <a:noFill/>
          </p:spPr>
          <p:txBody>
            <a:bodyPr wrap="none" rtlCol="0">
              <a:spAutoFit/>
            </a:bodyPr>
            <a:lstStyle/>
            <a:p>
              <a:pPr algn="ctr"/>
              <a:r>
                <a:rPr kumimoji="1" lang="zh-CN" altLang="en-US" sz="700" dirty="0">
                  <a:solidFill>
                    <a:schemeClr val="bg2">
                      <a:lumMod val="10000"/>
                    </a:schemeClr>
                  </a:solidFill>
                  <a:latin typeface="Microsoft YaHei" panose="020B0503020204020204" pitchFamily="34" charset="-122"/>
                  <a:ea typeface="Microsoft YaHei" panose="020B0503020204020204" pitchFamily="34" charset="-122"/>
                </a:rPr>
                <a:t>设备数据</a:t>
              </a:r>
              <a:endParaRPr kumimoji="1" lang="en-US" altLang="zh-CN" sz="7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7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700" dirty="0">
                  <a:solidFill>
                    <a:schemeClr val="bg2">
                      <a:lumMod val="10000"/>
                    </a:schemeClr>
                  </a:solidFill>
                  <a:latin typeface="Microsoft YaHei" panose="020B0503020204020204" pitchFamily="34" charset="-122"/>
                  <a:ea typeface="Microsoft YaHei" panose="020B0503020204020204" pitchFamily="34" charset="-122"/>
                </a:rPr>
                <a:t>大屏数据</a:t>
              </a:r>
            </a:p>
          </p:txBody>
        </p:sp>
        <p:grpSp>
          <p:nvGrpSpPr>
            <p:cNvPr id="31" name="组合 30">
              <a:extLst>
                <a:ext uri="{FF2B5EF4-FFF2-40B4-BE49-F238E27FC236}">
                  <a16:creationId xmlns:a16="http://schemas.microsoft.com/office/drawing/2014/main" id="{68517232-5279-AA4B-B6DF-5FAEA5886901}"/>
                </a:ext>
              </a:extLst>
            </p:cNvPr>
            <p:cNvGrpSpPr/>
            <p:nvPr/>
          </p:nvGrpSpPr>
          <p:grpSpPr>
            <a:xfrm>
              <a:off x="3062216" y="3505931"/>
              <a:ext cx="588623" cy="540000"/>
              <a:chOff x="5120752" y="3758331"/>
              <a:chExt cx="588623" cy="540000"/>
            </a:xfrm>
          </p:grpSpPr>
          <p:sp>
            <p:nvSpPr>
              <p:cNvPr id="69" name="椭圆 68">
                <a:extLst>
                  <a:ext uri="{FF2B5EF4-FFF2-40B4-BE49-F238E27FC236}">
                    <a16:creationId xmlns:a16="http://schemas.microsoft.com/office/drawing/2014/main" id="{EE9E59A5-6EF7-1344-9262-248CE40DAEE9}"/>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70" name="文本框 69">
                <a:extLst>
                  <a:ext uri="{FF2B5EF4-FFF2-40B4-BE49-F238E27FC236}">
                    <a16:creationId xmlns:a16="http://schemas.microsoft.com/office/drawing/2014/main" id="{83547D06-17D2-2D4F-837B-A28D6D5B7A58}"/>
                  </a:ext>
                </a:extLst>
              </p:cNvPr>
              <p:cNvSpPr txBox="1"/>
              <p:nvPr/>
            </p:nvSpPr>
            <p:spPr>
              <a:xfrm>
                <a:off x="5120752" y="3901373"/>
                <a:ext cx="588623" cy="253916"/>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运维星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32" name="直线连接符 31">
              <a:extLst>
                <a:ext uri="{FF2B5EF4-FFF2-40B4-BE49-F238E27FC236}">
                  <a16:creationId xmlns:a16="http://schemas.microsoft.com/office/drawing/2014/main" id="{AFA5A420-D9EA-B44B-8A07-847F6CE8D43B}"/>
                </a:ext>
              </a:extLst>
            </p:cNvPr>
            <p:cNvCxnSpPr>
              <a:cxnSpLocks/>
            </p:cNvCxnSpPr>
            <p:nvPr/>
          </p:nvCxnSpPr>
          <p:spPr>
            <a:xfrm>
              <a:off x="2635320" y="3578126"/>
              <a:ext cx="442035" cy="106589"/>
            </a:xfrm>
            <a:prstGeom prst="line">
              <a:avLst/>
            </a:prstGeom>
            <a:ln>
              <a:solidFill>
                <a:srgbClr val="4F81BE"/>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4808DF32-FACF-1341-BB6B-100424149DA5}"/>
                </a:ext>
              </a:extLst>
            </p:cNvPr>
            <p:cNvSpPr txBox="1"/>
            <p:nvPr/>
          </p:nvSpPr>
          <p:spPr>
            <a:xfrm>
              <a:off x="2546060" y="3456332"/>
              <a:ext cx="638316"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设备数据</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告警信息</a:t>
              </a:r>
            </a:p>
          </p:txBody>
        </p:sp>
        <p:grpSp>
          <p:nvGrpSpPr>
            <p:cNvPr id="34" name="组合 33">
              <a:extLst>
                <a:ext uri="{FF2B5EF4-FFF2-40B4-BE49-F238E27FC236}">
                  <a16:creationId xmlns:a16="http://schemas.microsoft.com/office/drawing/2014/main" id="{454461DE-59AF-CF4B-B3E6-47678C6A5F18}"/>
                </a:ext>
              </a:extLst>
            </p:cNvPr>
            <p:cNvGrpSpPr/>
            <p:nvPr/>
          </p:nvGrpSpPr>
          <p:grpSpPr>
            <a:xfrm>
              <a:off x="2826676" y="4075298"/>
              <a:ext cx="588623" cy="540000"/>
              <a:chOff x="5120752" y="3758331"/>
              <a:chExt cx="588623" cy="540000"/>
            </a:xfrm>
          </p:grpSpPr>
          <p:sp>
            <p:nvSpPr>
              <p:cNvPr id="67" name="椭圆 66">
                <a:extLst>
                  <a:ext uri="{FF2B5EF4-FFF2-40B4-BE49-F238E27FC236}">
                    <a16:creationId xmlns:a16="http://schemas.microsoft.com/office/drawing/2014/main" id="{87DAE2B7-F271-094C-841D-73A8DBBC15B5}"/>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68" name="文本框 67">
                <a:extLst>
                  <a:ext uri="{FF2B5EF4-FFF2-40B4-BE49-F238E27FC236}">
                    <a16:creationId xmlns:a16="http://schemas.microsoft.com/office/drawing/2014/main" id="{4B23414B-2504-5647-A1AB-CA45C1390922}"/>
                  </a:ext>
                </a:extLst>
              </p:cNvPr>
              <p:cNvSpPr txBox="1"/>
              <p:nvPr/>
            </p:nvSpPr>
            <p:spPr>
              <a:xfrm>
                <a:off x="5120752" y="3901373"/>
                <a:ext cx="588623" cy="253916"/>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微网星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35" name="直线连接符 34">
              <a:extLst>
                <a:ext uri="{FF2B5EF4-FFF2-40B4-BE49-F238E27FC236}">
                  <a16:creationId xmlns:a16="http://schemas.microsoft.com/office/drawing/2014/main" id="{3C280BF1-EE8A-8E4A-987A-7CAD21579340}"/>
                </a:ext>
              </a:extLst>
            </p:cNvPr>
            <p:cNvCxnSpPr>
              <a:cxnSpLocks/>
              <a:stCxn id="67" idx="1"/>
            </p:cNvCxnSpPr>
            <p:nvPr/>
          </p:nvCxnSpPr>
          <p:spPr>
            <a:xfrm flipH="1" flipV="1">
              <a:off x="2483311" y="3838291"/>
              <a:ext cx="446758" cy="316088"/>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52B9FD7E-AF55-C44E-B85C-C1C3B054EAE1}"/>
                </a:ext>
              </a:extLst>
            </p:cNvPr>
            <p:cNvSpPr txBox="1"/>
            <p:nvPr/>
          </p:nvSpPr>
          <p:spPr>
            <a:xfrm>
              <a:off x="2493761" y="3866407"/>
              <a:ext cx="606255" cy="215444"/>
            </a:xfrm>
            <a:prstGeom prst="rect">
              <a:avLst/>
            </a:prstGeom>
            <a:noFill/>
          </p:spPr>
          <p:txBody>
            <a:bodyPr wrap="none" rtlCol="0">
              <a:spAutoFit/>
            </a:bodyPr>
            <a:lstStyle/>
            <a:p>
              <a:pPr algn="ct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EMS</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数据</a:t>
              </a:r>
            </a:p>
          </p:txBody>
        </p:sp>
        <p:grpSp>
          <p:nvGrpSpPr>
            <p:cNvPr id="37" name="组合 36">
              <a:extLst>
                <a:ext uri="{FF2B5EF4-FFF2-40B4-BE49-F238E27FC236}">
                  <a16:creationId xmlns:a16="http://schemas.microsoft.com/office/drawing/2014/main" id="{4F779E93-B855-E643-9700-832FFC0D0B8F}"/>
                </a:ext>
              </a:extLst>
            </p:cNvPr>
            <p:cNvGrpSpPr/>
            <p:nvPr/>
          </p:nvGrpSpPr>
          <p:grpSpPr>
            <a:xfrm>
              <a:off x="2227271" y="4341520"/>
              <a:ext cx="588623" cy="540000"/>
              <a:chOff x="5120752" y="3758331"/>
              <a:chExt cx="588623" cy="540000"/>
            </a:xfrm>
          </p:grpSpPr>
          <p:sp>
            <p:nvSpPr>
              <p:cNvPr id="65" name="椭圆 64">
                <a:extLst>
                  <a:ext uri="{FF2B5EF4-FFF2-40B4-BE49-F238E27FC236}">
                    <a16:creationId xmlns:a16="http://schemas.microsoft.com/office/drawing/2014/main" id="{4CB6A834-6471-1044-A25F-94A247E32F98}"/>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66" name="文本框 65">
                <a:extLst>
                  <a:ext uri="{FF2B5EF4-FFF2-40B4-BE49-F238E27FC236}">
                    <a16:creationId xmlns:a16="http://schemas.microsoft.com/office/drawing/2014/main" id="{A013F657-D034-AE45-BA2D-CBB85E11CFA6}"/>
                  </a:ext>
                </a:extLst>
              </p:cNvPr>
              <p:cNvSpPr txBox="1"/>
              <p:nvPr/>
            </p:nvSpPr>
            <p:spPr>
              <a:xfrm>
                <a:off x="5120752" y="3901373"/>
                <a:ext cx="588623" cy="253916"/>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储能星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38" name="直线连接符 37">
              <a:extLst>
                <a:ext uri="{FF2B5EF4-FFF2-40B4-BE49-F238E27FC236}">
                  <a16:creationId xmlns:a16="http://schemas.microsoft.com/office/drawing/2014/main" id="{3AAE3513-ABE0-1E42-B7C6-99578C28F543}"/>
                </a:ext>
              </a:extLst>
            </p:cNvPr>
            <p:cNvCxnSpPr>
              <a:cxnSpLocks/>
            </p:cNvCxnSpPr>
            <p:nvPr/>
          </p:nvCxnSpPr>
          <p:spPr>
            <a:xfrm>
              <a:off x="2406331" y="3906586"/>
              <a:ext cx="103193" cy="396486"/>
            </a:xfrm>
            <a:prstGeom prst="line">
              <a:avLst/>
            </a:prstGeom>
            <a:ln>
              <a:solidFill>
                <a:srgbClr val="4F81BE"/>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319C4F5B-6B89-D047-A833-E2F991E78951}"/>
                </a:ext>
              </a:extLst>
            </p:cNvPr>
            <p:cNvSpPr txBox="1"/>
            <p:nvPr/>
          </p:nvSpPr>
          <p:spPr>
            <a:xfrm>
              <a:off x="2187515" y="3945445"/>
              <a:ext cx="492443"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核能统</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计数据</a:t>
              </a:r>
            </a:p>
          </p:txBody>
        </p:sp>
        <p:grpSp>
          <p:nvGrpSpPr>
            <p:cNvPr id="40" name="组合 39">
              <a:extLst>
                <a:ext uri="{FF2B5EF4-FFF2-40B4-BE49-F238E27FC236}">
                  <a16:creationId xmlns:a16="http://schemas.microsoft.com/office/drawing/2014/main" id="{7934F1E6-3F6D-2940-B238-1A6604735E69}"/>
                </a:ext>
              </a:extLst>
            </p:cNvPr>
            <p:cNvGrpSpPr/>
            <p:nvPr/>
          </p:nvGrpSpPr>
          <p:grpSpPr>
            <a:xfrm>
              <a:off x="1552500" y="4325021"/>
              <a:ext cx="588623" cy="540000"/>
              <a:chOff x="5120752" y="3758331"/>
              <a:chExt cx="588623" cy="540000"/>
            </a:xfrm>
          </p:grpSpPr>
          <p:sp>
            <p:nvSpPr>
              <p:cNvPr id="63" name="椭圆 62">
                <a:extLst>
                  <a:ext uri="{FF2B5EF4-FFF2-40B4-BE49-F238E27FC236}">
                    <a16:creationId xmlns:a16="http://schemas.microsoft.com/office/drawing/2014/main" id="{3A9A57D4-1FCB-2845-8C42-770DD682D5B6}"/>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F975187B-99DC-8D48-B80C-C6A8A943118F}"/>
                  </a:ext>
                </a:extLst>
              </p:cNvPr>
              <p:cNvSpPr txBox="1"/>
              <p:nvPr/>
            </p:nvSpPr>
            <p:spPr>
              <a:xfrm>
                <a:off x="5120752" y="3829631"/>
                <a:ext cx="588623"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辉鸿虚</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拟电厂</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41" name="直线连接符 40">
              <a:extLst>
                <a:ext uri="{FF2B5EF4-FFF2-40B4-BE49-F238E27FC236}">
                  <a16:creationId xmlns:a16="http://schemas.microsoft.com/office/drawing/2014/main" id="{9D95EB6F-632D-824F-BA6B-CC2A4086FAC1}"/>
                </a:ext>
              </a:extLst>
            </p:cNvPr>
            <p:cNvCxnSpPr>
              <a:cxnSpLocks/>
              <a:stCxn id="63" idx="0"/>
            </p:cNvCxnSpPr>
            <p:nvPr/>
          </p:nvCxnSpPr>
          <p:spPr>
            <a:xfrm flipV="1">
              <a:off x="1846812" y="3903058"/>
              <a:ext cx="171217" cy="421963"/>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96F6F86B-DB2F-BE4A-8802-B35164A8C15F}"/>
                </a:ext>
              </a:extLst>
            </p:cNvPr>
            <p:cNvSpPr txBox="1"/>
            <p:nvPr/>
          </p:nvSpPr>
          <p:spPr>
            <a:xfrm>
              <a:off x="1748302" y="3953009"/>
              <a:ext cx="492443"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核能统</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计数据</a:t>
              </a:r>
            </a:p>
          </p:txBody>
        </p:sp>
        <p:grpSp>
          <p:nvGrpSpPr>
            <p:cNvPr id="43" name="组合 42">
              <a:extLst>
                <a:ext uri="{FF2B5EF4-FFF2-40B4-BE49-F238E27FC236}">
                  <a16:creationId xmlns:a16="http://schemas.microsoft.com/office/drawing/2014/main" id="{642462D6-C904-C84A-84DB-05596D670FC0}"/>
                </a:ext>
              </a:extLst>
            </p:cNvPr>
            <p:cNvGrpSpPr/>
            <p:nvPr/>
          </p:nvGrpSpPr>
          <p:grpSpPr>
            <a:xfrm>
              <a:off x="1264024" y="2230347"/>
              <a:ext cx="588623" cy="540000"/>
              <a:chOff x="5120754" y="3758331"/>
              <a:chExt cx="588623" cy="540000"/>
            </a:xfrm>
          </p:grpSpPr>
          <p:sp>
            <p:nvSpPr>
              <p:cNvPr id="61" name="椭圆 60">
                <a:extLst>
                  <a:ext uri="{FF2B5EF4-FFF2-40B4-BE49-F238E27FC236}">
                    <a16:creationId xmlns:a16="http://schemas.microsoft.com/office/drawing/2014/main" id="{629DD7ED-4FFC-BD4E-8D2B-46CDF9FB8717}"/>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62" name="文本框 61">
                <a:extLst>
                  <a:ext uri="{FF2B5EF4-FFF2-40B4-BE49-F238E27FC236}">
                    <a16:creationId xmlns:a16="http://schemas.microsoft.com/office/drawing/2014/main" id="{33674FE7-B4D1-FD4E-86D9-59773AAACBF8}"/>
                  </a:ext>
                </a:extLst>
              </p:cNvPr>
              <p:cNvSpPr txBox="1"/>
              <p:nvPr/>
            </p:nvSpPr>
            <p:spPr>
              <a:xfrm>
                <a:off x="5120754" y="3829631"/>
                <a:ext cx="588623"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电网虚</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拟电厂</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44" name="组合 43">
              <a:extLst>
                <a:ext uri="{FF2B5EF4-FFF2-40B4-BE49-F238E27FC236}">
                  <a16:creationId xmlns:a16="http://schemas.microsoft.com/office/drawing/2014/main" id="{F731F4B2-13A8-9C4F-B3A5-A1DC86AA5E3F}"/>
                </a:ext>
              </a:extLst>
            </p:cNvPr>
            <p:cNvGrpSpPr/>
            <p:nvPr/>
          </p:nvGrpSpPr>
          <p:grpSpPr>
            <a:xfrm>
              <a:off x="904967" y="2811545"/>
              <a:ext cx="588623" cy="540000"/>
              <a:chOff x="5120754" y="3758331"/>
              <a:chExt cx="588623" cy="540000"/>
            </a:xfrm>
          </p:grpSpPr>
          <p:sp>
            <p:nvSpPr>
              <p:cNvPr id="59" name="椭圆 58">
                <a:extLst>
                  <a:ext uri="{FF2B5EF4-FFF2-40B4-BE49-F238E27FC236}">
                    <a16:creationId xmlns:a16="http://schemas.microsoft.com/office/drawing/2014/main" id="{CDB8D3C3-51AC-7E45-A2EA-D80C8C43A476}"/>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60" name="文本框 59">
                <a:extLst>
                  <a:ext uri="{FF2B5EF4-FFF2-40B4-BE49-F238E27FC236}">
                    <a16:creationId xmlns:a16="http://schemas.microsoft.com/office/drawing/2014/main" id="{C451692F-2240-E640-8D22-75DD26C09A36}"/>
                  </a:ext>
                </a:extLst>
              </p:cNvPr>
              <p:cNvSpPr txBox="1"/>
              <p:nvPr/>
            </p:nvSpPr>
            <p:spPr>
              <a:xfrm>
                <a:off x="5120754" y="3829631"/>
                <a:ext cx="588623"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电网交</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易系统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45" name="组合 44">
              <a:extLst>
                <a:ext uri="{FF2B5EF4-FFF2-40B4-BE49-F238E27FC236}">
                  <a16:creationId xmlns:a16="http://schemas.microsoft.com/office/drawing/2014/main" id="{40997D36-0F38-C944-B38E-664EDE3819F8}"/>
                </a:ext>
              </a:extLst>
            </p:cNvPr>
            <p:cNvGrpSpPr/>
            <p:nvPr/>
          </p:nvGrpSpPr>
          <p:grpSpPr>
            <a:xfrm>
              <a:off x="822467" y="3441166"/>
              <a:ext cx="588623" cy="540000"/>
              <a:chOff x="5120752" y="3758331"/>
              <a:chExt cx="588623" cy="540000"/>
            </a:xfrm>
          </p:grpSpPr>
          <p:sp>
            <p:nvSpPr>
              <p:cNvPr id="57" name="椭圆 56">
                <a:extLst>
                  <a:ext uri="{FF2B5EF4-FFF2-40B4-BE49-F238E27FC236}">
                    <a16:creationId xmlns:a16="http://schemas.microsoft.com/office/drawing/2014/main" id="{81B9F2A5-A1C0-024E-B3FD-95993377E939}"/>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58" name="文本框 57">
                <a:extLst>
                  <a:ext uri="{FF2B5EF4-FFF2-40B4-BE49-F238E27FC236}">
                    <a16:creationId xmlns:a16="http://schemas.microsoft.com/office/drawing/2014/main" id="{C0DF893D-707C-0942-80B5-A7389D0280F5}"/>
                  </a:ext>
                </a:extLst>
              </p:cNvPr>
              <p:cNvSpPr txBox="1"/>
              <p:nvPr/>
            </p:nvSpPr>
            <p:spPr>
              <a:xfrm>
                <a:off x="5120752" y="3829631"/>
                <a:ext cx="588623"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空气质</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量监测</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46" name="组合 45">
              <a:extLst>
                <a:ext uri="{FF2B5EF4-FFF2-40B4-BE49-F238E27FC236}">
                  <a16:creationId xmlns:a16="http://schemas.microsoft.com/office/drawing/2014/main" id="{20749697-595C-824A-B18C-D145D2738CB6}"/>
                </a:ext>
              </a:extLst>
            </p:cNvPr>
            <p:cNvGrpSpPr/>
            <p:nvPr/>
          </p:nvGrpSpPr>
          <p:grpSpPr>
            <a:xfrm>
              <a:off x="1029757" y="4045972"/>
              <a:ext cx="540000" cy="540000"/>
              <a:chOff x="5145064" y="3758331"/>
              <a:chExt cx="540000" cy="540000"/>
            </a:xfrm>
          </p:grpSpPr>
          <p:sp>
            <p:nvSpPr>
              <p:cNvPr id="55" name="椭圆 54">
                <a:extLst>
                  <a:ext uri="{FF2B5EF4-FFF2-40B4-BE49-F238E27FC236}">
                    <a16:creationId xmlns:a16="http://schemas.microsoft.com/office/drawing/2014/main" id="{6F2FBCAC-8B3C-9549-BD5C-160AF46DAFF9}"/>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56" name="文本框 55">
                <a:extLst>
                  <a:ext uri="{FF2B5EF4-FFF2-40B4-BE49-F238E27FC236}">
                    <a16:creationId xmlns:a16="http://schemas.microsoft.com/office/drawing/2014/main" id="{E5FB8CEA-2517-2340-A73E-58AA23CE0F2D}"/>
                  </a:ext>
                </a:extLst>
              </p:cNvPr>
              <p:cNvSpPr txBox="1"/>
              <p:nvPr/>
            </p:nvSpPr>
            <p:spPr>
              <a:xfrm>
                <a:off x="5188079" y="3829631"/>
                <a:ext cx="453970"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智慧</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楼宇</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47" name="直线连接符 46">
              <a:extLst>
                <a:ext uri="{FF2B5EF4-FFF2-40B4-BE49-F238E27FC236}">
                  <a16:creationId xmlns:a16="http://schemas.microsoft.com/office/drawing/2014/main" id="{B822B6E5-16D7-854A-9267-4F43C6F02854}"/>
                </a:ext>
              </a:extLst>
            </p:cNvPr>
            <p:cNvCxnSpPr>
              <a:cxnSpLocks/>
              <a:stCxn id="55" idx="7"/>
            </p:cNvCxnSpPr>
            <p:nvPr/>
          </p:nvCxnSpPr>
          <p:spPr>
            <a:xfrm flipV="1">
              <a:off x="1490676" y="3751180"/>
              <a:ext cx="380196" cy="373873"/>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1EEBB5D-41E2-6842-9D43-3AD9ED6B1DDA}"/>
                </a:ext>
              </a:extLst>
            </p:cNvPr>
            <p:cNvSpPr txBox="1"/>
            <p:nvPr/>
          </p:nvSpPr>
          <p:spPr>
            <a:xfrm>
              <a:off x="1393193" y="3808656"/>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楼宇数据</a:t>
              </a:r>
            </a:p>
          </p:txBody>
        </p:sp>
        <p:cxnSp>
          <p:nvCxnSpPr>
            <p:cNvPr id="49" name="直线连接符 48">
              <a:extLst>
                <a:ext uri="{FF2B5EF4-FFF2-40B4-BE49-F238E27FC236}">
                  <a16:creationId xmlns:a16="http://schemas.microsoft.com/office/drawing/2014/main" id="{328D78BC-55EE-6241-9AE1-642C526974A4}"/>
                </a:ext>
              </a:extLst>
            </p:cNvPr>
            <p:cNvCxnSpPr>
              <a:cxnSpLocks/>
              <a:endCxn id="58" idx="3"/>
            </p:cNvCxnSpPr>
            <p:nvPr/>
          </p:nvCxnSpPr>
          <p:spPr>
            <a:xfrm flipH="1">
              <a:off x="1411090" y="3598659"/>
              <a:ext cx="416830" cy="121556"/>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AA566A64-6990-2B46-9EA7-3CCC0FAB65F1}"/>
                </a:ext>
              </a:extLst>
            </p:cNvPr>
            <p:cNvSpPr txBox="1"/>
            <p:nvPr/>
          </p:nvSpPr>
          <p:spPr>
            <a:xfrm>
              <a:off x="1401011" y="3497588"/>
              <a:ext cx="38985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空气</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数据</a:t>
              </a:r>
            </a:p>
          </p:txBody>
        </p:sp>
        <p:cxnSp>
          <p:nvCxnSpPr>
            <p:cNvPr id="51" name="直线连接符 50">
              <a:extLst>
                <a:ext uri="{FF2B5EF4-FFF2-40B4-BE49-F238E27FC236}">
                  <a16:creationId xmlns:a16="http://schemas.microsoft.com/office/drawing/2014/main" id="{715272F1-21AB-A548-9A15-37849B72C40F}"/>
                </a:ext>
              </a:extLst>
            </p:cNvPr>
            <p:cNvCxnSpPr>
              <a:cxnSpLocks/>
              <a:endCxn id="60" idx="3"/>
            </p:cNvCxnSpPr>
            <p:nvPr/>
          </p:nvCxnSpPr>
          <p:spPr>
            <a:xfrm flipH="1" flipV="1">
              <a:off x="1493590" y="3090594"/>
              <a:ext cx="353470" cy="256247"/>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88B3C420-F841-0B4A-8F63-182575166671}"/>
                </a:ext>
              </a:extLst>
            </p:cNvPr>
            <p:cNvSpPr txBox="1"/>
            <p:nvPr/>
          </p:nvSpPr>
          <p:spPr>
            <a:xfrm>
              <a:off x="1341339" y="3117359"/>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交易数据</a:t>
              </a:r>
            </a:p>
          </p:txBody>
        </p:sp>
        <p:cxnSp>
          <p:nvCxnSpPr>
            <p:cNvPr id="53" name="直线连接符 52">
              <a:extLst>
                <a:ext uri="{FF2B5EF4-FFF2-40B4-BE49-F238E27FC236}">
                  <a16:creationId xmlns:a16="http://schemas.microsoft.com/office/drawing/2014/main" id="{1A156E33-1AE3-B44D-88FF-85AECDEE9115}"/>
                </a:ext>
              </a:extLst>
            </p:cNvPr>
            <p:cNvCxnSpPr>
              <a:cxnSpLocks/>
              <a:endCxn id="61" idx="5"/>
            </p:cNvCxnSpPr>
            <p:nvPr/>
          </p:nvCxnSpPr>
          <p:spPr>
            <a:xfrm flipH="1" flipV="1">
              <a:off x="1749253" y="2691266"/>
              <a:ext cx="290414" cy="430696"/>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5F2890A5-3060-E647-8888-94E12B519E1F}"/>
                </a:ext>
              </a:extLst>
            </p:cNvPr>
            <p:cNvSpPr txBox="1"/>
            <p:nvPr/>
          </p:nvSpPr>
          <p:spPr>
            <a:xfrm>
              <a:off x="1642605" y="2724949"/>
              <a:ext cx="38985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大屏</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数据</a:t>
              </a:r>
            </a:p>
          </p:txBody>
        </p:sp>
      </p:grpSp>
    </p:spTree>
    <p:extLst>
      <p:ext uri="{BB962C8B-B14F-4D97-AF65-F5344CB8AC3E}">
        <p14:creationId xmlns:p14="http://schemas.microsoft.com/office/powerpoint/2010/main" val="95966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lang="en-US" altLang="zh-CN" dirty="0">
                <a:latin typeface="+mn-lt"/>
                <a:ea typeface="+mn-ea"/>
                <a:cs typeface="+mn-ea"/>
                <a:sym typeface="Arial" panose="020B0604020202020204" pitchFamily="34" charset="0"/>
              </a:rPr>
              <a:t>3-</a:t>
            </a:r>
            <a:r>
              <a:rPr lang="zh-CN" altLang="en-US" dirty="0">
                <a:latin typeface="+mn-lt"/>
                <a:ea typeface="+mn-ea"/>
                <a:cs typeface="+mn-ea"/>
                <a:sym typeface="Arial" panose="020B0604020202020204" pitchFamily="34" charset="0"/>
              </a:rPr>
              <a:t>系统集成</a:t>
            </a:r>
            <a:r>
              <a:rPr lang="en-US" altLang="zh-CN" dirty="0">
                <a:latin typeface="+mn-lt"/>
                <a:ea typeface="+mn-ea"/>
                <a:cs typeface="+mn-ea"/>
                <a:sym typeface="Arial" panose="020B0604020202020204" pitchFamily="34" charset="0"/>
              </a:rPr>
              <a:t>-</a:t>
            </a:r>
            <a:r>
              <a:rPr dirty="0">
                <a:latin typeface="+mn-lt"/>
                <a:ea typeface="+mn-ea"/>
                <a:cs typeface="+mn-ea"/>
                <a:sym typeface="Arial" panose="020B0604020202020204" pitchFamily="34" charset="0"/>
              </a:rPr>
              <a:t>延伸板块业务</a:t>
            </a:r>
            <a:r>
              <a:rPr lang="zh-CN" altLang="en-US" dirty="0">
                <a:latin typeface="+mn-lt"/>
                <a:ea typeface="+mn-ea"/>
                <a:cs typeface="+mn-ea"/>
                <a:sym typeface="Arial" panose="020B0604020202020204" pitchFamily="34" charset="0"/>
              </a:rPr>
              <a:t>系统集成</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51" name="文本框 50">
            <a:extLst>
              <a:ext uri="{FF2B5EF4-FFF2-40B4-BE49-F238E27FC236}">
                <a16:creationId xmlns:a16="http://schemas.microsoft.com/office/drawing/2014/main" id="{428F088B-B118-4240-9DB1-6ABD438AD78E}"/>
              </a:ext>
            </a:extLst>
          </p:cNvPr>
          <p:cNvSpPr txBox="1"/>
          <p:nvPr/>
        </p:nvSpPr>
        <p:spPr>
          <a:xfrm>
            <a:off x="7157534" y="983173"/>
            <a:ext cx="5084533" cy="1015663"/>
          </a:xfrm>
          <a:prstGeom prst="rect">
            <a:avLst/>
          </a:prstGeom>
          <a:noFill/>
        </p:spPr>
        <p:txBody>
          <a:bodyPr wrap="none" rtlCol="0">
            <a:spAutoFit/>
          </a:bodyPr>
          <a:lstStyle/>
          <a:p>
            <a:pPr marL="171450" indent="-171450">
              <a:buFont typeface="Wingdings" pitchFamily="2" charset="2"/>
              <a:buChar char="ü"/>
            </a:pP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和</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TMS</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之间没有对接，线下维护</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marL="171450" indent="-171450">
              <a:buFont typeface="Wingdings" pitchFamily="2" charset="2"/>
              <a:buChar char="ü"/>
            </a:pP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marL="171450" indent="-171450">
              <a:buFont typeface="Wingdings" pitchFamily="2" charset="2"/>
              <a:buChar char="ü"/>
            </a:pP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生活服务云、易快报和</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之间通过</a:t>
            </a:r>
            <a:r>
              <a:rPr kumimoji="1" lang="zh-CN" altLang="en-US" sz="1200" dirty="0">
                <a:latin typeface="Microsoft YaHei" panose="020B0503020204020204" pitchFamily="34" charset="-122"/>
                <a:ea typeface="Microsoft YaHei" panose="020B0503020204020204" pitchFamily="34" charset="-122"/>
              </a:rPr>
              <a:t>抛转平台</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对接，配置映射信息</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marL="171450" indent="-171450">
              <a:buFont typeface="Wingdings" pitchFamily="2" charset="2"/>
              <a:buChar char="ü"/>
            </a:pP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marL="171450" indent="-171450">
              <a:buFont typeface="Wingdings" pitchFamily="2" charset="2"/>
              <a:buChar char="ü"/>
            </a:pP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BI</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分析平台直接读取</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数据库做报表呈现</a:t>
            </a:r>
          </a:p>
        </p:txBody>
      </p:sp>
      <p:sp>
        <p:nvSpPr>
          <p:cNvPr id="50" name="文本框 49">
            <a:extLst>
              <a:ext uri="{FF2B5EF4-FFF2-40B4-BE49-F238E27FC236}">
                <a16:creationId xmlns:a16="http://schemas.microsoft.com/office/drawing/2014/main" id="{EE3ED0EB-F07C-8A4B-8C17-D35063F9541E}"/>
              </a:ext>
            </a:extLst>
          </p:cNvPr>
          <p:cNvSpPr txBox="1"/>
          <p:nvPr/>
        </p:nvSpPr>
        <p:spPr>
          <a:xfrm>
            <a:off x="6842242" y="4198331"/>
            <a:ext cx="5308769" cy="2373470"/>
          </a:xfrm>
          <a:prstGeom prst="rect">
            <a:avLst/>
          </a:prstGeom>
          <a:noFill/>
        </p:spPr>
        <p:txBody>
          <a:bodyPr wrap="square" rtlCol="0">
            <a:spAutoFit/>
          </a:bodyPr>
          <a:lstStyle/>
          <a:p>
            <a:pPr>
              <a:lnSpc>
                <a:spcPct val="150000"/>
              </a:lnSpc>
            </a:pP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1</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、易快报与</a:t>
            </a: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对接：</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易快报走完审批申请之后会形成审批单据号，通过抛转平台与</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外部交换平台对接，将生成凭证的信息推送到</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，手工点击触发，可以单条、批量推送</a:t>
            </a:r>
          </a:p>
          <a:p>
            <a:pPr>
              <a:lnSpc>
                <a:spcPct val="150000"/>
              </a:lnSpc>
            </a:pP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2</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生活服务云与</a:t>
            </a: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对接：</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生活服务云付款结算时，会去检验客商档案，如果有就直接校验通过。如果没有会通过</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生活服务云创建新的客商档案，同步回写到</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创建新档案。</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会定期同步客商档案到</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生活服务云。</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 TLC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生活服务云的支付凭证信息</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库存信息</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销售订单通过抛转平台推送到</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U8C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生成财务凭证</a:t>
            </a:r>
          </a:p>
          <a:p>
            <a:pPr>
              <a:lnSpc>
                <a:spcPct val="150000"/>
              </a:lnSpc>
            </a:pP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3</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生活服务云与国税对接：</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对接开票信息（推送信息到国税，国税反传发票代码）</a:t>
            </a:r>
          </a:p>
          <a:p>
            <a:pPr>
              <a:lnSpc>
                <a:spcPct val="150000"/>
              </a:lnSpc>
            </a:pP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4</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生活服务云与南京航信对接：</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主要实现发票校验，验重（验证供应商开的发票）</a:t>
            </a:r>
          </a:p>
          <a:p>
            <a:pPr>
              <a:lnSpc>
                <a:spcPct val="150000"/>
              </a:lnSpc>
            </a:pP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5</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TLC</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生活服务云与</a:t>
            </a:r>
            <a:r>
              <a:rPr kumimoji="1" lang="en-US" altLang="zh-CN" sz="1000" b="1" dirty="0">
                <a:solidFill>
                  <a:schemeClr val="bg2">
                    <a:lumMod val="10000"/>
                  </a:schemeClr>
                </a:solidFill>
                <a:latin typeface="Microsoft YaHei" panose="020B0503020204020204" pitchFamily="34" charset="-122"/>
                <a:ea typeface="Microsoft YaHei" panose="020B0503020204020204" pitchFamily="34" charset="-122"/>
              </a:rPr>
              <a:t>TCIS</a:t>
            </a:r>
            <a:r>
              <a:rPr kumimoji="1" lang="zh-CN" altLang="en-US" sz="1000" b="1" dirty="0">
                <a:solidFill>
                  <a:schemeClr val="bg2">
                    <a:lumMod val="10000"/>
                  </a:schemeClr>
                </a:solidFill>
                <a:latin typeface="Microsoft YaHei" panose="020B0503020204020204" pitchFamily="34" charset="-122"/>
                <a:ea typeface="Microsoft YaHei" panose="020B0503020204020204" pitchFamily="34" charset="-122"/>
              </a:rPr>
              <a:t>对接：</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 TLC</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生活服务云的订单信息推送到</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TCIS</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系统，用于后续的维护保养</a:t>
            </a:r>
          </a:p>
        </p:txBody>
      </p:sp>
      <p:grpSp>
        <p:nvGrpSpPr>
          <p:cNvPr id="34" name="组合 33">
            <a:extLst>
              <a:ext uri="{FF2B5EF4-FFF2-40B4-BE49-F238E27FC236}">
                <a16:creationId xmlns:a16="http://schemas.microsoft.com/office/drawing/2014/main" id="{F221EAF1-2F29-8845-A02C-FC6F1A1D7A1F}"/>
              </a:ext>
            </a:extLst>
          </p:cNvPr>
          <p:cNvGrpSpPr/>
          <p:nvPr/>
        </p:nvGrpSpPr>
        <p:grpSpPr>
          <a:xfrm>
            <a:off x="168833" y="1511632"/>
            <a:ext cx="8487060" cy="4084275"/>
            <a:chOff x="267309" y="1511632"/>
            <a:chExt cx="8487060" cy="4084275"/>
          </a:xfrm>
        </p:grpSpPr>
        <p:grpSp>
          <p:nvGrpSpPr>
            <p:cNvPr id="4" name="组合 3">
              <a:extLst>
                <a:ext uri="{FF2B5EF4-FFF2-40B4-BE49-F238E27FC236}">
                  <a16:creationId xmlns:a16="http://schemas.microsoft.com/office/drawing/2014/main" id="{60F858FC-EBD4-4E41-A383-031827D79572}"/>
                </a:ext>
              </a:extLst>
            </p:cNvPr>
            <p:cNvGrpSpPr/>
            <p:nvPr/>
          </p:nvGrpSpPr>
          <p:grpSpPr>
            <a:xfrm>
              <a:off x="2470121" y="2918211"/>
              <a:ext cx="1316984" cy="1070457"/>
              <a:chOff x="2153175" y="1544801"/>
              <a:chExt cx="1009314" cy="804507"/>
            </a:xfrm>
          </p:grpSpPr>
          <p:sp>
            <p:nvSpPr>
              <p:cNvPr id="5" name="矩形 52">
                <a:extLst>
                  <a:ext uri="{FF2B5EF4-FFF2-40B4-BE49-F238E27FC236}">
                    <a16:creationId xmlns:a16="http://schemas.microsoft.com/office/drawing/2014/main" id="{774DF5B4-625F-AF46-B120-46EE17A4776B}"/>
                  </a:ext>
                </a:extLst>
              </p:cNvPr>
              <p:cNvSpPr/>
              <p:nvPr/>
            </p:nvSpPr>
            <p:spPr>
              <a:xfrm>
                <a:off x="2153175" y="2107714"/>
                <a:ext cx="1009314" cy="241594"/>
              </a:xfrm>
              <a:prstGeom prst="rect">
                <a:avLst/>
              </a:prstGeom>
            </p:spPr>
            <p:txBody>
              <a:bodyPr wrap="square"/>
              <a:lstStyle/>
              <a:p>
                <a:pPr marL="0" lvl="0" indent="0" algn="ctr" defTabSz="914400">
                  <a:lnSpc>
                    <a:spcPct val="100000"/>
                  </a:lnSpc>
                  <a:spcBef>
                    <a:spcPts val="0"/>
                  </a:spcBef>
                  <a:spcAft>
                    <a:spcPts val="0"/>
                  </a:spcAft>
                  <a:buClrTx/>
                  <a:buSzTx/>
                  <a:buFontTx/>
                  <a:buNone/>
                </a:pPr>
                <a:r>
                  <a:rPr lang="en-US" altLang="zh-CN" sz="1050" dirty="0">
                    <a:solidFill>
                      <a:schemeClr val="tx1">
                        <a:lumMod val="85000"/>
                        <a:lumOff val="15000"/>
                      </a:schemeClr>
                    </a:solidFill>
                    <a:latin typeface="微软雅黑"/>
                    <a:ea typeface="微软雅黑"/>
                  </a:rPr>
                  <a:t>TLC</a:t>
                </a:r>
                <a:r>
                  <a:rPr lang="zh-CN" altLang="en-US" sz="1050" dirty="0">
                    <a:solidFill>
                      <a:schemeClr val="tx1">
                        <a:lumMod val="85000"/>
                        <a:lumOff val="15000"/>
                      </a:schemeClr>
                    </a:solidFill>
                    <a:latin typeface="微软雅黑"/>
                    <a:ea typeface="微软雅黑"/>
                  </a:rPr>
                  <a:t>生活服务云</a:t>
                </a:r>
                <a:endParaRPr lang="zh-CN" sz="1050" b="0" i="0" strike="noStrike" spc="0" dirty="0">
                  <a:solidFill>
                    <a:schemeClr val="tx1">
                      <a:lumMod val="85000"/>
                      <a:lumOff val="15000"/>
                    </a:schemeClr>
                  </a:solidFill>
                  <a:latin typeface="微软雅黑"/>
                  <a:ea typeface="微软雅黑"/>
                </a:endParaRPr>
              </a:p>
            </p:txBody>
          </p:sp>
          <p:pic>
            <p:nvPicPr>
              <p:cNvPr id="6" name="图片 5">
                <a:extLst>
                  <a:ext uri="{FF2B5EF4-FFF2-40B4-BE49-F238E27FC236}">
                    <a16:creationId xmlns:a16="http://schemas.microsoft.com/office/drawing/2014/main" id="{DEE63C69-ECD6-0447-87EB-D5926201F9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733" y="1544801"/>
                <a:ext cx="491424" cy="498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 name="矩形 2">
              <a:extLst>
                <a:ext uri="{FF2B5EF4-FFF2-40B4-BE49-F238E27FC236}">
                  <a16:creationId xmlns:a16="http://schemas.microsoft.com/office/drawing/2014/main" id="{ABA360CB-8FB1-6845-80B9-0F343CD0A088}"/>
                </a:ext>
              </a:extLst>
            </p:cNvPr>
            <p:cNvSpPr/>
            <p:nvPr/>
          </p:nvSpPr>
          <p:spPr>
            <a:xfrm>
              <a:off x="5372932" y="3050535"/>
              <a:ext cx="777025" cy="6015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U8C</a:t>
              </a:r>
              <a:endParaRPr kumimoji="1" lang="zh-CN" altLang="en-US" b="1" dirty="0">
                <a:latin typeface="Microsoft YaHei" panose="020B0503020204020204" pitchFamily="34" charset="-122"/>
                <a:ea typeface="Microsoft YaHei" panose="020B0503020204020204" pitchFamily="34" charset="-122"/>
              </a:endParaRPr>
            </a:p>
          </p:txBody>
        </p:sp>
        <p:cxnSp>
          <p:nvCxnSpPr>
            <p:cNvPr id="10" name="直线连接符 9">
              <a:extLst>
                <a:ext uri="{FF2B5EF4-FFF2-40B4-BE49-F238E27FC236}">
                  <a16:creationId xmlns:a16="http://schemas.microsoft.com/office/drawing/2014/main" id="{D04FE970-F9F6-9040-A3EC-61D9CFB3B7C1}"/>
                </a:ext>
              </a:extLst>
            </p:cNvPr>
            <p:cNvCxnSpPr/>
            <p:nvPr/>
          </p:nvCxnSpPr>
          <p:spPr>
            <a:xfrm>
              <a:off x="3657599" y="3237382"/>
              <a:ext cx="1519707" cy="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2E6A177-A4F8-1541-9A8D-BE8A64AAA890}"/>
                </a:ext>
              </a:extLst>
            </p:cNvPr>
            <p:cNvSpPr txBox="1"/>
            <p:nvPr/>
          </p:nvSpPr>
          <p:spPr>
            <a:xfrm>
              <a:off x="3709566" y="2932754"/>
              <a:ext cx="1415772"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新建同步客商档案</a:t>
              </a:r>
            </a:p>
          </p:txBody>
        </p:sp>
        <p:cxnSp>
          <p:nvCxnSpPr>
            <p:cNvPr id="13" name="直线连接符 12">
              <a:extLst>
                <a:ext uri="{FF2B5EF4-FFF2-40B4-BE49-F238E27FC236}">
                  <a16:creationId xmlns:a16="http://schemas.microsoft.com/office/drawing/2014/main" id="{C3983E53-B8AD-E34A-9B5C-EFFB1BF53923}"/>
                </a:ext>
              </a:extLst>
            </p:cNvPr>
            <p:cNvCxnSpPr>
              <a:cxnSpLocks/>
            </p:cNvCxnSpPr>
            <p:nvPr/>
          </p:nvCxnSpPr>
          <p:spPr>
            <a:xfrm rot="10800000">
              <a:off x="3657599" y="3379936"/>
              <a:ext cx="1519707" cy="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CF04062-B5F0-0644-870E-3B12A54FADC3}"/>
                </a:ext>
              </a:extLst>
            </p:cNvPr>
            <p:cNvSpPr txBox="1"/>
            <p:nvPr/>
          </p:nvSpPr>
          <p:spPr>
            <a:xfrm>
              <a:off x="3709566" y="3457548"/>
              <a:ext cx="1415772"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定时同步客商档案</a:t>
              </a:r>
            </a:p>
          </p:txBody>
        </p:sp>
        <p:sp>
          <p:nvSpPr>
            <p:cNvPr id="23" name="弧 22">
              <a:extLst>
                <a:ext uri="{FF2B5EF4-FFF2-40B4-BE49-F238E27FC236}">
                  <a16:creationId xmlns:a16="http://schemas.microsoft.com/office/drawing/2014/main" id="{AB59E0CF-5075-6942-ADE5-3EF31AB805EB}"/>
                </a:ext>
              </a:extLst>
            </p:cNvPr>
            <p:cNvSpPr/>
            <p:nvPr/>
          </p:nvSpPr>
          <p:spPr>
            <a:xfrm rot="8067088">
              <a:off x="3110095" y="1467294"/>
              <a:ext cx="2614711" cy="3000832"/>
            </a:xfrm>
            <a:prstGeom prst="arc">
              <a:avLst>
                <a:gd name="adj1" fmla="val 15462943"/>
                <a:gd name="adj2" fmla="val 0"/>
              </a:avLst>
            </a:prstGeom>
            <a:ln>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2EAC121-2EE0-6D4B-87D9-80D2C68C6681}"/>
                </a:ext>
              </a:extLst>
            </p:cNvPr>
            <p:cNvSpPr txBox="1"/>
            <p:nvPr/>
          </p:nvSpPr>
          <p:spPr>
            <a:xfrm>
              <a:off x="3659272" y="4412398"/>
              <a:ext cx="1854995"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凭证信息</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库存</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销售订单</a:t>
              </a:r>
            </a:p>
          </p:txBody>
        </p:sp>
        <p:sp>
          <p:nvSpPr>
            <p:cNvPr id="25" name="矩形 24">
              <a:extLst>
                <a:ext uri="{FF2B5EF4-FFF2-40B4-BE49-F238E27FC236}">
                  <a16:creationId xmlns:a16="http://schemas.microsoft.com/office/drawing/2014/main" id="{672B7E74-6AEB-914A-8399-DF2F297D837D}"/>
                </a:ext>
              </a:extLst>
            </p:cNvPr>
            <p:cNvSpPr/>
            <p:nvPr/>
          </p:nvSpPr>
          <p:spPr>
            <a:xfrm>
              <a:off x="267309" y="3022783"/>
              <a:ext cx="777025" cy="60154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国税</a:t>
              </a:r>
            </a:p>
          </p:txBody>
        </p:sp>
        <p:cxnSp>
          <p:nvCxnSpPr>
            <p:cNvPr id="26" name="直线连接符 25">
              <a:extLst>
                <a:ext uri="{FF2B5EF4-FFF2-40B4-BE49-F238E27FC236}">
                  <a16:creationId xmlns:a16="http://schemas.microsoft.com/office/drawing/2014/main" id="{31682411-4D5A-0E44-909A-858E84FAB159}"/>
                </a:ext>
              </a:extLst>
            </p:cNvPr>
            <p:cNvCxnSpPr>
              <a:cxnSpLocks/>
            </p:cNvCxnSpPr>
            <p:nvPr/>
          </p:nvCxnSpPr>
          <p:spPr>
            <a:xfrm rot="10800000">
              <a:off x="1151589" y="3233135"/>
              <a:ext cx="1519707" cy="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1CE4E75-1912-1B49-AFB8-9FDAFD2037ED}"/>
                </a:ext>
              </a:extLst>
            </p:cNvPr>
            <p:cNvSpPr txBox="1"/>
            <p:nvPr/>
          </p:nvSpPr>
          <p:spPr>
            <a:xfrm>
              <a:off x="1526342" y="2932754"/>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开票信息</a:t>
              </a:r>
            </a:p>
          </p:txBody>
        </p:sp>
        <p:cxnSp>
          <p:nvCxnSpPr>
            <p:cNvPr id="28" name="直线连接符 27">
              <a:extLst>
                <a:ext uri="{FF2B5EF4-FFF2-40B4-BE49-F238E27FC236}">
                  <a16:creationId xmlns:a16="http://schemas.microsoft.com/office/drawing/2014/main" id="{70F61669-1D06-D340-BFF9-DF5469DA3C06}"/>
                </a:ext>
              </a:extLst>
            </p:cNvPr>
            <p:cNvCxnSpPr>
              <a:cxnSpLocks/>
            </p:cNvCxnSpPr>
            <p:nvPr/>
          </p:nvCxnSpPr>
          <p:spPr>
            <a:xfrm>
              <a:off x="1151589" y="3375689"/>
              <a:ext cx="1519707" cy="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AC105B8-FE20-2742-B559-40171B51928E}"/>
                </a:ext>
              </a:extLst>
            </p:cNvPr>
            <p:cNvSpPr txBox="1"/>
            <p:nvPr/>
          </p:nvSpPr>
          <p:spPr>
            <a:xfrm>
              <a:off x="1539274" y="3407219"/>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发票代码</a:t>
              </a:r>
            </a:p>
          </p:txBody>
        </p:sp>
        <p:sp>
          <p:nvSpPr>
            <p:cNvPr id="30" name="矩形 29">
              <a:extLst>
                <a:ext uri="{FF2B5EF4-FFF2-40B4-BE49-F238E27FC236}">
                  <a16:creationId xmlns:a16="http://schemas.microsoft.com/office/drawing/2014/main" id="{66637889-978B-D742-AA57-6697B976774C}"/>
                </a:ext>
              </a:extLst>
            </p:cNvPr>
            <p:cNvSpPr/>
            <p:nvPr/>
          </p:nvSpPr>
          <p:spPr>
            <a:xfrm>
              <a:off x="2746059" y="1511632"/>
              <a:ext cx="777025" cy="6015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航信</a:t>
              </a:r>
            </a:p>
          </p:txBody>
        </p:sp>
        <p:cxnSp>
          <p:nvCxnSpPr>
            <p:cNvPr id="31" name="直线连接符 30">
              <a:extLst>
                <a:ext uri="{FF2B5EF4-FFF2-40B4-BE49-F238E27FC236}">
                  <a16:creationId xmlns:a16="http://schemas.microsoft.com/office/drawing/2014/main" id="{892085C4-18A7-F541-804D-B171AEEC4EF7}"/>
                </a:ext>
              </a:extLst>
            </p:cNvPr>
            <p:cNvCxnSpPr>
              <a:cxnSpLocks/>
            </p:cNvCxnSpPr>
            <p:nvPr/>
          </p:nvCxnSpPr>
          <p:spPr>
            <a:xfrm>
              <a:off x="3204990" y="2154899"/>
              <a:ext cx="0" cy="749799"/>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61E35114-C1F6-314D-9F69-DF6D99EF8E97}"/>
                </a:ext>
              </a:extLst>
            </p:cNvPr>
            <p:cNvCxnSpPr>
              <a:cxnSpLocks/>
            </p:cNvCxnSpPr>
            <p:nvPr/>
          </p:nvCxnSpPr>
          <p:spPr>
            <a:xfrm flipV="1">
              <a:off x="3062726" y="2140939"/>
              <a:ext cx="2" cy="76376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C289D01-A0F3-5F42-8BAE-C20751CC90B1}"/>
                </a:ext>
              </a:extLst>
            </p:cNvPr>
            <p:cNvSpPr txBox="1"/>
            <p:nvPr/>
          </p:nvSpPr>
          <p:spPr>
            <a:xfrm>
              <a:off x="2326561" y="2338721"/>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发票信息</a:t>
              </a:r>
            </a:p>
          </p:txBody>
        </p:sp>
        <p:sp>
          <p:nvSpPr>
            <p:cNvPr id="40" name="文本框 39">
              <a:extLst>
                <a:ext uri="{FF2B5EF4-FFF2-40B4-BE49-F238E27FC236}">
                  <a16:creationId xmlns:a16="http://schemas.microsoft.com/office/drawing/2014/main" id="{15B33638-DB4F-8540-8E9D-A0BDC3053CBA}"/>
                </a:ext>
              </a:extLst>
            </p:cNvPr>
            <p:cNvSpPr txBox="1"/>
            <p:nvPr/>
          </p:nvSpPr>
          <p:spPr>
            <a:xfrm>
              <a:off x="3177726" y="2336815"/>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校验信息</a:t>
              </a:r>
            </a:p>
          </p:txBody>
        </p:sp>
        <p:sp>
          <p:nvSpPr>
            <p:cNvPr id="41" name="矩形 40">
              <a:extLst>
                <a:ext uri="{FF2B5EF4-FFF2-40B4-BE49-F238E27FC236}">
                  <a16:creationId xmlns:a16="http://schemas.microsoft.com/office/drawing/2014/main" id="{88DE83B4-3572-D64F-942D-C715E9D57EE7}"/>
                </a:ext>
              </a:extLst>
            </p:cNvPr>
            <p:cNvSpPr/>
            <p:nvPr/>
          </p:nvSpPr>
          <p:spPr>
            <a:xfrm>
              <a:off x="3542219" y="4994363"/>
              <a:ext cx="777025" cy="6015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TCIS</a:t>
              </a:r>
              <a:endParaRPr kumimoji="1" lang="zh-CN" altLang="en-US" b="1" dirty="0">
                <a:latin typeface="Microsoft YaHei" panose="020B0503020204020204" pitchFamily="34" charset="-122"/>
                <a:ea typeface="Microsoft YaHei" panose="020B0503020204020204" pitchFamily="34" charset="-122"/>
              </a:endParaRPr>
            </a:p>
          </p:txBody>
        </p:sp>
        <p:cxnSp>
          <p:nvCxnSpPr>
            <p:cNvPr id="42" name="直线连接符 41">
              <a:extLst>
                <a:ext uri="{FF2B5EF4-FFF2-40B4-BE49-F238E27FC236}">
                  <a16:creationId xmlns:a16="http://schemas.microsoft.com/office/drawing/2014/main" id="{8CA8A4D3-AECF-3B44-A763-B2931ACE888D}"/>
                </a:ext>
              </a:extLst>
            </p:cNvPr>
            <p:cNvCxnSpPr>
              <a:cxnSpLocks/>
              <a:endCxn id="41" idx="0"/>
            </p:cNvCxnSpPr>
            <p:nvPr/>
          </p:nvCxnSpPr>
          <p:spPr>
            <a:xfrm>
              <a:off x="3164324" y="4038051"/>
              <a:ext cx="766408" cy="956312"/>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54303557-5D0B-A842-B610-2C769E8C9BEC}"/>
                </a:ext>
              </a:extLst>
            </p:cNvPr>
            <p:cNvSpPr txBox="1"/>
            <p:nvPr/>
          </p:nvSpPr>
          <p:spPr>
            <a:xfrm>
              <a:off x="3005500" y="4447768"/>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订单信息</a:t>
              </a:r>
            </a:p>
          </p:txBody>
        </p:sp>
        <p:sp>
          <p:nvSpPr>
            <p:cNvPr id="45" name="矩形 44">
              <a:extLst>
                <a:ext uri="{FF2B5EF4-FFF2-40B4-BE49-F238E27FC236}">
                  <a16:creationId xmlns:a16="http://schemas.microsoft.com/office/drawing/2014/main" id="{9073ED97-C28E-0A4F-9294-99D5F901EA92}"/>
                </a:ext>
              </a:extLst>
            </p:cNvPr>
            <p:cNvSpPr/>
            <p:nvPr/>
          </p:nvSpPr>
          <p:spPr>
            <a:xfrm>
              <a:off x="7845593" y="3050535"/>
              <a:ext cx="908776" cy="6015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易快报</a:t>
              </a:r>
            </a:p>
          </p:txBody>
        </p:sp>
        <p:sp>
          <p:nvSpPr>
            <p:cNvPr id="48" name="文本框 47">
              <a:extLst>
                <a:ext uri="{FF2B5EF4-FFF2-40B4-BE49-F238E27FC236}">
                  <a16:creationId xmlns:a16="http://schemas.microsoft.com/office/drawing/2014/main" id="{D88BD139-FD7D-3B43-A136-503D55BAF073}"/>
                </a:ext>
              </a:extLst>
            </p:cNvPr>
            <p:cNvSpPr txBox="1"/>
            <p:nvPr/>
          </p:nvSpPr>
          <p:spPr>
            <a:xfrm>
              <a:off x="6546323" y="2087952"/>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凭证信息</a:t>
              </a:r>
            </a:p>
          </p:txBody>
        </p:sp>
        <p:sp>
          <p:nvSpPr>
            <p:cNvPr id="49" name="文本框 48">
              <a:extLst>
                <a:ext uri="{FF2B5EF4-FFF2-40B4-BE49-F238E27FC236}">
                  <a16:creationId xmlns:a16="http://schemas.microsoft.com/office/drawing/2014/main" id="{94A5DBE0-ECD2-BE48-A4A9-3C99FAC8635F}"/>
                </a:ext>
              </a:extLst>
            </p:cNvPr>
            <p:cNvSpPr txBox="1"/>
            <p:nvPr/>
          </p:nvSpPr>
          <p:spPr>
            <a:xfrm>
              <a:off x="6315490" y="2447570"/>
              <a:ext cx="1261884"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（单条、批量）</a:t>
              </a:r>
            </a:p>
          </p:txBody>
        </p:sp>
        <p:sp>
          <p:nvSpPr>
            <p:cNvPr id="52" name="矩形 51">
              <a:extLst>
                <a:ext uri="{FF2B5EF4-FFF2-40B4-BE49-F238E27FC236}">
                  <a16:creationId xmlns:a16="http://schemas.microsoft.com/office/drawing/2014/main" id="{B95F1CD8-1E39-F74F-915A-A4793D4453A0}"/>
                </a:ext>
              </a:extLst>
            </p:cNvPr>
            <p:cNvSpPr/>
            <p:nvPr/>
          </p:nvSpPr>
          <p:spPr>
            <a:xfrm>
              <a:off x="5370437" y="4976845"/>
              <a:ext cx="777025" cy="6015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钉钉</a:t>
              </a:r>
            </a:p>
          </p:txBody>
        </p:sp>
        <p:cxnSp>
          <p:nvCxnSpPr>
            <p:cNvPr id="54" name="直线连接符 53">
              <a:extLst>
                <a:ext uri="{FF2B5EF4-FFF2-40B4-BE49-F238E27FC236}">
                  <a16:creationId xmlns:a16="http://schemas.microsoft.com/office/drawing/2014/main" id="{A86FBD88-0CDE-1840-9D7F-B24422517349}"/>
                </a:ext>
              </a:extLst>
            </p:cNvPr>
            <p:cNvCxnSpPr>
              <a:cxnSpLocks/>
            </p:cNvCxnSpPr>
            <p:nvPr/>
          </p:nvCxnSpPr>
          <p:spPr>
            <a:xfrm>
              <a:off x="5767884" y="3827939"/>
              <a:ext cx="0" cy="100800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C8A14E3A-33EE-AD4C-A80D-3BB2D42B57D8}"/>
                </a:ext>
              </a:extLst>
            </p:cNvPr>
            <p:cNvSpPr txBox="1"/>
            <p:nvPr/>
          </p:nvSpPr>
          <p:spPr>
            <a:xfrm>
              <a:off x="5768042" y="4156644"/>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审批待办</a:t>
              </a:r>
            </a:p>
          </p:txBody>
        </p:sp>
        <p:sp>
          <p:nvSpPr>
            <p:cNvPr id="36" name="弧 35">
              <a:extLst>
                <a:ext uri="{FF2B5EF4-FFF2-40B4-BE49-F238E27FC236}">
                  <a16:creationId xmlns:a16="http://schemas.microsoft.com/office/drawing/2014/main" id="{6E66AD56-491C-DD4D-9155-E454D3B4BF95}"/>
                </a:ext>
              </a:extLst>
            </p:cNvPr>
            <p:cNvSpPr/>
            <p:nvPr/>
          </p:nvSpPr>
          <p:spPr>
            <a:xfrm rot="18847017">
              <a:off x="5805244" y="2301776"/>
              <a:ext cx="2614711" cy="3000832"/>
            </a:xfrm>
            <a:prstGeom prst="arc">
              <a:avLst>
                <a:gd name="adj1" fmla="val 15462943"/>
                <a:gd name="adj2" fmla="val 385204"/>
              </a:avLst>
            </a:prstGeom>
            <a:ln>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37" name="直线连接符 36">
              <a:extLst>
                <a:ext uri="{FF2B5EF4-FFF2-40B4-BE49-F238E27FC236}">
                  <a16:creationId xmlns:a16="http://schemas.microsoft.com/office/drawing/2014/main" id="{A2E72C84-0683-0240-A5FA-61A51DC74F7A}"/>
                </a:ext>
              </a:extLst>
            </p:cNvPr>
            <p:cNvCxnSpPr>
              <a:cxnSpLocks/>
            </p:cNvCxnSpPr>
            <p:nvPr/>
          </p:nvCxnSpPr>
          <p:spPr>
            <a:xfrm rot="10800000">
              <a:off x="6234094" y="3237382"/>
              <a:ext cx="1519707" cy="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260EF32-5B07-3D45-A789-23708D629724}"/>
                </a:ext>
              </a:extLst>
            </p:cNvPr>
            <p:cNvSpPr txBox="1"/>
            <p:nvPr/>
          </p:nvSpPr>
          <p:spPr>
            <a:xfrm>
              <a:off x="6286061" y="2932754"/>
              <a:ext cx="1415772"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新建同步客商档案</a:t>
              </a:r>
            </a:p>
          </p:txBody>
        </p:sp>
        <p:cxnSp>
          <p:nvCxnSpPr>
            <p:cNvPr id="43" name="直线连接符 42">
              <a:extLst>
                <a:ext uri="{FF2B5EF4-FFF2-40B4-BE49-F238E27FC236}">
                  <a16:creationId xmlns:a16="http://schemas.microsoft.com/office/drawing/2014/main" id="{6243A74C-E233-CD44-BFD4-3A286A36FE85}"/>
                </a:ext>
              </a:extLst>
            </p:cNvPr>
            <p:cNvCxnSpPr>
              <a:cxnSpLocks/>
            </p:cNvCxnSpPr>
            <p:nvPr/>
          </p:nvCxnSpPr>
          <p:spPr>
            <a:xfrm>
              <a:off x="6234094" y="3379936"/>
              <a:ext cx="1519707" cy="0"/>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0B493114-EFBE-0B4C-A9CA-E361B8C73CA3}"/>
                </a:ext>
              </a:extLst>
            </p:cNvPr>
            <p:cNvSpPr txBox="1"/>
            <p:nvPr/>
          </p:nvSpPr>
          <p:spPr>
            <a:xfrm>
              <a:off x="6286061" y="3457548"/>
              <a:ext cx="1415772"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定时同步客商档案</a:t>
              </a:r>
            </a:p>
          </p:txBody>
        </p:sp>
        <p:sp>
          <p:nvSpPr>
            <p:cNvPr id="53" name="矩形 52">
              <a:extLst>
                <a:ext uri="{FF2B5EF4-FFF2-40B4-BE49-F238E27FC236}">
                  <a16:creationId xmlns:a16="http://schemas.microsoft.com/office/drawing/2014/main" id="{CE8258C9-5C47-1E45-BC88-2985E6779BFA}"/>
                </a:ext>
              </a:extLst>
            </p:cNvPr>
            <p:cNvSpPr/>
            <p:nvPr/>
          </p:nvSpPr>
          <p:spPr>
            <a:xfrm>
              <a:off x="5319755" y="1511632"/>
              <a:ext cx="777025" cy="6015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BIP</a:t>
              </a:r>
              <a:endParaRPr kumimoji="1" lang="zh-CN" altLang="en-US" b="1" dirty="0">
                <a:latin typeface="Microsoft YaHei" panose="020B0503020204020204" pitchFamily="34" charset="-122"/>
                <a:ea typeface="Microsoft YaHei" panose="020B0503020204020204" pitchFamily="34" charset="-122"/>
              </a:endParaRPr>
            </a:p>
          </p:txBody>
        </p:sp>
        <p:cxnSp>
          <p:nvCxnSpPr>
            <p:cNvPr id="57" name="直线连接符 56">
              <a:extLst>
                <a:ext uri="{FF2B5EF4-FFF2-40B4-BE49-F238E27FC236}">
                  <a16:creationId xmlns:a16="http://schemas.microsoft.com/office/drawing/2014/main" id="{24D9D0AD-E223-4F49-98E6-C8B2C96B7118}"/>
                </a:ext>
              </a:extLst>
            </p:cNvPr>
            <p:cNvCxnSpPr>
              <a:cxnSpLocks/>
            </p:cNvCxnSpPr>
            <p:nvPr/>
          </p:nvCxnSpPr>
          <p:spPr>
            <a:xfrm flipH="1">
              <a:off x="5698167" y="2198315"/>
              <a:ext cx="10100" cy="790398"/>
            </a:xfrm>
            <a:prstGeom prst="line">
              <a:avLst/>
            </a:prstGeom>
            <a:ln>
              <a:solidFill>
                <a:srgbClr val="00B05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F7FA5359-92CD-164F-A423-925BC1D47A61}"/>
                </a:ext>
              </a:extLst>
            </p:cNvPr>
            <p:cNvSpPr txBox="1"/>
            <p:nvPr/>
          </p:nvSpPr>
          <p:spPr>
            <a:xfrm>
              <a:off x="4053248" y="2059816"/>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财务科目</a:t>
              </a:r>
            </a:p>
          </p:txBody>
        </p:sp>
        <p:sp>
          <p:nvSpPr>
            <p:cNvPr id="12" name="椭圆 11">
              <a:extLst>
                <a:ext uri="{FF2B5EF4-FFF2-40B4-BE49-F238E27FC236}">
                  <a16:creationId xmlns:a16="http://schemas.microsoft.com/office/drawing/2014/main" id="{5E46524F-869F-6F45-A2F3-19A7CF0EF157}"/>
                </a:ext>
              </a:extLst>
            </p:cNvPr>
            <p:cNvSpPr/>
            <p:nvPr/>
          </p:nvSpPr>
          <p:spPr>
            <a:xfrm>
              <a:off x="4928770" y="1683204"/>
              <a:ext cx="3673069" cy="2200314"/>
            </a:xfrm>
            <a:prstGeom prst="ellipse">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任意形状 17">
              <a:extLst>
                <a:ext uri="{FF2B5EF4-FFF2-40B4-BE49-F238E27FC236}">
                  <a16:creationId xmlns:a16="http://schemas.microsoft.com/office/drawing/2014/main" id="{1A11CECD-4821-704E-BC8F-E780BE2F0315}"/>
                </a:ext>
              </a:extLst>
            </p:cNvPr>
            <p:cNvSpPr/>
            <p:nvPr/>
          </p:nvSpPr>
          <p:spPr>
            <a:xfrm>
              <a:off x="3601294" y="1927563"/>
              <a:ext cx="1688123" cy="1069145"/>
            </a:xfrm>
            <a:custGeom>
              <a:avLst/>
              <a:gdLst>
                <a:gd name="connsiteX0" fmla="*/ 1688123 w 1688123"/>
                <a:gd name="connsiteY0" fmla="*/ 0 h 1069145"/>
                <a:gd name="connsiteX1" fmla="*/ 731520 w 1688123"/>
                <a:gd name="connsiteY1" fmla="*/ 309489 h 1069145"/>
                <a:gd name="connsiteX2" fmla="*/ 0 w 1688123"/>
                <a:gd name="connsiteY2" fmla="*/ 1069145 h 1069145"/>
              </a:gdLst>
              <a:ahLst/>
              <a:cxnLst>
                <a:cxn ang="0">
                  <a:pos x="connsiteX0" y="connsiteY0"/>
                </a:cxn>
                <a:cxn ang="0">
                  <a:pos x="connsiteX1" y="connsiteY1"/>
                </a:cxn>
                <a:cxn ang="0">
                  <a:pos x="connsiteX2" y="connsiteY2"/>
                </a:cxn>
              </a:cxnLst>
              <a:rect l="l" t="t" r="r" b="b"/>
              <a:pathLst>
                <a:path w="1688123" h="1069145">
                  <a:moveTo>
                    <a:pt x="1688123" y="0"/>
                  </a:moveTo>
                  <a:cubicBezTo>
                    <a:pt x="1350498" y="65649"/>
                    <a:pt x="1012874" y="131298"/>
                    <a:pt x="731520" y="309489"/>
                  </a:cubicBezTo>
                  <a:cubicBezTo>
                    <a:pt x="450166" y="487680"/>
                    <a:pt x="91440" y="956603"/>
                    <a:pt x="0" y="1069145"/>
                  </a:cubicBezTo>
                </a:path>
              </a:pathLst>
            </a:custGeom>
            <a:noFill/>
            <a:ln w="6350">
              <a:solidFill>
                <a:srgbClr val="00B05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a:extLst>
                <a:ext uri="{FF2B5EF4-FFF2-40B4-BE49-F238E27FC236}">
                  <a16:creationId xmlns:a16="http://schemas.microsoft.com/office/drawing/2014/main" id="{B4138C84-7B9A-054D-9834-B33B20302D04}"/>
                </a:ext>
              </a:extLst>
            </p:cNvPr>
            <p:cNvSpPr/>
            <p:nvPr/>
          </p:nvSpPr>
          <p:spPr>
            <a:xfrm flipH="1">
              <a:off x="6130341" y="1855475"/>
              <a:ext cx="2232024" cy="1069145"/>
            </a:xfrm>
            <a:custGeom>
              <a:avLst/>
              <a:gdLst>
                <a:gd name="connsiteX0" fmla="*/ 1688123 w 1688123"/>
                <a:gd name="connsiteY0" fmla="*/ 0 h 1069145"/>
                <a:gd name="connsiteX1" fmla="*/ 731520 w 1688123"/>
                <a:gd name="connsiteY1" fmla="*/ 309489 h 1069145"/>
                <a:gd name="connsiteX2" fmla="*/ 0 w 1688123"/>
                <a:gd name="connsiteY2" fmla="*/ 1069145 h 1069145"/>
              </a:gdLst>
              <a:ahLst/>
              <a:cxnLst>
                <a:cxn ang="0">
                  <a:pos x="connsiteX0" y="connsiteY0"/>
                </a:cxn>
                <a:cxn ang="0">
                  <a:pos x="connsiteX1" y="connsiteY1"/>
                </a:cxn>
                <a:cxn ang="0">
                  <a:pos x="connsiteX2" y="connsiteY2"/>
                </a:cxn>
              </a:cxnLst>
              <a:rect l="l" t="t" r="r" b="b"/>
              <a:pathLst>
                <a:path w="1688123" h="1069145">
                  <a:moveTo>
                    <a:pt x="1688123" y="0"/>
                  </a:moveTo>
                  <a:cubicBezTo>
                    <a:pt x="1350498" y="65649"/>
                    <a:pt x="1012874" y="131298"/>
                    <a:pt x="731520" y="309489"/>
                  </a:cubicBezTo>
                  <a:cubicBezTo>
                    <a:pt x="450166" y="487680"/>
                    <a:pt x="91440" y="956603"/>
                    <a:pt x="0" y="1069145"/>
                  </a:cubicBezTo>
                </a:path>
              </a:pathLst>
            </a:custGeom>
            <a:noFill/>
            <a:ln w="6350">
              <a:solidFill>
                <a:srgbClr val="00B05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5" name="组合 34">
            <a:extLst>
              <a:ext uri="{FF2B5EF4-FFF2-40B4-BE49-F238E27FC236}">
                <a16:creationId xmlns:a16="http://schemas.microsoft.com/office/drawing/2014/main" id="{DCD77AE6-AD46-0C4D-9F0C-62DB2478D17D}"/>
              </a:ext>
            </a:extLst>
          </p:cNvPr>
          <p:cNvGrpSpPr/>
          <p:nvPr/>
        </p:nvGrpSpPr>
        <p:grpSpPr>
          <a:xfrm>
            <a:off x="9180234" y="2589073"/>
            <a:ext cx="2374974" cy="1148477"/>
            <a:chOff x="9419385" y="2518733"/>
            <a:chExt cx="2374974" cy="1148477"/>
          </a:xfrm>
        </p:grpSpPr>
        <p:sp>
          <p:nvSpPr>
            <p:cNvPr id="33" name="矩形 32">
              <a:extLst>
                <a:ext uri="{FF2B5EF4-FFF2-40B4-BE49-F238E27FC236}">
                  <a16:creationId xmlns:a16="http://schemas.microsoft.com/office/drawing/2014/main" id="{18FC6791-66AE-1B4B-B950-E331AB72025E}"/>
                </a:ext>
              </a:extLst>
            </p:cNvPr>
            <p:cNvSpPr/>
            <p:nvPr/>
          </p:nvSpPr>
          <p:spPr>
            <a:xfrm>
              <a:off x="9419385" y="2518733"/>
              <a:ext cx="2374974" cy="114847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a:extLst>
                <a:ext uri="{FF2B5EF4-FFF2-40B4-BE49-F238E27FC236}">
                  <a16:creationId xmlns:a16="http://schemas.microsoft.com/office/drawing/2014/main" id="{8CADD47A-B65F-0D41-8A27-FDE74ABD3663}"/>
                </a:ext>
              </a:extLst>
            </p:cNvPr>
            <p:cNvCxnSpPr>
              <a:cxnSpLocks/>
            </p:cNvCxnSpPr>
            <p:nvPr/>
          </p:nvCxnSpPr>
          <p:spPr>
            <a:xfrm>
              <a:off x="9682286" y="2815492"/>
              <a:ext cx="701840" cy="0"/>
            </a:xfrm>
            <a:prstGeom prst="line">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F6804CD0-962D-B342-BBDF-78773204261C}"/>
                </a:ext>
              </a:extLst>
            </p:cNvPr>
            <p:cNvCxnSpPr>
              <a:cxnSpLocks/>
            </p:cNvCxnSpPr>
            <p:nvPr/>
          </p:nvCxnSpPr>
          <p:spPr>
            <a:xfrm>
              <a:off x="9711018" y="3351307"/>
              <a:ext cx="701840" cy="0"/>
            </a:xfrm>
            <a:prstGeom prst="line">
              <a:avLst/>
            </a:prstGeom>
            <a:ln>
              <a:solidFill>
                <a:srgbClr val="00B05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75FDD063-2896-9247-A39B-D4BE14FE5F93}"/>
                </a:ext>
              </a:extLst>
            </p:cNvPr>
            <p:cNvSpPr txBox="1"/>
            <p:nvPr/>
          </p:nvSpPr>
          <p:spPr>
            <a:xfrm>
              <a:off x="10623871" y="2676992"/>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现有集成</a:t>
              </a:r>
            </a:p>
          </p:txBody>
        </p:sp>
        <p:sp>
          <p:nvSpPr>
            <p:cNvPr id="72" name="文本框 71">
              <a:extLst>
                <a:ext uri="{FF2B5EF4-FFF2-40B4-BE49-F238E27FC236}">
                  <a16:creationId xmlns:a16="http://schemas.microsoft.com/office/drawing/2014/main" id="{CFEA62EC-04A4-F04D-874F-BFFD23DE4CD9}"/>
                </a:ext>
              </a:extLst>
            </p:cNvPr>
            <p:cNvSpPr txBox="1"/>
            <p:nvPr/>
          </p:nvSpPr>
          <p:spPr>
            <a:xfrm>
              <a:off x="10623870" y="3195428"/>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未来新增</a:t>
              </a:r>
            </a:p>
          </p:txBody>
        </p:sp>
      </p:grpSp>
      <p:sp>
        <p:nvSpPr>
          <p:cNvPr id="73" name="文本框 72">
            <a:extLst>
              <a:ext uri="{FF2B5EF4-FFF2-40B4-BE49-F238E27FC236}">
                <a16:creationId xmlns:a16="http://schemas.microsoft.com/office/drawing/2014/main" id="{5032FDB7-BBCE-0745-8229-3D2C6DF06A43}"/>
              </a:ext>
            </a:extLst>
          </p:cNvPr>
          <p:cNvSpPr txBox="1"/>
          <p:nvPr/>
        </p:nvSpPr>
        <p:spPr>
          <a:xfrm>
            <a:off x="6715047" y="3147387"/>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1</a:t>
            </a:r>
            <a:endParaRPr kumimoji="1" lang="zh-CN" altLang="en-US" sz="1600" b="1" dirty="0">
              <a:latin typeface="Microsoft YaHei" panose="020B0503020204020204" pitchFamily="34" charset="-122"/>
              <a:ea typeface="Microsoft YaHei" panose="020B0503020204020204" pitchFamily="34" charset="-122"/>
            </a:endParaRPr>
          </a:p>
        </p:txBody>
      </p:sp>
      <p:sp>
        <p:nvSpPr>
          <p:cNvPr id="74" name="文本框 73">
            <a:extLst>
              <a:ext uri="{FF2B5EF4-FFF2-40B4-BE49-F238E27FC236}">
                <a16:creationId xmlns:a16="http://schemas.microsoft.com/office/drawing/2014/main" id="{12639904-DAEB-FD43-9BF9-3F9322A663F5}"/>
              </a:ext>
            </a:extLst>
          </p:cNvPr>
          <p:cNvSpPr txBox="1"/>
          <p:nvPr/>
        </p:nvSpPr>
        <p:spPr>
          <a:xfrm>
            <a:off x="4294183" y="4132979"/>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2</a:t>
            </a:r>
            <a:endParaRPr kumimoji="1" lang="zh-CN" altLang="en-US" sz="1600" b="1" dirty="0">
              <a:latin typeface="Microsoft YaHei" panose="020B0503020204020204" pitchFamily="34" charset="-122"/>
              <a:ea typeface="Microsoft YaHei" panose="020B0503020204020204" pitchFamily="34" charset="-122"/>
            </a:endParaRPr>
          </a:p>
        </p:txBody>
      </p:sp>
      <p:sp>
        <p:nvSpPr>
          <p:cNvPr id="75" name="文本框 74">
            <a:extLst>
              <a:ext uri="{FF2B5EF4-FFF2-40B4-BE49-F238E27FC236}">
                <a16:creationId xmlns:a16="http://schemas.microsoft.com/office/drawing/2014/main" id="{5863C156-412E-504F-AA05-1217301E6A16}"/>
              </a:ext>
            </a:extLst>
          </p:cNvPr>
          <p:cNvSpPr txBox="1"/>
          <p:nvPr/>
        </p:nvSpPr>
        <p:spPr>
          <a:xfrm>
            <a:off x="4191227" y="3146371"/>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2</a:t>
            </a:r>
            <a:endParaRPr kumimoji="1" lang="zh-CN" altLang="en-US" sz="1600" b="1" dirty="0">
              <a:latin typeface="Microsoft YaHei" panose="020B0503020204020204" pitchFamily="34" charset="-122"/>
              <a:ea typeface="Microsoft YaHei" panose="020B0503020204020204" pitchFamily="34" charset="-122"/>
            </a:endParaRPr>
          </a:p>
        </p:txBody>
      </p:sp>
      <p:sp>
        <p:nvSpPr>
          <p:cNvPr id="76" name="文本框 75">
            <a:extLst>
              <a:ext uri="{FF2B5EF4-FFF2-40B4-BE49-F238E27FC236}">
                <a16:creationId xmlns:a16="http://schemas.microsoft.com/office/drawing/2014/main" id="{C6D56432-426A-AA4D-A66D-1278D07D455A}"/>
              </a:ext>
            </a:extLst>
          </p:cNvPr>
          <p:cNvSpPr txBox="1"/>
          <p:nvPr/>
        </p:nvSpPr>
        <p:spPr>
          <a:xfrm>
            <a:off x="2871340" y="2377374"/>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4</a:t>
            </a:r>
            <a:endParaRPr kumimoji="1" lang="zh-CN" altLang="en-US" sz="1600" b="1" dirty="0">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67DB35FA-3E11-C14C-B1F9-BEED52EA420A}"/>
              </a:ext>
            </a:extLst>
          </p:cNvPr>
          <p:cNvSpPr txBox="1"/>
          <p:nvPr/>
        </p:nvSpPr>
        <p:spPr>
          <a:xfrm>
            <a:off x="1640326" y="3143757"/>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3</a:t>
            </a:r>
            <a:endParaRPr kumimoji="1" lang="zh-CN" altLang="en-US" sz="1600" b="1" dirty="0">
              <a:latin typeface="Microsoft YaHei" panose="020B0503020204020204" pitchFamily="34" charset="-122"/>
              <a:ea typeface="Microsoft YaHei" panose="020B0503020204020204" pitchFamily="34" charset="-122"/>
            </a:endParaRPr>
          </a:p>
        </p:txBody>
      </p:sp>
      <p:sp>
        <p:nvSpPr>
          <p:cNvPr id="78" name="文本框 77">
            <a:extLst>
              <a:ext uri="{FF2B5EF4-FFF2-40B4-BE49-F238E27FC236}">
                <a16:creationId xmlns:a16="http://schemas.microsoft.com/office/drawing/2014/main" id="{EED82D42-251C-574A-8BEB-0B942347F4DB}"/>
              </a:ext>
            </a:extLst>
          </p:cNvPr>
          <p:cNvSpPr txBox="1"/>
          <p:nvPr/>
        </p:nvSpPr>
        <p:spPr>
          <a:xfrm>
            <a:off x="3098869" y="4198329"/>
            <a:ext cx="311304"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5</a:t>
            </a:r>
            <a:endParaRPr kumimoji="1" lang="zh-CN" altLang="en-US" sz="1600" b="1" dirty="0">
              <a:latin typeface="Microsoft YaHei" panose="020B0503020204020204" pitchFamily="34" charset="-122"/>
              <a:ea typeface="Microsoft YaHei" panose="020B0503020204020204" pitchFamily="34" charset="-122"/>
            </a:endParaRPr>
          </a:p>
        </p:txBody>
      </p:sp>
      <p:sp>
        <p:nvSpPr>
          <p:cNvPr id="79" name="矩形 15">
            <a:extLst>
              <a:ext uri="{FF2B5EF4-FFF2-40B4-BE49-F238E27FC236}">
                <a16:creationId xmlns:a16="http://schemas.microsoft.com/office/drawing/2014/main" id="{CDE39509-52B8-744F-B226-B938066547FF}"/>
              </a:ext>
            </a:extLst>
          </p:cNvPr>
          <p:cNvSpPr/>
          <p:nvPr/>
        </p:nvSpPr>
        <p:spPr>
          <a:xfrm>
            <a:off x="450714" y="5934910"/>
            <a:ext cx="6697163" cy="458908"/>
          </a:xfrm>
          <a:prstGeom prst="rect">
            <a:avLst/>
          </a:prstGeom>
        </p:spPr>
        <p:txBody>
          <a:bodyPr wrap="square">
            <a:spAutoFit/>
          </a:bodyPr>
          <a:lstStyle/>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未来</a:t>
            </a:r>
            <a:r>
              <a:rPr lang="en-US" altLang="zh-CN" b="1" dirty="0">
                <a:solidFill>
                  <a:srgbClr val="FF0000"/>
                </a:solidFill>
                <a:latin typeface="微软雅黑" panose="020B0503020204020204" pitchFamily="34" charset="-122"/>
                <a:ea typeface="微软雅黑" panose="020B0503020204020204" pitchFamily="34" charset="-122"/>
              </a:rPr>
              <a:t>U8C</a:t>
            </a:r>
            <a:r>
              <a:rPr lang="zh-CN" altLang="en-US" b="1" dirty="0">
                <a:solidFill>
                  <a:srgbClr val="FF0000"/>
                </a:solidFill>
                <a:latin typeface="微软雅黑" panose="020B0503020204020204" pitchFamily="34" charset="-122"/>
                <a:ea typeface="微软雅黑" panose="020B0503020204020204" pitchFamily="34" charset="-122"/>
              </a:rPr>
              <a:t>和易快报升级到</a:t>
            </a:r>
            <a:r>
              <a:rPr lang="en-US" altLang="zh-CN" b="1" dirty="0">
                <a:solidFill>
                  <a:srgbClr val="FF0000"/>
                </a:solidFill>
                <a:latin typeface="微软雅黑" panose="020B0503020204020204" pitchFamily="34" charset="-122"/>
                <a:ea typeface="微软雅黑" panose="020B0503020204020204" pitchFamily="34" charset="-122"/>
              </a:rPr>
              <a:t>BIP</a:t>
            </a:r>
            <a:r>
              <a:rPr lang="zh-CN" altLang="en-US" b="1" dirty="0">
                <a:solidFill>
                  <a:srgbClr val="FF0000"/>
                </a:solidFill>
                <a:latin typeface="微软雅黑" panose="020B0503020204020204" pitchFamily="34" charset="-122"/>
                <a:ea typeface="微软雅黑" panose="020B0503020204020204" pitchFamily="34" charset="-122"/>
              </a:rPr>
              <a:t>，会新增</a:t>
            </a:r>
            <a:r>
              <a:rPr lang="en-US" altLang="zh-CN" b="1" dirty="0">
                <a:solidFill>
                  <a:srgbClr val="FF0000"/>
                </a:solidFill>
                <a:latin typeface="微软雅黑" panose="020B0503020204020204" pitchFamily="34" charset="-122"/>
                <a:ea typeface="微软雅黑" panose="020B0503020204020204" pitchFamily="34" charset="-122"/>
              </a:rPr>
              <a:t>BIP</a:t>
            </a:r>
            <a:r>
              <a:rPr lang="zh-CN" altLang="en-US" b="1" dirty="0">
                <a:solidFill>
                  <a:srgbClr val="FF0000"/>
                </a:solidFill>
                <a:latin typeface="微软雅黑" panose="020B0503020204020204" pitchFamily="34" charset="-122"/>
                <a:ea typeface="微软雅黑" panose="020B0503020204020204" pitchFamily="34" charset="-122"/>
              </a:rPr>
              <a:t>与时刻助手对接</a:t>
            </a:r>
          </a:p>
        </p:txBody>
      </p:sp>
      <p:sp>
        <p:nvSpPr>
          <p:cNvPr id="60" name="矩形 59">
            <a:extLst>
              <a:ext uri="{FF2B5EF4-FFF2-40B4-BE49-F238E27FC236}">
                <a16:creationId xmlns:a16="http://schemas.microsoft.com/office/drawing/2014/main" id="{D7FB3E30-4D90-5A48-8EAF-48A3BC1DFFB4}"/>
              </a:ext>
            </a:extLst>
          </p:cNvPr>
          <p:cNvSpPr/>
          <p:nvPr/>
        </p:nvSpPr>
        <p:spPr>
          <a:xfrm>
            <a:off x="168833" y="4008367"/>
            <a:ext cx="777025" cy="6015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支付宝</a:t>
            </a:r>
            <a:r>
              <a:rPr kumimoji="1" lang="en-US" altLang="zh-CN" sz="1400" b="1" dirty="0">
                <a:latin typeface="Microsoft YaHei" panose="020B0503020204020204" pitchFamily="34" charset="-122"/>
                <a:ea typeface="Microsoft YaHei" panose="020B0503020204020204" pitchFamily="34" charset="-122"/>
              </a:rPr>
              <a:t>/</a:t>
            </a:r>
            <a:r>
              <a:rPr kumimoji="1" lang="zh-CN" altLang="en-US" sz="1400" b="1" dirty="0">
                <a:latin typeface="Microsoft YaHei" panose="020B0503020204020204" pitchFamily="34" charset="-122"/>
                <a:ea typeface="Microsoft YaHei" panose="020B0503020204020204" pitchFamily="34" charset="-122"/>
              </a:rPr>
              <a:t>微信</a:t>
            </a:r>
          </a:p>
        </p:txBody>
      </p:sp>
      <p:sp>
        <p:nvSpPr>
          <p:cNvPr id="61" name="矩形 60">
            <a:extLst>
              <a:ext uri="{FF2B5EF4-FFF2-40B4-BE49-F238E27FC236}">
                <a16:creationId xmlns:a16="http://schemas.microsoft.com/office/drawing/2014/main" id="{7B35E899-1AAF-1D4E-95A7-5815490B6649}"/>
              </a:ext>
            </a:extLst>
          </p:cNvPr>
          <p:cNvSpPr/>
          <p:nvPr/>
        </p:nvSpPr>
        <p:spPr>
          <a:xfrm>
            <a:off x="173359" y="4997303"/>
            <a:ext cx="777025" cy="60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电商</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b="1" dirty="0">
                <a:latin typeface="Microsoft YaHei" panose="020B0503020204020204" pitchFamily="34" charset="-122"/>
                <a:ea typeface="Microsoft YaHei" panose="020B0503020204020204" pitchFamily="34" charset="-122"/>
              </a:rPr>
              <a:t>平台</a:t>
            </a:r>
            <a:endParaRPr kumimoji="1" lang="zh-CN" altLang="en-US" sz="1200" b="1"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9C42180E-4975-714D-B30C-E4E6D819D52A}"/>
              </a:ext>
            </a:extLst>
          </p:cNvPr>
          <p:cNvPicPr>
            <a:picLocks noChangeAspect="1"/>
          </p:cNvPicPr>
          <p:nvPr/>
        </p:nvPicPr>
        <p:blipFill>
          <a:blip r:embed="rId4"/>
          <a:stretch>
            <a:fillRect/>
          </a:stretch>
        </p:blipFill>
        <p:spPr>
          <a:xfrm>
            <a:off x="150407" y="1701276"/>
            <a:ext cx="820665" cy="892027"/>
          </a:xfrm>
          <a:prstGeom prst="rect">
            <a:avLst/>
          </a:prstGeom>
        </p:spPr>
      </p:pic>
      <p:cxnSp>
        <p:nvCxnSpPr>
          <p:cNvPr id="66" name="直线连接符 65">
            <a:extLst>
              <a:ext uri="{FF2B5EF4-FFF2-40B4-BE49-F238E27FC236}">
                <a16:creationId xmlns:a16="http://schemas.microsoft.com/office/drawing/2014/main" id="{7221F5A7-54DF-3242-801B-37A713662001}"/>
              </a:ext>
            </a:extLst>
          </p:cNvPr>
          <p:cNvCxnSpPr>
            <a:cxnSpLocks/>
            <a:endCxn id="60" idx="3"/>
          </p:cNvCxnSpPr>
          <p:nvPr/>
        </p:nvCxnSpPr>
        <p:spPr>
          <a:xfrm flipH="1">
            <a:off x="945858" y="3488948"/>
            <a:ext cx="1701728" cy="820191"/>
          </a:xfrm>
          <a:prstGeom prst="line">
            <a:avLst/>
          </a:prstGeom>
          <a:ln>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0D678775-F275-3544-B782-AD4DFBFD3B29}"/>
              </a:ext>
            </a:extLst>
          </p:cNvPr>
          <p:cNvSpPr txBox="1"/>
          <p:nvPr/>
        </p:nvSpPr>
        <p:spPr>
          <a:xfrm rot="20027358">
            <a:off x="1000879" y="3791271"/>
            <a:ext cx="1107996"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订单支付信息</a:t>
            </a:r>
          </a:p>
        </p:txBody>
      </p:sp>
      <p:cxnSp>
        <p:nvCxnSpPr>
          <p:cNvPr id="81" name="直线连接符 80">
            <a:extLst>
              <a:ext uri="{FF2B5EF4-FFF2-40B4-BE49-F238E27FC236}">
                <a16:creationId xmlns:a16="http://schemas.microsoft.com/office/drawing/2014/main" id="{D2159AFB-4765-D44F-B213-2F1D1E39C7C4}"/>
              </a:ext>
            </a:extLst>
          </p:cNvPr>
          <p:cNvCxnSpPr>
            <a:cxnSpLocks/>
            <a:endCxn id="61" idx="3"/>
          </p:cNvCxnSpPr>
          <p:nvPr/>
        </p:nvCxnSpPr>
        <p:spPr>
          <a:xfrm flipH="1">
            <a:off x="950384" y="3647350"/>
            <a:ext cx="1677810" cy="1650725"/>
          </a:xfrm>
          <a:prstGeom prst="line">
            <a:avLst/>
          </a:prstGeom>
          <a:ln>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CC907322-2DB2-8240-9E84-851C5F14B624}"/>
              </a:ext>
            </a:extLst>
          </p:cNvPr>
          <p:cNvSpPr txBox="1"/>
          <p:nvPr/>
        </p:nvSpPr>
        <p:spPr>
          <a:xfrm rot="19012117">
            <a:off x="1165099" y="4294545"/>
            <a:ext cx="954107"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进销存信息</a:t>
            </a:r>
          </a:p>
        </p:txBody>
      </p:sp>
      <p:sp>
        <p:nvSpPr>
          <p:cNvPr id="83" name="文本框 82">
            <a:extLst>
              <a:ext uri="{FF2B5EF4-FFF2-40B4-BE49-F238E27FC236}">
                <a16:creationId xmlns:a16="http://schemas.microsoft.com/office/drawing/2014/main" id="{19E8E407-3BD8-ED4D-870D-D9091457A585}"/>
              </a:ext>
            </a:extLst>
          </p:cNvPr>
          <p:cNvSpPr txBox="1"/>
          <p:nvPr/>
        </p:nvSpPr>
        <p:spPr>
          <a:xfrm rot="19012117">
            <a:off x="1458187" y="4496814"/>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备品备件</a:t>
            </a:r>
          </a:p>
        </p:txBody>
      </p:sp>
      <p:cxnSp>
        <p:nvCxnSpPr>
          <p:cNvPr id="84" name="直线连接符 83">
            <a:extLst>
              <a:ext uri="{FF2B5EF4-FFF2-40B4-BE49-F238E27FC236}">
                <a16:creationId xmlns:a16="http://schemas.microsoft.com/office/drawing/2014/main" id="{B184A699-5517-D24E-8C4E-A64637D721FF}"/>
              </a:ext>
            </a:extLst>
          </p:cNvPr>
          <p:cNvCxnSpPr>
            <a:cxnSpLocks/>
            <a:endCxn id="7" idx="3"/>
          </p:cNvCxnSpPr>
          <p:nvPr/>
        </p:nvCxnSpPr>
        <p:spPr>
          <a:xfrm flipH="1" flipV="1">
            <a:off x="971072" y="2147290"/>
            <a:ext cx="1697966" cy="917928"/>
          </a:xfrm>
          <a:prstGeom prst="line">
            <a:avLst/>
          </a:prstGeom>
          <a:ln>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2A9E168D-664B-AC40-AE8F-49A8B3CB1EEB}"/>
              </a:ext>
            </a:extLst>
          </p:cNvPr>
          <p:cNvSpPr txBox="1"/>
          <p:nvPr/>
        </p:nvSpPr>
        <p:spPr>
          <a:xfrm rot="1652794">
            <a:off x="1335094" y="2286785"/>
            <a:ext cx="954107"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进销存信息</a:t>
            </a:r>
          </a:p>
        </p:txBody>
      </p:sp>
      <p:sp>
        <p:nvSpPr>
          <p:cNvPr id="86" name="文本框 85">
            <a:extLst>
              <a:ext uri="{FF2B5EF4-FFF2-40B4-BE49-F238E27FC236}">
                <a16:creationId xmlns:a16="http://schemas.microsoft.com/office/drawing/2014/main" id="{1B2FD08D-43A9-324C-939D-9B5516F624AA}"/>
              </a:ext>
            </a:extLst>
          </p:cNvPr>
          <p:cNvSpPr txBox="1"/>
          <p:nvPr/>
        </p:nvSpPr>
        <p:spPr>
          <a:xfrm rot="1652794">
            <a:off x="1254865" y="2551160"/>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用户信息</a:t>
            </a:r>
          </a:p>
        </p:txBody>
      </p:sp>
      <p:sp>
        <p:nvSpPr>
          <p:cNvPr id="87" name="矩形 86">
            <a:extLst>
              <a:ext uri="{FF2B5EF4-FFF2-40B4-BE49-F238E27FC236}">
                <a16:creationId xmlns:a16="http://schemas.microsoft.com/office/drawing/2014/main" id="{5B8DA010-344B-B843-80B3-2FEEE8C0D72F}"/>
              </a:ext>
            </a:extLst>
          </p:cNvPr>
          <p:cNvSpPr/>
          <p:nvPr/>
        </p:nvSpPr>
        <p:spPr>
          <a:xfrm>
            <a:off x="1885261" y="5030246"/>
            <a:ext cx="777025" cy="6015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短信平台</a:t>
            </a:r>
          </a:p>
        </p:txBody>
      </p:sp>
      <p:cxnSp>
        <p:nvCxnSpPr>
          <p:cNvPr id="88" name="直线连接符 87">
            <a:extLst>
              <a:ext uri="{FF2B5EF4-FFF2-40B4-BE49-F238E27FC236}">
                <a16:creationId xmlns:a16="http://schemas.microsoft.com/office/drawing/2014/main" id="{38695097-9F3B-2042-A38E-A8CADFCF39C9}"/>
              </a:ext>
            </a:extLst>
          </p:cNvPr>
          <p:cNvCxnSpPr>
            <a:cxnSpLocks/>
            <a:endCxn id="87" idx="0"/>
          </p:cNvCxnSpPr>
          <p:nvPr/>
        </p:nvCxnSpPr>
        <p:spPr>
          <a:xfrm flipH="1">
            <a:off x="2273774" y="3970321"/>
            <a:ext cx="510817" cy="1059925"/>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E4D1963C-1D13-6E48-BD66-A761959BF2CE}"/>
              </a:ext>
            </a:extLst>
          </p:cNvPr>
          <p:cNvSpPr txBox="1"/>
          <p:nvPr/>
        </p:nvSpPr>
        <p:spPr>
          <a:xfrm>
            <a:off x="2087309" y="4371029"/>
            <a:ext cx="800219" cy="461665"/>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订单信息</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工单信息</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lang="en-US" altLang="zh-CN" dirty="0">
                <a:latin typeface="+mn-lt"/>
                <a:ea typeface="+mn-ea"/>
                <a:cs typeface="+mn-ea"/>
                <a:sym typeface="Arial" panose="020B0604020202020204" pitchFamily="34" charset="0"/>
              </a:rPr>
              <a:t>3-</a:t>
            </a:r>
            <a:r>
              <a:rPr lang="zh-CN" altLang="en-US" dirty="0">
                <a:latin typeface="+mn-lt"/>
                <a:ea typeface="+mn-ea"/>
                <a:cs typeface="+mn-ea"/>
                <a:sym typeface="Arial" panose="020B0604020202020204" pitchFamily="34" charset="0"/>
              </a:rPr>
              <a:t>系统集成</a:t>
            </a:r>
            <a:r>
              <a:rPr lang="en-US" altLang="zh-CN" dirty="0">
                <a:latin typeface="+mn-lt"/>
                <a:ea typeface="+mn-ea"/>
                <a:cs typeface="+mn-ea"/>
                <a:sym typeface="Arial" panose="020B0604020202020204" pitchFamily="34" charset="0"/>
              </a:rPr>
              <a:t>-</a:t>
            </a:r>
            <a:r>
              <a:rPr lang="zh-CN" altLang="en-US" dirty="0">
                <a:latin typeface="+mn-lt"/>
                <a:ea typeface="+mn-ea"/>
                <a:cs typeface="+mn-ea"/>
                <a:sym typeface="Arial" panose="020B0604020202020204" pitchFamily="34" charset="0"/>
              </a:rPr>
              <a:t>水务</a:t>
            </a:r>
            <a:r>
              <a:rPr dirty="0">
                <a:latin typeface="+mn-lt"/>
                <a:ea typeface="+mn-ea"/>
                <a:cs typeface="+mn-ea"/>
                <a:sym typeface="Arial" panose="020B0604020202020204" pitchFamily="34" charset="0"/>
              </a:rPr>
              <a:t>板块业务</a:t>
            </a:r>
            <a:r>
              <a:rPr lang="zh-CN" altLang="en-US" dirty="0">
                <a:latin typeface="+mn-lt"/>
                <a:ea typeface="+mn-ea"/>
                <a:cs typeface="+mn-ea"/>
                <a:sym typeface="Arial" panose="020B0604020202020204" pitchFamily="34" charset="0"/>
              </a:rPr>
              <a:t>系统集成</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112" name="椭圆 111">
            <a:extLst>
              <a:ext uri="{FF2B5EF4-FFF2-40B4-BE49-F238E27FC236}">
                <a16:creationId xmlns:a16="http://schemas.microsoft.com/office/drawing/2014/main" id="{2ACEE4A0-3C6E-544C-8208-12DAEF13BE11}"/>
              </a:ext>
            </a:extLst>
          </p:cNvPr>
          <p:cNvSpPr/>
          <p:nvPr/>
        </p:nvSpPr>
        <p:spPr>
          <a:xfrm>
            <a:off x="794643" y="2634382"/>
            <a:ext cx="828000" cy="82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Microsoft YaHei" panose="020B0503020204020204" pitchFamily="34" charset="-122"/>
                <a:ea typeface="Microsoft YaHei" panose="020B0503020204020204" pitchFamily="34" charset="-122"/>
              </a:rPr>
              <a:t>NC</a:t>
            </a:r>
            <a:endParaRPr kumimoji="1" lang="zh-CN" altLang="en-US" sz="1400" dirty="0">
              <a:latin typeface="Microsoft YaHei" panose="020B0503020204020204" pitchFamily="34" charset="-122"/>
              <a:ea typeface="Microsoft YaHei" panose="020B0503020204020204" pitchFamily="34" charset="-122"/>
            </a:endParaRPr>
          </a:p>
        </p:txBody>
      </p:sp>
      <p:grpSp>
        <p:nvGrpSpPr>
          <p:cNvPr id="113" name="组合 112">
            <a:extLst>
              <a:ext uri="{FF2B5EF4-FFF2-40B4-BE49-F238E27FC236}">
                <a16:creationId xmlns:a16="http://schemas.microsoft.com/office/drawing/2014/main" id="{5B1E163C-8812-5941-B272-647308DBB83A}"/>
              </a:ext>
            </a:extLst>
          </p:cNvPr>
          <p:cNvGrpSpPr/>
          <p:nvPr/>
        </p:nvGrpSpPr>
        <p:grpSpPr>
          <a:xfrm>
            <a:off x="956628" y="1712858"/>
            <a:ext cx="540000" cy="540000"/>
            <a:chOff x="5145064" y="3758331"/>
            <a:chExt cx="540000" cy="540000"/>
          </a:xfrm>
        </p:grpSpPr>
        <p:sp>
          <p:nvSpPr>
            <p:cNvPr id="121" name="椭圆 120">
              <a:extLst>
                <a:ext uri="{FF2B5EF4-FFF2-40B4-BE49-F238E27FC236}">
                  <a16:creationId xmlns:a16="http://schemas.microsoft.com/office/drawing/2014/main" id="{101CA939-A54D-6E4F-BC12-8927CA4B0818}"/>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22" name="文本框 121">
              <a:extLst>
                <a:ext uri="{FF2B5EF4-FFF2-40B4-BE49-F238E27FC236}">
                  <a16:creationId xmlns:a16="http://schemas.microsoft.com/office/drawing/2014/main" id="{C4B9499F-F30A-AB4E-8617-D8CC90AE4F5A}"/>
                </a:ext>
              </a:extLst>
            </p:cNvPr>
            <p:cNvSpPr txBox="1"/>
            <p:nvPr/>
          </p:nvSpPr>
          <p:spPr>
            <a:xfrm>
              <a:off x="5188079" y="3828371"/>
              <a:ext cx="453970"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银企</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直连</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114" name="直线连接符 113">
            <a:extLst>
              <a:ext uri="{FF2B5EF4-FFF2-40B4-BE49-F238E27FC236}">
                <a16:creationId xmlns:a16="http://schemas.microsoft.com/office/drawing/2014/main" id="{A757277F-257D-A943-8951-845863B07349}"/>
              </a:ext>
            </a:extLst>
          </p:cNvPr>
          <p:cNvCxnSpPr>
            <a:cxnSpLocks/>
            <a:stCxn id="112" idx="0"/>
            <a:endCxn id="121" idx="4"/>
          </p:cNvCxnSpPr>
          <p:nvPr/>
        </p:nvCxnSpPr>
        <p:spPr>
          <a:xfrm flipV="1">
            <a:off x="1208643" y="2252858"/>
            <a:ext cx="17985" cy="381524"/>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28DF8550-3197-9342-8B6A-8080B13F3EE5}"/>
              </a:ext>
            </a:extLst>
          </p:cNvPr>
          <p:cNvSpPr txBox="1"/>
          <p:nvPr/>
        </p:nvSpPr>
        <p:spPr>
          <a:xfrm>
            <a:off x="894249" y="2314758"/>
            <a:ext cx="638316"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查询</a:t>
            </a: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付款</a:t>
            </a:r>
          </a:p>
        </p:txBody>
      </p:sp>
      <p:grpSp>
        <p:nvGrpSpPr>
          <p:cNvPr id="18" name="组合 17">
            <a:extLst>
              <a:ext uri="{FF2B5EF4-FFF2-40B4-BE49-F238E27FC236}">
                <a16:creationId xmlns:a16="http://schemas.microsoft.com/office/drawing/2014/main" id="{F17B6E32-D4E8-2E41-A1C8-FBEAE38FB7EE}"/>
              </a:ext>
            </a:extLst>
          </p:cNvPr>
          <p:cNvGrpSpPr/>
          <p:nvPr/>
        </p:nvGrpSpPr>
        <p:grpSpPr>
          <a:xfrm>
            <a:off x="1748093" y="2616048"/>
            <a:ext cx="4107181" cy="3295106"/>
            <a:chOff x="3409756" y="1932345"/>
            <a:chExt cx="4107181" cy="3295106"/>
          </a:xfrm>
        </p:grpSpPr>
        <p:sp>
          <p:nvSpPr>
            <p:cNvPr id="40" name="椭圆 39">
              <a:extLst>
                <a:ext uri="{FF2B5EF4-FFF2-40B4-BE49-F238E27FC236}">
                  <a16:creationId xmlns:a16="http://schemas.microsoft.com/office/drawing/2014/main" id="{AB2CB60A-ACB4-204B-8CB7-2BFFC37DE87F}"/>
                </a:ext>
              </a:extLst>
            </p:cNvPr>
            <p:cNvSpPr/>
            <p:nvPr/>
          </p:nvSpPr>
          <p:spPr>
            <a:xfrm>
              <a:off x="5363726" y="3052907"/>
              <a:ext cx="828000" cy="82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cxnSp>
          <p:nvCxnSpPr>
            <p:cNvPr id="41" name="直线连接符 40">
              <a:extLst>
                <a:ext uri="{FF2B5EF4-FFF2-40B4-BE49-F238E27FC236}">
                  <a16:creationId xmlns:a16="http://schemas.microsoft.com/office/drawing/2014/main" id="{574B3632-3D95-0F43-9472-B152497F6A99}"/>
                </a:ext>
              </a:extLst>
            </p:cNvPr>
            <p:cNvCxnSpPr>
              <a:cxnSpLocks/>
              <a:endCxn id="110" idx="4"/>
            </p:cNvCxnSpPr>
            <p:nvPr/>
          </p:nvCxnSpPr>
          <p:spPr>
            <a:xfrm flipV="1">
              <a:off x="5969940" y="2472345"/>
              <a:ext cx="386110" cy="615621"/>
            </a:xfrm>
            <a:prstGeom prst="line">
              <a:avLst/>
            </a:prstGeom>
            <a:ln>
              <a:solidFill>
                <a:srgbClr val="4F81BE"/>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2617B41F-0E11-E34D-9A8F-A80B828DBF97}"/>
                </a:ext>
              </a:extLst>
            </p:cNvPr>
            <p:cNvGrpSpPr/>
            <p:nvPr/>
          </p:nvGrpSpPr>
          <p:grpSpPr>
            <a:xfrm>
              <a:off x="6060648" y="1932345"/>
              <a:ext cx="588623" cy="540000"/>
              <a:chOff x="5119662" y="3758331"/>
              <a:chExt cx="588623" cy="540000"/>
            </a:xfrm>
          </p:grpSpPr>
          <p:sp>
            <p:nvSpPr>
              <p:cNvPr id="110" name="椭圆 109">
                <a:extLst>
                  <a:ext uri="{FF2B5EF4-FFF2-40B4-BE49-F238E27FC236}">
                    <a16:creationId xmlns:a16="http://schemas.microsoft.com/office/drawing/2014/main" id="{8C19AC11-01E4-1845-B680-C21CE78F156A}"/>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11" name="文本框 110">
                <a:extLst>
                  <a:ext uri="{FF2B5EF4-FFF2-40B4-BE49-F238E27FC236}">
                    <a16:creationId xmlns:a16="http://schemas.microsoft.com/office/drawing/2014/main" id="{75ADCED6-D412-6246-A34E-DC9B78FB9032}"/>
                  </a:ext>
                </a:extLst>
              </p:cNvPr>
              <p:cNvSpPr txBox="1"/>
              <p:nvPr/>
            </p:nvSpPr>
            <p:spPr>
              <a:xfrm>
                <a:off x="5119662" y="3893405"/>
                <a:ext cx="588623" cy="253916"/>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友空间</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43" name="直线连接符 42">
              <a:extLst>
                <a:ext uri="{FF2B5EF4-FFF2-40B4-BE49-F238E27FC236}">
                  <a16:creationId xmlns:a16="http://schemas.microsoft.com/office/drawing/2014/main" id="{6CFA8546-B1BD-2547-BD1C-F70AEA2DDA71}"/>
                </a:ext>
              </a:extLst>
            </p:cNvPr>
            <p:cNvCxnSpPr>
              <a:cxnSpLocks/>
              <a:endCxn id="108" idx="3"/>
            </p:cNvCxnSpPr>
            <p:nvPr/>
          </p:nvCxnSpPr>
          <p:spPr>
            <a:xfrm flipV="1">
              <a:off x="6127352" y="2721869"/>
              <a:ext cx="606421" cy="465178"/>
            </a:xfrm>
            <a:prstGeom prst="line">
              <a:avLst/>
            </a:prstGeom>
            <a:ln>
              <a:solidFill>
                <a:srgbClr val="4F81BE"/>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7C8CB51A-F1D0-874F-A155-AA4F2C96B425}"/>
                </a:ext>
              </a:extLst>
            </p:cNvPr>
            <p:cNvGrpSpPr/>
            <p:nvPr/>
          </p:nvGrpSpPr>
          <p:grpSpPr>
            <a:xfrm>
              <a:off x="6643850" y="2260950"/>
              <a:ext cx="588623" cy="540000"/>
              <a:chOff x="5134222" y="3758331"/>
              <a:chExt cx="588623" cy="540000"/>
            </a:xfrm>
          </p:grpSpPr>
          <p:sp>
            <p:nvSpPr>
              <p:cNvPr id="108" name="椭圆 107">
                <a:extLst>
                  <a:ext uri="{FF2B5EF4-FFF2-40B4-BE49-F238E27FC236}">
                    <a16:creationId xmlns:a16="http://schemas.microsoft.com/office/drawing/2014/main" id="{81A07D16-6EC7-554B-92F1-4D0CFD607C59}"/>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09" name="文本框 108">
                <a:extLst>
                  <a:ext uri="{FF2B5EF4-FFF2-40B4-BE49-F238E27FC236}">
                    <a16:creationId xmlns:a16="http://schemas.microsoft.com/office/drawing/2014/main" id="{CF239F52-B6B1-A345-AA11-79BC51D2C6C4}"/>
                  </a:ext>
                </a:extLst>
              </p:cNvPr>
              <p:cNvSpPr txBox="1"/>
              <p:nvPr/>
            </p:nvSpPr>
            <p:spPr>
              <a:xfrm>
                <a:off x="5134222" y="3896080"/>
                <a:ext cx="588623" cy="253916"/>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信用办</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45" name="文本框 44">
              <a:extLst>
                <a:ext uri="{FF2B5EF4-FFF2-40B4-BE49-F238E27FC236}">
                  <a16:creationId xmlns:a16="http://schemas.microsoft.com/office/drawing/2014/main" id="{5252509F-4AC5-4341-B236-634B142AED46}"/>
                </a:ext>
              </a:extLst>
            </p:cNvPr>
            <p:cNvSpPr txBox="1"/>
            <p:nvPr/>
          </p:nvSpPr>
          <p:spPr>
            <a:xfrm>
              <a:off x="6265833" y="3182608"/>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地块信息</a:t>
              </a:r>
            </a:p>
          </p:txBody>
        </p:sp>
        <p:cxnSp>
          <p:nvCxnSpPr>
            <p:cNvPr id="46" name="直线连接符 45">
              <a:extLst>
                <a:ext uri="{FF2B5EF4-FFF2-40B4-BE49-F238E27FC236}">
                  <a16:creationId xmlns:a16="http://schemas.microsoft.com/office/drawing/2014/main" id="{32F7FB50-6A4A-9A4D-B711-24136EF2760C}"/>
                </a:ext>
              </a:extLst>
            </p:cNvPr>
            <p:cNvCxnSpPr>
              <a:cxnSpLocks/>
              <a:stCxn id="65" idx="3"/>
              <a:endCxn id="107" idx="1"/>
            </p:cNvCxnSpPr>
            <p:nvPr/>
          </p:nvCxnSpPr>
          <p:spPr>
            <a:xfrm flipV="1">
              <a:off x="6175867" y="3137682"/>
              <a:ext cx="738196" cy="305353"/>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19D57838-797E-9145-BF67-4F7A046242D8}"/>
                </a:ext>
              </a:extLst>
            </p:cNvPr>
            <p:cNvGrpSpPr/>
            <p:nvPr/>
          </p:nvGrpSpPr>
          <p:grpSpPr>
            <a:xfrm>
              <a:off x="6914063" y="2860363"/>
              <a:ext cx="588624" cy="540000"/>
              <a:chOff x="5120988" y="3758331"/>
              <a:chExt cx="588624" cy="540000"/>
            </a:xfrm>
          </p:grpSpPr>
          <p:sp>
            <p:nvSpPr>
              <p:cNvPr id="106" name="椭圆 105">
                <a:extLst>
                  <a:ext uri="{FF2B5EF4-FFF2-40B4-BE49-F238E27FC236}">
                    <a16:creationId xmlns:a16="http://schemas.microsoft.com/office/drawing/2014/main" id="{DC2689BE-E627-9D4D-8C9B-5BC5B4B39DD9}"/>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07" name="文本框 106">
                <a:extLst>
                  <a:ext uri="{FF2B5EF4-FFF2-40B4-BE49-F238E27FC236}">
                    <a16:creationId xmlns:a16="http://schemas.microsoft.com/office/drawing/2014/main" id="{170BDE50-4FF4-B34F-90BE-0E10A5659581}"/>
                  </a:ext>
                </a:extLst>
              </p:cNvPr>
              <p:cNvSpPr txBox="1"/>
              <p:nvPr/>
            </p:nvSpPr>
            <p:spPr>
              <a:xfrm>
                <a:off x="5120988" y="3908692"/>
                <a:ext cx="588624" cy="253916"/>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审批局</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48" name="直线连接符 47">
              <a:extLst>
                <a:ext uri="{FF2B5EF4-FFF2-40B4-BE49-F238E27FC236}">
                  <a16:creationId xmlns:a16="http://schemas.microsoft.com/office/drawing/2014/main" id="{1BE9AAEF-1BA6-F54C-9CFC-25FEFEC762B9}"/>
                </a:ext>
              </a:extLst>
            </p:cNvPr>
            <p:cNvCxnSpPr>
              <a:cxnSpLocks/>
              <a:stCxn id="99" idx="1"/>
            </p:cNvCxnSpPr>
            <p:nvPr/>
          </p:nvCxnSpPr>
          <p:spPr>
            <a:xfrm flipH="1" flipV="1">
              <a:off x="6206494" y="3573642"/>
              <a:ext cx="721820" cy="342910"/>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411ADC27-CDB7-0D4A-8983-3AAD98112C14}"/>
                </a:ext>
              </a:extLst>
            </p:cNvPr>
            <p:cNvGrpSpPr/>
            <p:nvPr/>
          </p:nvGrpSpPr>
          <p:grpSpPr>
            <a:xfrm>
              <a:off x="6187328" y="4592809"/>
              <a:ext cx="540000" cy="540000"/>
              <a:chOff x="5145064" y="3758331"/>
              <a:chExt cx="540000" cy="540000"/>
            </a:xfrm>
          </p:grpSpPr>
          <p:sp>
            <p:nvSpPr>
              <p:cNvPr id="104" name="椭圆 103">
                <a:extLst>
                  <a:ext uri="{FF2B5EF4-FFF2-40B4-BE49-F238E27FC236}">
                    <a16:creationId xmlns:a16="http://schemas.microsoft.com/office/drawing/2014/main" id="{5E1125C1-A388-4543-A2AE-CBFDA39F1A96}"/>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05" name="文本框 104">
                <a:extLst>
                  <a:ext uri="{FF2B5EF4-FFF2-40B4-BE49-F238E27FC236}">
                    <a16:creationId xmlns:a16="http://schemas.microsoft.com/office/drawing/2014/main" id="{C22497D0-4CF9-9D44-8F6A-EF7CCF117870}"/>
                  </a:ext>
                </a:extLst>
              </p:cNvPr>
              <p:cNvSpPr txBox="1"/>
              <p:nvPr/>
            </p:nvSpPr>
            <p:spPr>
              <a:xfrm>
                <a:off x="5196230" y="3823420"/>
                <a:ext cx="453970"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公安</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系统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50" name="直线连接符 49">
              <a:extLst>
                <a:ext uri="{FF2B5EF4-FFF2-40B4-BE49-F238E27FC236}">
                  <a16:creationId xmlns:a16="http://schemas.microsoft.com/office/drawing/2014/main" id="{EA4C35FF-A8C7-2146-ACEF-AE3DF0C7214A}"/>
                </a:ext>
              </a:extLst>
            </p:cNvPr>
            <p:cNvCxnSpPr>
              <a:cxnSpLocks/>
              <a:stCxn id="104" idx="0"/>
            </p:cNvCxnSpPr>
            <p:nvPr/>
          </p:nvCxnSpPr>
          <p:spPr>
            <a:xfrm flipH="1" flipV="1">
              <a:off x="6015798" y="3867209"/>
              <a:ext cx="441530" cy="725600"/>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270A43-A6CF-8242-BB9A-65491ED50871}"/>
                </a:ext>
              </a:extLst>
            </p:cNvPr>
            <p:cNvSpPr txBox="1"/>
            <p:nvPr/>
          </p:nvSpPr>
          <p:spPr>
            <a:xfrm>
              <a:off x="5956409" y="4094129"/>
              <a:ext cx="595035"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空置房</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用水情况</a:t>
              </a:r>
            </a:p>
          </p:txBody>
        </p:sp>
        <p:grpSp>
          <p:nvGrpSpPr>
            <p:cNvPr id="52" name="组合 51">
              <a:extLst>
                <a:ext uri="{FF2B5EF4-FFF2-40B4-BE49-F238E27FC236}">
                  <a16:creationId xmlns:a16="http://schemas.microsoft.com/office/drawing/2014/main" id="{3EC9B11A-24F4-2240-BC05-ED3400D568E5}"/>
                </a:ext>
              </a:extLst>
            </p:cNvPr>
            <p:cNvGrpSpPr/>
            <p:nvPr/>
          </p:nvGrpSpPr>
          <p:grpSpPr>
            <a:xfrm>
              <a:off x="5511650" y="4687451"/>
              <a:ext cx="540000" cy="540000"/>
              <a:chOff x="5145064" y="3758331"/>
              <a:chExt cx="540000" cy="540000"/>
            </a:xfrm>
          </p:grpSpPr>
          <p:sp>
            <p:nvSpPr>
              <p:cNvPr id="102" name="椭圆 101">
                <a:extLst>
                  <a:ext uri="{FF2B5EF4-FFF2-40B4-BE49-F238E27FC236}">
                    <a16:creationId xmlns:a16="http://schemas.microsoft.com/office/drawing/2014/main" id="{B8EDDC2E-589B-804B-938B-589E3CF5E48E}"/>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03" name="文本框 102">
                <a:extLst>
                  <a:ext uri="{FF2B5EF4-FFF2-40B4-BE49-F238E27FC236}">
                    <a16:creationId xmlns:a16="http://schemas.microsoft.com/office/drawing/2014/main" id="{598523B2-62AD-CD40-883B-F5895CD382F6}"/>
                  </a:ext>
                </a:extLst>
              </p:cNvPr>
              <p:cNvSpPr txBox="1"/>
              <p:nvPr/>
            </p:nvSpPr>
            <p:spPr>
              <a:xfrm>
                <a:off x="5202328" y="3823420"/>
                <a:ext cx="453970" cy="423193"/>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当地</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APP</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53" name="直线连接符 52">
              <a:extLst>
                <a:ext uri="{FF2B5EF4-FFF2-40B4-BE49-F238E27FC236}">
                  <a16:creationId xmlns:a16="http://schemas.microsoft.com/office/drawing/2014/main" id="{49D23354-1E09-C843-A3F6-E96F51D8CC27}"/>
                </a:ext>
              </a:extLst>
            </p:cNvPr>
            <p:cNvCxnSpPr>
              <a:cxnSpLocks/>
              <a:stCxn id="102" idx="0"/>
            </p:cNvCxnSpPr>
            <p:nvPr/>
          </p:nvCxnSpPr>
          <p:spPr>
            <a:xfrm flipH="1" flipV="1">
              <a:off x="5777726" y="3840267"/>
              <a:ext cx="3924" cy="847184"/>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97FF5106-5FD3-CC41-B8AD-A1A8DA62452C}"/>
                </a:ext>
              </a:extLst>
            </p:cNvPr>
            <p:cNvSpPr txBox="1"/>
            <p:nvPr/>
          </p:nvSpPr>
          <p:spPr>
            <a:xfrm>
              <a:off x="5224832" y="4069195"/>
              <a:ext cx="38985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生产</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数据</a:t>
              </a:r>
            </a:p>
          </p:txBody>
        </p:sp>
        <p:grpSp>
          <p:nvGrpSpPr>
            <p:cNvPr id="55" name="组合 54">
              <a:extLst>
                <a:ext uri="{FF2B5EF4-FFF2-40B4-BE49-F238E27FC236}">
                  <a16:creationId xmlns:a16="http://schemas.microsoft.com/office/drawing/2014/main" id="{C4D4997B-BF3C-C54F-AC09-B66F096D749B}"/>
                </a:ext>
              </a:extLst>
            </p:cNvPr>
            <p:cNvGrpSpPr/>
            <p:nvPr/>
          </p:nvGrpSpPr>
          <p:grpSpPr>
            <a:xfrm>
              <a:off x="4815172" y="4601279"/>
              <a:ext cx="588623" cy="540000"/>
              <a:chOff x="5122811" y="3758331"/>
              <a:chExt cx="588623" cy="540000"/>
            </a:xfrm>
          </p:grpSpPr>
          <p:sp>
            <p:nvSpPr>
              <p:cNvPr id="100" name="椭圆 99">
                <a:extLst>
                  <a:ext uri="{FF2B5EF4-FFF2-40B4-BE49-F238E27FC236}">
                    <a16:creationId xmlns:a16="http://schemas.microsoft.com/office/drawing/2014/main" id="{1E9D6FB4-997F-0C42-BE80-750713B544CF}"/>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01" name="文本框 100">
                <a:extLst>
                  <a:ext uri="{FF2B5EF4-FFF2-40B4-BE49-F238E27FC236}">
                    <a16:creationId xmlns:a16="http://schemas.microsoft.com/office/drawing/2014/main" id="{88CB903D-AC3F-094A-BFB9-4AABD2CAA8B4}"/>
                  </a:ext>
                </a:extLst>
              </p:cNvPr>
              <p:cNvSpPr txBox="1"/>
              <p:nvPr/>
            </p:nvSpPr>
            <p:spPr>
              <a:xfrm>
                <a:off x="5122811" y="3799036"/>
                <a:ext cx="588623"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城市</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生命线</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56" name="直线连接符 55">
              <a:extLst>
                <a:ext uri="{FF2B5EF4-FFF2-40B4-BE49-F238E27FC236}">
                  <a16:creationId xmlns:a16="http://schemas.microsoft.com/office/drawing/2014/main" id="{66FF7D12-4FB0-C04A-9324-905EEDD48EE3}"/>
                </a:ext>
              </a:extLst>
            </p:cNvPr>
            <p:cNvCxnSpPr>
              <a:cxnSpLocks/>
              <a:stCxn id="100" idx="0"/>
            </p:cNvCxnSpPr>
            <p:nvPr/>
          </p:nvCxnSpPr>
          <p:spPr>
            <a:xfrm flipV="1">
              <a:off x="5107425" y="3849034"/>
              <a:ext cx="493591" cy="752245"/>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8FBEF604-3615-D64C-8935-EBA53CCBF62A}"/>
                </a:ext>
              </a:extLst>
            </p:cNvPr>
            <p:cNvSpPr txBox="1"/>
            <p:nvPr/>
          </p:nvSpPr>
          <p:spPr>
            <a:xfrm>
              <a:off x="4744365" y="3650214"/>
              <a:ext cx="38985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托收</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代扣</a:t>
              </a:r>
            </a:p>
          </p:txBody>
        </p:sp>
        <p:grpSp>
          <p:nvGrpSpPr>
            <p:cNvPr id="58" name="组合 57">
              <a:extLst>
                <a:ext uri="{FF2B5EF4-FFF2-40B4-BE49-F238E27FC236}">
                  <a16:creationId xmlns:a16="http://schemas.microsoft.com/office/drawing/2014/main" id="{48CB6486-1D3C-884F-BD40-3A0C8FDF15F8}"/>
                </a:ext>
              </a:extLst>
            </p:cNvPr>
            <p:cNvGrpSpPr/>
            <p:nvPr/>
          </p:nvGrpSpPr>
          <p:grpSpPr>
            <a:xfrm>
              <a:off x="6928314" y="3643714"/>
              <a:ext cx="588623" cy="540000"/>
              <a:chOff x="5135003" y="3758331"/>
              <a:chExt cx="588623" cy="540000"/>
            </a:xfrm>
          </p:grpSpPr>
          <p:sp>
            <p:nvSpPr>
              <p:cNvPr id="98" name="椭圆 97">
                <a:extLst>
                  <a:ext uri="{FF2B5EF4-FFF2-40B4-BE49-F238E27FC236}">
                    <a16:creationId xmlns:a16="http://schemas.microsoft.com/office/drawing/2014/main" id="{342E9911-2A03-2944-B559-577BDDB80A31}"/>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99" name="文本框 98">
                <a:extLst>
                  <a:ext uri="{FF2B5EF4-FFF2-40B4-BE49-F238E27FC236}">
                    <a16:creationId xmlns:a16="http://schemas.microsoft.com/office/drawing/2014/main" id="{410C775B-3E6E-B041-B91B-ECF7EDF91669}"/>
                  </a:ext>
                </a:extLst>
              </p:cNvPr>
              <p:cNvSpPr txBox="1"/>
              <p:nvPr/>
            </p:nvSpPr>
            <p:spPr>
              <a:xfrm>
                <a:off x="5135003" y="3823420"/>
                <a:ext cx="588623"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不动产</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中心</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59" name="直线连接符 58">
              <a:extLst>
                <a:ext uri="{FF2B5EF4-FFF2-40B4-BE49-F238E27FC236}">
                  <a16:creationId xmlns:a16="http://schemas.microsoft.com/office/drawing/2014/main" id="{668EEF24-5219-5146-A1B9-9DE1568AB09C}"/>
                </a:ext>
              </a:extLst>
            </p:cNvPr>
            <p:cNvCxnSpPr>
              <a:cxnSpLocks/>
            </p:cNvCxnSpPr>
            <p:nvPr/>
          </p:nvCxnSpPr>
          <p:spPr>
            <a:xfrm flipH="1" flipV="1">
              <a:off x="6125058" y="3673747"/>
              <a:ext cx="632412" cy="607402"/>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45B7F122-2910-C640-A9F7-4EA3646642D4}"/>
                </a:ext>
              </a:extLst>
            </p:cNvPr>
            <p:cNvSpPr txBox="1"/>
            <p:nvPr/>
          </p:nvSpPr>
          <p:spPr>
            <a:xfrm>
              <a:off x="6226405" y="3830421"/>
              <a:ext cx="492443"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重点用</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户信息</a:t>
              </a:r>
            </a:p>
          </p:txBody>
        </p:sp>
        <p:grpSp>
          <p:nvGrpSpPr>
            <p:cNvPr id="61" name="组合 60">
              <a:extLst>
                <a:ext uri="{FF2B5EF4-FFF2-40B4-BE49-F238E27FC236}">
                  <a16:creationId xmlns:a16="http://schemas.microsoft.com/office/drawing/2014/main" id="{77F8720D-6FC4-254C-9E70-808A79D8BEDC}"/>
                </a:ext>
              </a:extLst>
            </p:cNvPr>
            <p:cNvGrpSpPr/>
            <p:nvPr/>
          </p:nvGrpSpPr>
          <p:grpSpPr>
            <a:xfrm>
              <a:off x="4323051" y="4272152"/>
              <a:ext cx="540000" cy="540000"/>
              <a:chOff x="5145064" y="3758331"/>
              <a:chExt cx="540000" cy="540000"/>
            </a:xfrm>
          </p:grpSpPr>
          <p:sp>
            <p:nvSpPr>
              <p:cNvPr id="96" name="椭圆 95">
                <a:extLst>
                  <a:ext uri="{FF2B5EF4-FFF2-40B4-BE49-F238E27FC236}">
                    <a16:creationId xmlns:a16="http://schemas.microsoft.com/office/drawing/2014/main" id="{8CD1E0FC-9640-8642-ABCE-6679F3E36C21}"/>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97" name="文本框 96">
                <a:extLst>
                  <a:ext uri="{FF2B5EF4-FFF2-40B4-BE49-F238E27FC236}">
                    <a16:creationId xmlns:a16="http://schemas.microsoft.com/office/drawing/2014/main" id="{31D276DD-7082-614D-BDBC-51C94137F170}"/>
                  </a:ext>
                </a:extLst>
              </p:cNvPr>
              <p:cNvSpPr txBox="1"/>
              <p:nvPr/>
            </p:nvSpPr>
            <p:spPr>
              <a:xfrm>
                <a:off x="5195890" y="3811280"/>
                <a:ext cx="466794" cy="430887"/>
              </a:xfrm>
              <a:prstGeom prst="rect">
                <a:avLst/>
              </a:prstGeom>
              <a:noFill/>
            </p:spPr>
            <p:txBody>
              <a:bodyPr wrap="none" rtlCol="0">
                <a:spAutoFit/>
              </a:bodyPr>
              <a:lstStyle/>
              <a:p>
                <a:pPr algn="ctr"/>
                <a:r>
                  <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rPr>
                  <a:t>表务</a:t>
                </a:r>
                <a:endParaRPr kumimoji="1" lang="en-US" altLang="zh-CN" sz="11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rPr>
                  <a:t>系统</a:t>
                </a:r>
              </a:p>
            </p:txBody>
          </p:sp>
        </p:grpSp>
        <p:grpSp>
          <p:nvGrpSpPr>
            <p:cNvPr id="62" name="组合 61">
              <a:extLst>
                <a:ext uri="{FF2B5EF4-FFF2-40B4-BE49-F238E27FC236}">
                  <a16:creationId xmlns:a16="http://schemas.microsoft.com/office/drawing/2014/main" id="{57E592F9-2C8C-3A42-9990-3D03C1450D66}"/>
                </a:ext>
              </a:extLst>
            </p:cNvPr>
            <p:cNvGrpSpPr/>
            <p:nvPr/>
          </p:nvGrpSpPr>
          <p:grpSpPr>
            <a:xfrm>
              <a:off x="4094203" y="3694858"/>
              <a:ext cx="540000" cy="540000"/>
              <a:chOff x="5145064" y="3758331"/>
              <a:chExt cx="540000" cy="540000"/>
            </a:xfrm>
          </p:grpSpPr>
          <p:sp>
            <p:nvSpPr>
              <p:cNvPr id="94" name="椭圆 93">
                <a:extLst>
                  <a:ext uri="{FF2B5EF4-FFF2-40B4-BE49-F238E27FC236}">
                    <a16:creationId xmlns:a16="http://schemas.microsoft.com/office/drawing/2014/main" id="{8D56F160-CE76-CD4B-A245-54EB5F9CAF1A}"/>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95" name="文本框 94">
                <a:extLst>
                  <a:ext uri="{FF2B5EF4-FFF2-40B4-BE49-F238E27FC236}">
                    <a16:creationId xmlns:a16="http://schemas.microsoft.com/office/drawing/2014/main" id="{AFFAD9D6-8D83-C84F-9D2C-F14D0B5EC982}"/>
                  </a:ext>
                </a:extLst>
              </p:cNvPr>
              <p:cNvSpPr txBox="1"/>
              <p:nvPr/>
            </p:nvSpPr>
            <p:spPr>
              <a:xfrm>
                <a:off x="5180506" y="3811280"/>
                <a:ext cx="453970"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银行</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系统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63" name="文本框 62">
              <a:extLst>
                <a:ext uri="{FF2B5EF4-FFF2-40B4-BE49-F238E27FC236}">
                  <a16:creationId xmlns:a16="http://schemas.microsoft.com/office/drawing/2014/main" id="{5C403FCC-EC9D-1347-9FE4-60E6D06FA198}"/>
                </a:ext>
              </a:extLst>
            </p:cNvPr>
            <p:cNvSpPr txBox="1"/>
            <p:nvPr/>
          </p:nvSpPr>
          <p:spPr>
            <a:xfrm>
              <a:off x="4705230" y="3241195"/>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发票信息</a:t>
              </a:r>
            </a:p>
          </p:txBody>
        </p:sp>
        <p:cxnSp>
          <p:nvCxnSpPr>
            <p:cNvPr id="64" name="直线连接符 63">
              <a:extLst>
                <a:ext uri="{FF2B5EF4-FFF2-40B4-BE49-F238E27FC236}">
                  <a16:creationId xmlns:a16="http://schemas.microsoft.com/office/drawing/2014/main" id="{CACDADA6-37DE-4B4D-9E6F-C4D3411B8E53}"/>
                </a:ext>
              </a:extLst>
            </p:cNvPr>
            <p:cNvCxnSpPr>
              <a:cxnSpLocks/>
              <a:stCxn id="88" idx="4"/>
            </p:cNvCxnSpPr>
            <p:nvPr/>
          </p:nvCxnSpPr>
          <p:spPr>
            <a:xfrm>
              <a:off x="5220416" y="2497461"/>
              <a:ext cx="362774" cy="596100"/>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7074511D-27E4-284D-A21C-C461D0EE3BC3}"/>
                </a:ext>
              </a:extLst>
            </p:cNvPr>
            <p:cNvSpPr txBox="1"/>
            <p:nvPr/>
          </p:nvSpPr>
          <p:spPr>
            <a:xfrm>
              <a:off x="5426944" y="3227591"/>
              <a:ext cx="748923" cy="430887"/>
            </a:xfrm>
            <a:prstGeom prst="rect">
              <a:avLst/>
            </a:prstGeom>
            <a:noFill/>
          </p:spPr>
          <p:txBody>
            <a:bodyPr wrap="none" rtlCol="0">
              <a:spAutoFit/>
            </a:bodyPr>
            <a:lstStyle/>
            <a:p>
              <a:r>
                <a:rPr kumimoji="1" lang="zh-CN" altLang="en-US" sz="1100" dirty="0">
                  <a:solidFill>
                    <a:schemeClr val="bg1"/>
                  </a:solidFill>
                  <a:latin typeface="Microsoft YaHei" panose="020B0503020204020204" pitchFamily="34" charset="-122"/>
                  <a:ea typeface="Microsoft YaHei" panose="020B0503020204020204" pitchFamily="34" charset="-122"/>
                </a:rPr>
                <a:t>营收服务</a:t>
              </a:r>
              <a:endParaRPr kumimoji="1" lang="en-US" altLang="zh-CN" sz="1100" dirty="0">
                <a:solidFill>
                  <a:schemeClr val="bg1"/>
                </a:solidFill>
                <a:latin typeface="Microsoft YaHei" panose="020B0503020204020204" pitchFamily="34" charset="-122"/>
                <a:ea typeface="Microsoft YaHei" panose="020B0503020204020204" pitchFamily="34" charset="-122"/>
              </a:endParaRPr>
            </a:p>
            <a:p>
              <a:r>
                <a:rPr kumimoji="1" lang="zh-CN" altLang="en-US" sz="1100" dirty="0">
                  <a:solidFill>
                    <a:schemeClr val="bg1"/>
                  </a:solidFill>
                  <a:latin typeface="Microsoft YaHei" panose="020B0503020204020204" pitchFamily="34" charset="-122"/>
                  <a:ea typeface="Microsoft YaHei" panose="020B0503020204020204" pitchFamily="34" charset="-122"/>
                </a:rPr>
                <a:t>管理系统</a:t>
              </a:r>
            </a:p>
          </p:txBody>
        </p:sp>
        <p:grpSp>
          <p:nvGrpSpPr>
            <p:cNvPr id="66" name="组合 65">
              <a:extLst>
                <a:ext uri="{FF2B5EF4-FFF2-40B4-BE49-F238E27FC236}">
                  <a16:creationId xmlns:a16="http://schemas.microsoft.com/office/drawing/2014/main" id="{6FF576AA-5FBE-0648-ABEF-E7CE6B8D0C48}"/>
                </a:ext>
              </a:extLst>
            </p:cNvPr>
            <p:cNvGrpSpPr/>
            <p:nvPr/>
          </p:nvGrpSpPr>
          <p:grpSpPr>
            <a:xfrm>
              <a:off x="6705454" y="4243127"/>
              <a:ext cx="588623" cy="540000"/>
              <a:chOff x="5135002" y="3758331"/>
              <a:chExt cx="588623" cy="540000"/>
            </a:xfrm>
          </p:grpSpPr>
          <p:sp>
            <p:nvSpPr>
              <p:cNvPr id="92" name="椭圆 91">
                <a:extLst>
                  <a:ext uri="{FF2B5EF4-FFF2-40B4-BE49-F238E27FC236}">
                    <a16:creationId xmlns:a16="http://schemas.microsoft.com/office/drawing/2014/main" id="{8DC7149C-6173-954C-9134-2AB13A0EEA29}"/>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93" name="文本框 92">
                <a:extLst>
                  <a:ext uri="{FF2B5EF4-FFF2-40B4-BE49-F238E27FC236}">
                    <a16:creationId xmlns:a16="http://schemas.microsoft.com/office/drawing/2014/main" id="{F3556DDA-2F61-9A44-8083-49E5EA612ABB}"/>
                  </a:ext>
                </a:extLst>
              </p:cNvPr>
              <p:cNvSpPr txBox="1"/>
              <p:nvPr/>
            </p:nvSpPr>
            <p:spPr>
              <a:xfrm>
                <a:off x="5135002" y="3823420"/>
                <a:ext cx="588623"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云守护</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平台</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67" name="组合 66">
              <a:extLst>
                <a:ext uri="{FF2B5EF4-FFF2-40B4-BE49-F238E27FC236}">
                  <a16:creationId xmlns:a16="http://schemas.microsoft.com/office/drawing/2014/main" id="{B3386FFA-EA1E-7E4C-A936-6284A6606ACD}"/>
                </a:ext>
              </a:extLst>
            </p:cNvPr>
            <p:cNvGrpSpPr/>
            <p:nvPr/>
          </p:nvGrpSpPr>
          <p:grpSpPr>
            <a:xfrm>
              <a:off x="4060788" y="2999584"/>
              <a:ext cx="540000" cy="540000"/>
              <a:chOff x="5145064" y="3758331"/>
              <a:chExt cx="540000" cy="540000"/>
            </a:xfrm>
          </p:grpSpPr>
          <p:sp>
            <p:nvSpPr>
              <p:cNvPr id="90" name="椭圆 89">
                <a:extLst>
                  <a:ext uri="{FF2B5EF4-FFF2-40B4-BE49-F238E27FC236}">
                    <a16:creationId xmlns:a16="http://schemas.microsoft.com/office/drawing/2014/main" id="{28E0AAF0-1A1A-4140-AD96-23E71EEE25E0}"/>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91" name="文本框 90">
                <a:extLst>
                  <a:ext uri="{FF2B5EF4-FFF2-40B4-BE49-F238E27FC236}">
                    <a16:creationId xmlns:a16="http://schemas.microsoft.com/office/drawing/2014/main" id="{A2C310F2-A318-914D-943B-223D21C27448}"/>
                  </a:ext>
                </a:extLst>
              </p:cNvPr>
              <p:cNvSpPr txBox="1"/>
              <p:nvPr/>
            </p:nvSpPr>
            <p:spPr>
              <a:xfrm>
                <a:off x="5186222" y="3804601"/>
                <a:ext cx="453970"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电子</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发票</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68" name="组合 67">
              <a:extLst>
                <a:ext uri="{FF2B5EF4-FFF2-40B4-BE49-F238E27FC236}">
                  <a16:creationId xmlns:a16="http://schemas.microsoft.com/office/drawing/2014/main" id="{375B5634-C36D-8245-AD6D-6E8357B9939B}"/>
                </a:ext>
              </a:extLst>
            </p:cNvPr>
            <p:cNvGrpSpPr/>
            <p:nvPr/>
          </p:nvGrpSpPr>
          <p:grpSpPr>
            <a:xfrm>
              <a:off x="4918225" y="1957461"/>
              <a:ext cx="588623" cy="540000"/>
              <a:chOff x="5112873" y="3758331"/>
              <a:chExt cx="588623" cy="540000"/>
            </a:xfrm>
          </p:grpSpPr>
          <p:sp>
            <p:nvSpPr>
              <p:cNvPr id="88" name="椭圆 87">
                <a:extLst>
                  <a:ext uri="{FF2B5EF4-FFF2-40B4-BE49-F238E27FC236}">
                    <a16:creationId xmlns:a16="http://schemas.microsoft.com/office/drawing/2014/main" id="{BD03C76B-2A30-C14F-AC82-8A975BC4DC36}"/>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89" name="文本框 88">
                <a:extLst>
                  <a:ext uri="{FF2B5EF4-FFF2-40B4-BE49-F238E27FC236}">
                    <a16:creationId xmlns:a16="http://schemas.microsoft.com/office/drawing/2014/main" id="{C6D4D1D5-428B-0941-9418-6F8A629BED52}"/>
                  </a:ext>
                </a:extLst>
              </p:cNvPr>
              <p:cNvSpPr txBox="1"/>
              <p:nvPr/>
            </p:nvSpPr>
            <p:spPr>
              <a:xfrm>
                <a:off x="5112873" y="3805059"/>
                <a:ext cx="588623"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微信</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公众号</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69" name="组合 68">
              <a:extLst>
                <a:ext uri="{FF2B5EF4-FFF2-40B4-BE49-F238E27FC236}">
                  <a16:creationId xmlns:a16="http://schemas.microsoft.com/office/drawing/2014/main" id="{A2E3FC3E-EE84-934C-B9F8-1E8A5B093D67}"/>
                </a:ext>
              </a:extLst>
            </p:cNvPr>
            <p:cNvGrpSpPr/>
            <p:nvPr/>
          </p:nvGrpSpPr>
          <p:grpSpPr>
            <a:xfrm>
              <a:off x="4298603" y="2288399"/>
              <a:ext cx="540000" cy="540000"/>
              <a:chOff x="5145064" y="3758331"/>
              <a:chExt cx="540000" cy="540000"/>
            </a:xfrm>
          </p:grpSpPr>
          <p:sp>
            <p:nvSpPr>
              <p:cNvPr id="86" name="椭圆 85">
                <a:extLst>
                  <a:ext uri="{FF2B5EF4-FFF2-40B4-BE49-F238E27FC236}">
                    <a16:creationId xmlns:a16="http://schemas.microsoft.com/office/drawing/2014/main" id="{7843D129-DB4D-3544-BFDA-B0E5A4AC644F}"/>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87" name="文本框 86">
                <a:extLst>
                  <a:ext uri="{FF2B5EF4-FFF2-40B4-BE49-F238E27FC236}">
                    <a16:creationId xmlns:a16="http://schemas.microsoft.com/office/drawing/2014/main" id="{EF4937C7-4F9C-1844-AAED-F3E72BEB278E}"/>
                  </a:ext>
                </a:extLst>
              </p:cNvPr>
              <p:cNvSpPr txBox="1"/>
              <p:nvPr/>
            </p:nvSpPr>
            <p:spPr>
              <a:xfrm>
                <a:off x="5187170" y="3810471"/>
                <a:ext cx="453970"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抄表</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系统</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70" name="直线连接符 69">
              <a:extLst>
                <a:ext uri="{FF2B5EF4-FFF2-40B4-BE49-F238E27FC236}">
                  <a16:creationId xmlns:a16="http://schemas.microsoft.com/office/drawing/2014/main" id="{3DF50046-28C7-EB4A-A7A5-261FDCDFC71D}"/>
                </a:ext>
              </a:extLst>
            </p:cNvPr>
            <p:cNvCxnSpPr>
              <a:cxnSpLocks/>
              <a:stCxn id="96" idx="7"/>
            </p:cNvCxnSpPr>
            <p:nvPr/>
          </p:nvCxnSpPr>
          <p:spPr>
            <a:xfrm flipV="1">
              <a:off x="4783970" y="3719009"/>
              <a:ext cx="701014" cy="632224"/>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EE7DBEC2-61CF-C74E-B8A2-2097CCE19AB1}"/>
                </a:ext>
              </a:extLst>
            </p:cNvPr>
            <p:cNvCxnSpPr>
              <a:cxnSpLocks/>
              <a:stCxn id="94" idx="6"/>
            </p:cNvCxnSpPr>
            <p:nvPr/>
          </p:nvCxnSpPr>
          <p:spPr>
            <a:xfrm flipV="1">
              <a:off x="4634203" y="3590968"/>
              <a:ext cx="745255" cy="373890"/>
            </a:xfrm>
            <a:prstGeom prst="line">
              <a:avLst/>
            </a:prstGeom>
            <a:ln>
              <a:solidFill>
                <a:srgbClr val="4F81BE"/>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CD4B9CD4-E924-7643-8F35-CF2E39F0FE09}"/>
                </a:ext>
              </a:extLst>
            </p:cNvPr>
            <p:cNvCxnSpPr>
              <a:cxnSpLocks/>
              <a:stCxn id="90" idx="6"/>
              <a:endCxn id="40" idx="2"/>
            </p:cNvCxnSpPr>
            <p:nvPr/>
          </p:nvCxnSpPr>
          <p:spPr>
            <a:xfrm>
              <a:off x="4600788" y="3269584"/>
              <a:ext cx="762938" cy="197323"/>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6C38822-83E8-384A-B646-9B83FBE685AA}"/>
                </a:ext>
              </a:extLst>
            </p:cNvPr>
            <p:cNvCxnSpPr>
              <a:cxnSpLocks/>
              <a:stCxn id="86" idx="5"/>
            </p:cNvCxnSpPr>
            <p:nvPr/>
          </p:nvCxnSpPr>
          <p:spPr>
            <a:xfrm>
              <a:off x="4759522" y="2749318"/>
              <a:ext cx="658220" cy="587281"/>
            </a:xfrm>
            <a:prstGeom prst="line">
              <a:avLst/>
            </a:prstGeom>
            <a:ln>
              <a:solidFill>
                <a:srgbClr val="4F81BE"/>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AA0020A9-2844-E648-877A-E5146B2114DD}"/>
                </a:ext>
              </a:extLst>
            </p:cNvPr>
            <p:cNvSpPr txBox="1"/>
            <p:nvPr/>
          </p:nvSpPr>
          <p:spPr>
            <a:xfrm>
              <a:off x="6001641" y="2617211"/>
              <a:ext cx="38985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审批</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待办</a:t>
              </a:r>
            </a:p>
          </p:txBody>
        </p:sp>
        <p:sp>
          <p:nvSpPr>
            <p:cNvPr id="75" name="文本框 74">
              <a:extLst>
                <a:ext uri="{FF2B5EF4-FFF2-40B4-BE49-F238E27FC236}">
                  <a16:creationId xmlns:a16="http://schemas.microsoft.com/office/drawing/2014/main" id="{6E3E92F7-8653-3D4C-99A9-FA25E43F368B}"/>
                </a:ext>
              </a:extLst>
            </p:cNvPr>
            <p:cNvSpPr txBox="1"/>
            <p:nvPr/>
          </p:nvSpPr>
          <p:spPr>
            <a:xfrm>
              <a:off x="6259421" y="2807542"/>
              <a:ext cx="38985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欠费</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信息</a:t>
              </a:r>
            </a:p>
          </p:txBody>
        </p:sp>
        <p:sp>
          <p:nvSpPr>
            <p:cNvPr id="76" name="文本框 75">
              <a:extLst>
                <a:ext uri="{FF2B5EF4-FFF2-40B4-BE49-F238E27FC236}">
                  <a16:creationId xmlns:a16="http://schemas.microsoft.com/office/drawing/2014/main" id="{6BED8690-A37C-074D-9A5A-64DCDD6FC3C9}"/>
                </a:ext>
              </a:extLst>
            </p:cNvPr>
            <p:cNvSpPr txBox="1"/>
            <p:nvPr/>
          </p:nvSpPr>
          <p:spPr>
            <a:xfrm>
              <a:off x="6252280" y="3608774"/>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过户信息</a:t>
              </a:r>
            </a:p>
          </p:txBody>
        </p:sp>
        <p:sp>
          <p:nvSpPr>
            <p:cNvPr id="77" name="文本框 76">
              <a:extLst>
                <a:ext uri="{FF2B5EF4-FFF2-40B4-BE49-F238E27FC236}">
                  <a16:creationId xmlns:a16="http://schemas.microsoft.com/office/drawing/2014/main" id="{29129AB9-E0CF-1A4F-B5B3-C080F7ADAFB1}"/>
                </a:ext>
              </a:extLst>
            </p:cNvPr>
            <p:cNvSpPr txBox="1"/>
            <p:nvPr/>
          </p:nvSpPr>
          <p:spPr>
            <a:xfrm>
              <a:off x="5588655" y="4046515"/>
              <a:ext cx="38985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缴费</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信息</a:t>
              </a:r>
            </a:p>
          </p:txBody>
        </p:sp>
        <p:sp>
          <p:nvSpPr>
            <p:cNvPr id="78" name="文本框 77">
              <a:extLst>
                <a:ext uri="{FF2B5EF4-FFF2-40B4-BE49-F238E27FC236}">
                  <a16:creationId xmlns:a16="http://schemas.microsoft.com/office/drawing/2014/main" id="{56CA6D6F-6E39-2B4E-84A4-D85652CF66EF}"/>
                </a:ext>
              </a:extLst>
            </p:cNvPr>
            <p:cNvSpPr txBox="1"/>
            <p:nvPr/>
          </p:nvSpPr>
          <p:spPr>
            <a:xfrm>
              <a:off x="4902552" y="3974303"/>
              <a:ext cx="38985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水表</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状态</a:t>
              </a:r>
            </a:p>
          </p:txBody>
        </p:sp>
        <p:sp>
          <p:nvSpPr>
            <p:cNvPr id="79" name="文本框 78">
              <a:extLst>
                <a:ext uri="{FF2B5EF4-FFF2-40B4-BE49-F238E27FC236}">
                  <a16:creationId xmlns:a16="http://schemas.microsoft.com/office/drawing/2014/main" id="{8001785D-DB9A-E94F-83ED-7709E6E5CE3D}"/>
                </a:ext>
              </a:extLst>
            </p:cNvPr>
            <p:cNvSpPr txBox="1"/>
            <p:nvPr/>
          </p:nvSpPr>
          <p:spPr>
            <a:xfrm>
              <a:off x="5195844" y="2633052"/>
              <a:ext cx="433132"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缴费</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报装</a:t>
              </a:r>
            </a:p>
          </p:txBody>
        </p:sp>
        <p:sp>
          <p:nvSpPr>
            <p:cNvPr id="80" name="文本框 79">
              <a:extLst>
                <a:ext uri="{FF2B5EF4-FFF2-40B4-BE49-F238E27FC236}">
                  <a16:creationId xmlns:a16="http://schemas.microsoft.com/office/drawing/2014/main" id="{55261290-F065-154E-A728-D0099D9318F8}"/>
                </a:ext>
              </a:extLst>
            </p:cNvPr>
            <p:cNvSpPr txBox="1"/>
            <p:nvPr/>
          </p:nvSpPr>
          <p:spPr>
            <a:xfrm>
              <a:off x="4890491" y="2825009"/>
              <a:ext cx="38985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账单</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数据</a:t>
              </a:r>
            </a:p>
          </p:txBody>
        </p:sp>
        <p:grpSp>
          <p:nvGrpSpPr>
            <p:cNvPr id="81" name="组合 80">
              <a:extLst>
                <a:ext uri="{FF2B5EF4-FFF2-40B4-BE49-F238E27FC236}">
                  <a16:creationId xmlns:a16="http://schemas.microsoft.com/office/drawing/2014/main" id="{5EF2CDD9-0F92-3B42-B3E6-FD1E0868776D}"/>
                </a:ext>
              </a:extLst>
            </p:cNvPr>
            <p:cNvGrpSpPr/>
            <p:nvPr/>
          </p:nvGrpSpPr>
          <p:grpSpPr>
            <a:xfrm>
              <a:off x="3409756" y="2285188"/>
              <a:ext cx="540000" cy="540000"/>
              <a:chOff x="5145064" y="3758331"/>
              <a:chExt cx="540000" cy="540000"/>
            </a:xfrm>
          </p:grpSpPr>
          <p:sp>
            <p:nvSpPr>
              <p:cNvPr id="84" name="椭圆 83">
                <a:extLst>
                  <a:ext uri="{FF2B5EF4-FFF2-40B4-BE49-F238E27FC236}">
                    <a16:creationId xmlns:a16="http://schemas.microsoft.com/office/drawing/2014/main" id="{BFEF6498-C64E-4F42-B571-9C836473DB60}"/>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85" name="文本框 84">
                <a:extLst>
                  <a:ext uri="{FF2B5EF4-FFF2-40B4-BE49-F238E27FC236}">
                    <a16:creationId xmlns:a16="http://schemas.microsoft.com/office/drawing/2014/main" id="{95F6CEB8-96CA-2B41-8C3E-04EC3028B8BF}"/>
                  </a:ext>
                </a:extLst>
              </p:cNvPr>
              <p:cNvSpPr txBox="1"/>
              <p:nvPr/>
            </p:nvSpPr>
            <p:spPr>
              <a:xfrm>
                <a:off x="5187170" y="3810471"/>
                <a:ext cx="453970"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物联</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水表</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82" name="直线连接符 81">
              <a:extLst>
                <a:ext uri="{FF2B5EF4-FFF2-40B4-BE49-F238E27FC236}">
                  <a16:creationId xmlns:a16="http://schemas.microsoft.com/office/drawing/2014/main" id="{8D7AA246-D461-EF44-8701-D11898B9ED8F}"/>
                </a:ext>
              </a:extLst>
            </p:cNvPr>
            <p:cNvCxnSpPr>
              <a:cxnSpLocks/>
              <a:stCxn id="84" idx="6"/>
              <a:endCxn id="86" idx="2"/>
            </p:cNvCxnSpPr>
            <p:nvPr/>
          </p:nvCxnSpPr>
          <p:spPr>
            <a:xfrm>
              <a:off x="3949756" y="2555188"/>
              <a:ext cx="348847" cy="3211"/>
            </a:xfrm>
            <a:prstGeom prst="line">
              <a:avLst/>
            </a:prstGeom>
            <a:ln>
              <a:solidFill>
                <a:srgbClr val="4F81BE"/>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BA5A6937-4EC0-F64F-A595-BDF45CF263AC}"/>
                </a:ext>
              </a:extLst>
            </p:cNvPr>
            <p:cNvSpPr txBox="1"/>
            <p:nvPr/>
          </p:nvSpPr>
          <p:spPr>
            <a:xfrm>
              <a:off x="3877958" y="2339744"/>
              <a:ext cx="492443"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表数据</a:t>
              </a:r>
            </a:p>
          </p:txBody>
        </p:sp>
      </p:grpSp>
      <p:grpSp>
        <p:nvGrpSpPr>
          <p:cNvPr id="19" name="组合 18">
            <a:extLst>
              <a:ext uri="{FF2B5EF4-FFF2-40B4-BE49-F238E27FC236}">
                <a16:creationId xmlns:a16="http://schemas.microsoft.com/office/drawing/2014/main" id="{BDDA2810-7380-D84C-8B93-55E3DEA01BD9}"/>
              </a:ext>
            </a:extLst>
          </p:cNvPr>
          <p:cNvGrpSpPr/>
          <p:nvPr/>
        </p:nvGrpSpPr>
        <p:grpSpPr>
          <a:xfrm>
            <a:off x="6173138" y="1712858"/>
            <a:ext cx="828000" cy="2605767"/>
            <a:chOff x="8014571" y="2140150"/>
            <a:chExt cx="828000" cy="2605767"/>
          </a:xfrm>
        </p:grpSpPr>
        <p:sp>
          <p:nvSpPr>
            <p:cNvPr id="28" name="椭圆 27">
              <a:extLst>
                <a:ext uri="{FF2B5EF4-FFF2-40B4-BE49-F238E27FC236}">
                  <a16:creationId xmlns:a16="http://schemas.microsoft.com/office/drawing/2014/main" id="{C6E8FCF7-5268-7D44-A801-0EF2DA2660D4}"/>
                </a:ext>
              </a:extLst>
            </p:cNvPr>
            <p:cNvSpPr/>
            <p:nvPr/>
          </p:nvSpPr>
          <p:spPr>
            <a:xfrm>
              <a:off x="8014571" y="3061674"/>
              <a:ext cx="828000" cy="82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grpSp>
          <p:nvGrpSpPr>
            <p:cNvPr id="29" name="组合 28">
              <a:extLst>
                <a:ext uri="{FF2B5EF4-FFF2-40B4-BE49-F238E27FC236}">
                  <a16:creationId xmlns:a16="http://schemas.microsoft.com/office/drawing/2014/main" id="{2C93A45E-DBCB-AC46-B1E1-D28680E29550}"/>
                </a:ext>
              </a:extLst>
            </p:cNvPr>
            <p:cNvGrpSpPr/>
            <p:nvPr/>
          </p:nvGrpSpPr>
          <p:grpSpPr>
            <a:xfrm>
              <a:off x="8158571" y="2140150"/>
              <a:ext cx="540000" cy="540000"/>
              <a:chOff x="5145064" y="3758331"/>
              <a:chExt cx="540000" cy="540000"/>
            </a:xfrm>
          </p:grpSpPr>
          <p:sp>
            <p:nvSpPr>
              <p:cNvPr id="38" name="椭圆 37">
                <a:extLst>
                  <a:ext uri="{FF2B5EF4-FFF2-40B4-BE49-F238E27FC236}">
                    <a16:creationId xmlns:a16="http://schemas.microsoft.com/office/drawing/2014/main" id="{3825D9E8-1449-934D-B110-3584DA0F9E61}"/>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2092FF64-0177-1F40-AD3E-8D6F8C1EC989}"/>
                  </a:ext>
                </a:extLst>
              </p:cNvPr>
              <p:cNvSpPr txBox="1"/>
              <p:nvPr/>
            </p:nvSpPr>
            <p:spPr>
              <a:xfrm>
                <a:off x="5196789" y="3822993"/>
                <a:ext cx="453970" cy="415498"/>
              </a:xfrm>
              <a:prstGeom prst="rect">
                <a:avLst/>
              </a:prstGeom>
              <a:noFill/>
            </p:spPr>
            <p:txBody>
              <a:bodyPr wrap="none" rtlCol="0">
                <a:spAutoFit/>
              </a:bodyPr>
              <a:lstStyle/>
              <a:p>
                <a:pPr algn="ct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PLC</a:t>
                </a: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设备</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30" name="直线连接符 29">
              <a:extLst>
                <a:ext uri="{FF2B5EF4-FFF2-40B4-BE49-F238E27FC236}">
                  <a16:creationId xmlns:a16="http://schemas.microsoft.com/office/drawing/2014/main" id="{B4D31BAD-D51E-8B41-929C-5FA60B114995}"/>
                </a:ext>
              </a:extLst>
            </p:cNvPr>
            <p:cNvCxnSpPr>
              <a:cxnSpLocks/>
              <a:stCxn id="28" idx="0"/>
              <a:endCxn id="38" idx="4"/>
            </p:cNvCxnSpPr>
            <p:nvPr/>
          </p:nvCxnSpPr>
          <p:spPr>
            <a:xfrm flipV="1">
              <a:off x="8428571" y="2680150"/>
              <a:ext cx="0" cy="381524"/>
            </a:xfrm>
            <a:prstGeom prst="line">
              <a:avLst/>
            </a:prstGeom>
            <a:ln>
              <a:solidFill>
                <a:srgbClr val="4F81BE"/>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0B3EFB14-0E49-424E-907E-732723107055}"/>
                </a:ext>
              </a:extLst>
            </p:cNvPr>
            <p:cNvSpPr txBox="1"/>
            <p:nvPr/>
          </p:nvSpPr>
          <p:spPr>
            <a:xfrm>
              <a:off x="8117831" y="2742050"/>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生产数据</a:t>
              </a:r>
            </a:p>
          </p:txBody>
        </p:sp>
        <p:grpSp>
          <p:nvGrpSpPr>
            <p:cNvPr id="32" name="组合 31">
              <a:extLst>
                <a:ext uri="{FF2B5EF4-FFF2-40B4-BE49-F238E27FC236}">
                  <a16:creationId xmlns:a16="http://schemas.microsoft.com/office/drawing/2014/main" id="{D1227726-8D69-DF4F-9349-5D2A643F64B5}"/>
                </a:ext>
              </a:extLst>
            </p:cNvPr>
            <p:cNvGrpSpPr/>
            <p:nvPr/>
          </p:nvGrpSpPr>
          <p:grpSpPr>
            <a:xfrm>
              <a:off x="8134262" y="4205917"/>
              <a:ext cx="588623" cy="540000"/>
              <a:chOff x="5120755" y="3758331"/>
              <a:chExt cx="588623" cy="540000"/>
            </a:xfrm>
          </p:grpSpPr>
          <p:sp>
            <p:nvSpPr>
              <p:cNvPr id="36" name="椭圆 35">
                <a:extLst>
                  <a:ext uri="{FF2B5EF4-FFF2-40B4-BE49-F238E27FC236}">
                    <a16:creationId xmlns:a16="http://schemas.microsoft.com/office/drawing/2014/main" id="{048BEBA3-C174-1D44-B33B-B3963F874FAA}"/>
                  </a:ext>
                </a:extLst>
              </p:cNvPr>
              <p:cNvSpPr/>
              <p:nvPr/>
            </p:nvSpPr>
            <p:spPr>
              <a:xfrm>
                <a:off x="5145064" y="3758331"/>
                <a:ext cx="540000" cy="540000"/>
              </a:xfrm>
              <a:prstGeom prst="ellipse">
                <a:avLst/>
              </a:prstGeom>
              <a:noFill/>
              <a:ln>
                <a:solidFill>
                  <a:srgbClr val="36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37" name="文本框 36">
                <a:extLst>
                  <a:ext uri="{FF2B5EF4-FFF2-40B4-BE49-F238E27FC236}">
                    <a16:creationId xmlns:a16="http://schemas.microsoft.com/office/drawing/2014/main" id="{58F2D76E-5224-214A-B264-09A9215F2B6C}"/>
                  </a:ext>
                </a:extLst>
              </p:cNvPr>
              <p:cNvSpPr txBox="1"/>
              <p:nvPr/>
            </p:nvSpPr>
            <p:spPr>
              <a:xfrm>
                <a:off x="5120755" y="3828371"/>
                <a:ext cx="588623" cy="415498"/>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城市</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生命线</a:t>
                </a:r>
                <a:endPar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33" name="直线连接符 32">
              <a:extLst>
                <a:ext uri="{FF2B5EF4-FFF2-40B4-BE49-F238E27FC236}">
                  <a16:creationId xmlns:a16="http://schemas.microsoft.com/office/drawing/2014/main" id="{7AE44EBE-73E1-F644-8D85-CDDA3C1E1AAE}"/>
                </a:ext>
              </a:extLst>
            </p:cNvPr>
            <p:cNvCxnSpPr>
              <a:cxnSpLocks/>
              <a:stCxn id="36" idx="0"/>
              <a:endCxn id="28" idx="4"/>
            </p:cNvCxnSpPr>
            <p:nvPr/>
          </p:nvCxnSpPr>
          <p:spPr>
            <a:xfrm flipV="1">
              <a:off x="8428571" y="3889674"/>
              <a:ext cx="0" cy="316243"/>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2B6CE751-9C09-5543-A43D-CD040E4569A5}"/>
                </a:ext>
              </a:extLst>
            </p:cNvPr>
            <p:cNvSpPr txBox="1"/>
            <p:nvPr/>
          </p:nvSpPr>
          <p:spPr>
            <a:xfrm>
              <a:off x="8137031" y="3898611"/>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生产数据</a:t>
              </a:r>
            </a:p>
          </p:txBody>
        </p:sp>
        <p:sp>
          <p:nvSpPr>
            <p:cNvPr id="35" name="文本框 34">
              <a:extLst>
                <a:ext uri="{FF2B5EF4-FFF2-40B4-BE49-F238E27FC236}">
                  <a16:creationId xmlns:a16="http://schemas.microsoft.com/office/drawing/2014/main" id="{A6F05A37-0F1E-FE4B-8632-E2A1CD059001}"/>
                </a:ext>
              </a:extLst>
            </p:cNvPr>
            <p:cNvSpPr txBox="1"/>
            <p:nvPr/>
          </p:nvSpPr>
          <p:spPr>
            <a:xfrm>
              <a:off x="8121288" y="3246656"/>
              <a:ext cx="607859" cy="430887"/>
            </a:xfrm>
            <a:prstGeom prst="rect">
              <a:avLst/>
            </a:prstGeom>
            <a:noFill/>
          </p:spPr>
          <p:txBody>
            <a:bodyPr wrap="none" rtlCol="0">
              <a:spAutoFit/>
            </a:bodyPr>
            <a:lstStyle/>
            <a:p>
              <a:r>
                <a:rPr kumimoji="1" lang="zh-CN" altLang="en-US" sz="1100" dirty="0">
                  <a:solidFill>
                    <a:schemeClr val="bg1"/>
                  </a:solidFill>
                  <a:latin typeface="Microsoft YaHei" panose="020B0503020204020204" pitchFamily="34" charset="-122"/>
                  <a:ea typeface="Microsoft YaHei" panose="020B0503020204020204" pitchFamily="34" charset="-122"/>
                </a:rPr>
                <a:t>智能生</a:t>
              </a:r>
              <a:endParaRPr kumimoji="1" lang="en-US" altLang="zh-CN" sz="1100" dirty="0">
                <a:solidFill>
                  <a:schemeClr val="bg1"/>
                </a:solidFill>
                <a:latin typeface="Microsoft YaHei" panose="020B0503020204020204" pitchFamily="34" charset="-122"/>
                <a:ea typeface="Microsoft YaHei" panose="020B0503020204020204" pitchFamily="34" charset="-122"/>
              </a:endParaRPr>
            </a:p>
            <a:p>
              <a:r>
                <a:rPr kumimoji="1" lang="zh-CN" altLang="en-US" sz="1100" dirty="0">
                  <a:solidFill>
                    <a:schemeClr val="bg1"/>
                  </a:solidFill>
                  <a:latin typeface="Microsoft YaHei" panose="020B0503020204020204" pitchFamily="34" charset="-122"/>
                  <a:ea typeface="Microsoft YaHei" panose="020B0503020204020204" pitchFamily="34" charset="-122"/>
                </a:rPr>
                <a:t>产系统</a:t>
              </a:r>
            </a:p>
          </p:txBody>
        </p:sp>
      </p:grpSp>
      <p:sp>
        <p:nvSpPr>
          <p:cNvPr id="20" name="椭圆 19">
            <a:extLst>
              <a:ext uri="{FF2B5EF4-FFF2-40B4-BE49-F238E27FC236}">
                <a16:creationId xmlns:a16="http://schemas.microsoft.com/office/drawing/2014/main" id="{94C2951F-8048-0E47-8526-68E4355E72E2}"/>
              </a:ext>
            </a:extLst>
          </p:cNvPr>
          <p:cNvSpPr/>
          <p:nvPr/>
        </p:nvSpPr>
        <p:spPr>
          <a:xfrm>
            <a:off x="3702453" y="1497767"/>
            <a:ext cx="828000" cy="828000"/>
          </a:xfrm>
          <a:prstGeom prst="ellipse">
            <a:avLst/>
          </a:prstGeom>
          <a:solidFill>
            <a:srgbClr val="318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BED52AAB-799D-0D49-A2AB-FF11FA7090A8}"/>
              </a:ext>
            </a:extLst>
          </p:cNvPr>
          <p:cNvSpPr txBox="1"/>
          <p:nvPr/>
        </p:nvSpPr>
        <p:spPr>
          <a:xfrm>
            <a:off x="3782128" y="1701701"/>
            <a:ext cx="607859" cy="430887"/>
          </a:xfrm>
          <a:prstGeom prst="rect">
            <a:avLst/>
          </a:prstGeom>
          <a:noFill/>
        </p:spPr>
        <p:txBody>
          <a:bodyPr wrap="none" rtlCol="0">
            <a:spAutoFit/>
          </a:bodyPr>
          <a:lstStyle/>
          <a:p>
            <a:r>
              <a:rPr kumimoji="1" lang="zh-CN" altLang="en-US" sz="1100" dirty="0">
                <a:solidFill>
                  <a:schemeClr val="bg1"/>
                </a:solidFill>
                <a:latin typeface="Microsoft YaHei" panose="020B0503020204020204" pitchFamily="34" charset="-122"/>
                <a:ea typeface="Microsoft YaHei" panose="020B0503020204020204" pitchFamily="34" charset="-122"/>
              </a:rPr>
              <a:t>主数据</a:t>
            </a:r>
            <a:endParaRPr kumimoji="1" lang="en-US" altLang="zh-CN" sz="1100" dirty="0">
              <a:solidFill>
                <a:schemeClr val="bg1"/>
              </a:solidFill>
              <a:latin typeface="Microsoft YaHei" panose="020B0503020204020204" pitchFamily="34" charset="-122"/>
              <a:ea typeface="Microsoft YaHei" panose="020B0503020204020204" pitchFamily="34" charset="-122"/>
            </a:endParaRPr>
          </a:p>
          <a:p>
            <a:pPr algn="ctr"/>
            <a:r>
              <a:rPr kumimoji="1" lang="zh-CN" altLang="en-US" sz="1100" dirty="0">
                <a:solidFill>
                  <a:schemeClr val="bg1"/>
                </a:solidFill>
                <a:latin typeface="Microsoft YaHei" panose="020B0503020204020204" pitchFamily="34" charset="-122"/>
                <a:ea typeface="Microsoft YaHei" panose="020B0503020204020204" pitchFamily="34" charset="-122"/>
              </a:rPr>
              <a:t>系统</a:t>
            </a:r>
          </a:p>
        </p:txBody>
      </p:sp>
      <p:cxnSp>
        <p:nvCxnSpPr>
          <p:cNvPr id="22" name="直线连接符 21">
            <a:extLst>
              <a:ext uri="{FF2B5EF4-FFF2-40B4-BE49-F238E27FC236}">
                <a16:creationId xmlns:a16="http://schemas.microsoft.com/office/drawing/2014/main" id="{AA5DA620-FEF8-DB45-8558-C4E1169E799C}"/>
              </a:ext>
            </a:extLst>
          </p:cNvPr>
          <p:cNvCxnSpPr>
            <a:cxnSpLocks/>
            <a:stCxn id="112" idx="6"/>
            <a:endCxn id="20" idx="2"/>
          </p:cNvCxnSpPr>
          <p:nvPr/>
        </p:nvCxnSpPr>
        <p:spPr>
          <a:xfrm flipV="1">
            <a:off x="1622643" y="1911767"/>
            <a:ext cx="2079810" cy="1136615"/>
          </a:xfrm>
          <a:prstGeom prst="line">
            <a:avLst/>
          </a:prstGeom>
          <a:ln>
            <a:solidFill>
              <a:srgbClr val="4F81BE"/>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A4AEB816-3063-DD4A-A6E2-FA959B0CAC5F}"/>
              </a:ext>
            </a:extLst>
          </p:cNvPr>
          <p:cNvCxnSpPr>
            <a:cxnSpLocks/>
            <a:stCxn id="20" idx="6"/>
            <a:endCxn id="28" idx="2"/>
          </p:cNvCxnSpPr>
          <p:nvPr/>
        </p:nvCxnSpPr>
        <p:spPr>
          <a:xfrm>
            <a:off x="4530453" y="1911767"/>
            <a:ext cx="1642685" cy="1136615"/>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9FC487E1-B499-7646-BAE1-2BB8616AA8E7}"/>
              </a:ext>
            </a:extLst>
          </p:cNvPr>
          <p:cNvCxnSpPr>
            <a:cxnSpLocks/>
            <a:stCxn id="20" idx="4"/>
            <a:endCxn id="40" idx="0"/>
          </p:cNvCxnSpPr>
          <p:nvPr/>
        </p:nvCxnSpPr>
        <p:spPr>
          <a:xfrm flipH="1">
            <a:off x="4116063" y="2325767"/>
            <a:ext cx="390" cy="1410843"/>
          </a:xfrm>
          <a:prstGeom prst="line">
            <a:avLst/>
          </a:prstGeom>
          <a:ln>
            <a:solidFill>
              <a:srgbClr val="4F81BE"/>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0AEC8FE-7B77-4F4E-B333-1FD025869762}"/>
              </a:ext>
            </a:extLst>
          </p:cNvPr>
          <p:cNvSpPr txBox="1"/>
          <p:nvPr/>
        </p:nvSpPr>
        <p:spPr>
          <a:xfrm rot="19823796">
            <a:off x="2027250" y="2348242"/>
            <a:ext cx="902812"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人财务基本数据</a:t>
            </a:r>
          </a:p>
        </p:txBody>
      </p:sp>
      <p:sp>
        <p:nvSpPr>
          <p:cNvPr id="26" name="文本框 25">
            <a:extLst>
              <a:ext uri="{FF2B5EF4-FFF2-40B4-BE49-F238E27FC236}">
                <a16:creationId xmlns:a16="http://schemas.microsoft.com/office/drawing/2014/main" id="{CA20B8B9-99E2-B04C-83C2-7126621DA756}"/>
              </a:ext>
            </a:extLst>
          </p:cNvPr>
          <p:cNvSpPr txBox="1"/>
          <p:nvPr/>
        </p:nvSpPr>
        <p:spPr>
          <a:xfrm rot="2227589">
            <a:off x="5149397" y="2322081"/>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生产数据</a:t>
            </a:r>
          </a:p>
        </p:txBody>
      </p:sp>
      <p:sp>
        <p:nvSpPr>
          <p:cNvPr id="27" name="文本框 26">
            <a:extLst>
              <a:ext uri="{FF2B5EF4-FFF2-40B4-BE49-F238E27FC236}">
                <a16:creationId xmlns:a16="http://schemas.microsoft.com/office/drawing/2014/main" id="{6F2792A9-A460-6549-A901-5F08EC792F6E}"/>
              </a:ext>
            </a:extLst>
          </p:cNvPr>
          <p:cNvSpPr txBox="1"/>
          <p:nvPr/>
        </p:nvSpPr>
        <p:spPr>
          <a:xfrm>
            <a:off x="3842271" y="2454673"/>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客户数据</a:t>
            </a:r>
          </a:p>
        </p:txBody>
      </p:sp>
      <p:sp>
        <p:nvSpPr>
          <p:cNvPr id="123" name="文本框 122">
            <a:extLst>
              <a:ext uri="{FF2B5EF4-FFF2-40B4-BE49-F238E27FC236}">
                <a16:creationId xmlns:a16="http://schemas.microsoft.com/office/drawing/2014/main" id="{5311676F-434C-F741-BA89-BEF32B5C9C1D}"/>
              </a:ext>
            </a:extLst>
          </p:cNvPr>
          <p:cNvSpPr txBox="1"/>
          <p:nvPr/>
        </p:nvSpPr>
        <p:spPr>
          <a:xfrm>
            <a:off x="7452943" y="2068118"/>
            <a:ext cx="4496386" cy="2536400"/>
          </a:xfrm>
          <a:prstGeom prst="rect">
            <a:avLst/>
          </a:prstGeom>
          <a:noFill/>
        </p:spPr>
        <p:txBody>
          <a:bodyPr wrap="square" rtlCol="0">
            <a:spAutoFit/>
          </a:bodyPr>
          <a:lstStyle/>
          <a:p>
            <a:pPr>
              <a:lnSpc>
                <a:spcPct val="150000"/>
              </a:lnSpc>
            </a:pP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1</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、水务板块业务以营收服务管理系统和主数据为集成核心，实现板块内信息集成共享，</a:t>
            </a:r>
            <a:r>
              <a:rPr kumimoji="1" lang="zh-CN" altLang="en-US" dirty="0">
                <a:solidFill>
                  <a:srgbClr val="FF0000"/>
                </a:solidFill>
                <a:latin typeface="Microsoft YaHei" panose="020B0503020204020204" pitchFamily="34" charset="-122"/>
                <a:ea typeface="Microsoft YaHei" panose="020B0503020204020204" pitchFamily="34" charset="-122"/>
              </a:rPr>
              <a:t>当前暂无与其他板块的接口</a:t>
            </a:r>
            <a:endParaRPr kumimoji="1" lang="en-US" altLang="zh-CN" dirty="0">
              <a:solidFill>
                <a:srgbClr val="FF0000"/>
              </a:solidFill>
              <a:latin typeface="Microsoft YaHei" panose="020B0503020204020204" pitchFamily="34" charset="-122"/>
              <a:ea typeface="Microsoft YaHei" panose="020B0503020204020204" pitchFamily="34" charset="-122"/>
            </a:endParaRPr>
          </a:p>
          <a:p>
            <a:pPr>
              <a:lnSpc>
                <a:spcPct val="150000"/>
              </a:lnSpc>
            </a:pP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2</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、后续水务板块与其他板块或者集团统建应用之间的集成，可以</a:t>
            </a:r>
            <a:r>
              <a:rPr kumimoji="1" lang="zh-CN" altLang="en-US" dirty="0">
                <a:solidFill>
                  <a:srgbClr val="FF0000"/>
                </a:solidFill>
                <a:latin typeface="Microsoft YaHei" panose="020B0503020204020204" pitchFamily="34" charset="-122"/>
                <a:ea typeface="Microsoft YaHei" panose="020B0503020204020204" pitchFamily="34" charset="-122"/>
              </a:rPr>
              <a:t>通过营收服务管理系统</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，使用</a:t>
            </a:r>
            <a:r>
              <a:rPr kumimoji="1" lang="zh-CN" altLang="en-US" b="1" dirty="0">
                <a:solidFill>
                  <a:srgbClr val="FF0000"/>
                </a:solidFill>
                <a:latin typeface="Microsoft YaHei" panose="020B0503020204020204" pitchFamily="34" charset="-122"/>
                <a:ea typeface="Microsoft YaHei" panose="020B0503020204020204" pitchFamily="34" charset="-122"/>
              </a:rPr>
              <a:t>连接集成平台</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来对接</a:t>
            </a:r>
            <a:endParaRPr kumimoji="1" lang="zh-CN" altLang="en-US" dirty="0">
              <a:latin typeface="Microsoft YaHei" panose="020B0503020204020204" pitchFamily="34" charset="-122"/>
              <a:ea typeface="Microsoft YaHei" panose="020B0503020204020204" pitchFamily="34" charset="-122"/>
            </a:endParaRPr>
          </a:p>
        </p:txBody>
      </p:sp>
      <p:sp>
        <p:nvSpPr>
          <p:cNvPr id="124" name="椭圆 123">
            <a:extLst>
              <a:ext uri="{FF2B5EF4-FFF2-40B4-BE49-F238E27FC236}">
                <a16:creationId xmlns:a16="http://schemas.microsoft.com/office/drawing/2014/main" id="{C1ADC271-F5B3-B04A-8086-FF14DBAECFB8}"/>
              </a:ext>
            </a:extLst>
          </p:cNvPr>
          <p:cNvSpPr/>
          <p:nvPr/>
        </p:nvSpPr>
        <p:spPr>
          <a:xfrm>
            <a:off x="794643" y="4357450"/>
            <a:ext cx="828000" cy="82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Microsoft YaHei" panose="020B0503020204020204" pitchFamily="34" charset="-122"/>
                <a:ea typeface="Microsoft YaHei" panose="020B0503020204020204" pitchFamily="34" charset="-122"/>
              </a:rPr>
              <a:t>BIP</a:t>
            </a:r>
            <a:endParaRPr kumimoji="1" lang="zh-CN" altLang="en-US" sz="1400" dirty="0">
              <a:latin typeface="Microsoft YaHei" panose="020B0503020204020204" pitchFamily="34" charset="-122"/>
              <a:ea typeface="Microsoft YaHei" panose="020B0503020204020204" pitchFamily="34" charset="-122"/>
            </a:endParaRPr>
          </a:p>
        </p:txBody>
      </p:sp>
      <p:cxnSp>
        <p:nvCxnSpPr>
          <p:cNvPr id="125" name="直线连接符 124">
            <a:extLst>
              <a:ext uri="{FF2B5EF4-FFF2-40B4-BE49-F238E27FC236}">
                <a16:creationId xmlns:a16="http://schemas.microsoft.com/office/drawing/2014/main" id="{12788C12-F91B-FE48-B175-6588BFC50F7A}"/>
              </a:ext>
            </a:extLst>
          </p:cNvPr>
          <p:cNvCxnSpPr>
            <a:cxnSpLocks/>
          </p:cNvCxnSpPr>
          <p:nvPr/>
        </p:nvCxnSpPr>
        <p:spPr>
          <a:xfrm flipV="1">
            <a:off x="1203931" y="3487434"/>
            <a:ext cx="0" cy="812289"/>
          </a:xfrm>
          <a:prstGeom prst="line">
            <a:avLst/>
          </a:prstGeom>
          <a:ln w="12700">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E0600BA5-7901-A741-B26E-45E962D4EB0D}"/>
              </a:ext>
            </a:extLst>
          </p:cNvPr>
          <p:cNvSpPr txBox="1"/>
          <p:nvPr/>
        </p:nvSpPr>
        <p:spPr>
          <a:xfrm>
            <a:off x="916586" y="3846088"/>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升级替换</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3-</a:t>
            </a:r>
            <a:r>
              <a:rPr lang="zh-CN" altLang="en-US" dirty="0"/>
              <a:t>系统集成：财务总体集成架构（规划）</a:t>
            </a:r>
            <a:endParaRPr dirty="0"/>
          </a:p>
        </p:txBody>
      </p:sp>
      <p:pic>
        <p:nvPicPr>
          <p:cNvPr id="15" name="图片 14"/>
          <p:cNvPicPr>
            <a:picLocks noChangeAspect="1"/>
          </p:cNvPicPr>
          <p:nvPr userDrawn="1"/>
        </p:nvPicPr>
        <p:blipFill>
          <a:blip r:embed="rId120"/>
          <a:stretch>
            <a:fillRect/>
          </a:stretch>
        </p:blipFill>
        <p:spPr>
          <a:xfrm>
            <a:off x="9206731" y="334605"/>
            <a:ext cx="1588169" cy="431684"/>
          </a:xfrm>
          <a:prstGeom prst="rect">
            <a:avLst/>
          </a:prstGeom>
        </p:spPr>
      </p:pic>
      <p:sp>
        <p:nvSpPr>
          <p:cNvPr id="4" name="矩形 51">
            <a:extLst>
              <a:ext uri="{FF2B5EF4-FFF2-40B4-BE49-F238E27FC236}">
                <a16:creationId xmlns:a16="http://schemas.microsoft.com/office/drawing/2014/main" id="{AF8BAFF9-8BD7-4A4C-B7B9-7A91DF268403}"/>
              </a:ext>
            </a:extLst>
          </p:cNvPr>
          <p:cNvSpPr/>
          <p:nvPr>
            <p:custDataLst>
              <p:tags r:id="rId1"/>
            </p:custDataLst>
          </p:nvPr>
        </p:nvSpPr>
        <p:spPr bwMode="auto">
          <a:xfrm>
            <a:off x="104775" y="1091565"/>
            <a:ext cx="1251585" cy="4657090"/>
          </a:xfrm>
          <a:prstGeom prst="rect">
            <a:avLst/>
          </a:prstGeom>
          <a:solidFill>
            <a:schemeClr val="bg1">
              <a:lumMod val="95000"/>
            </a:schemeClr>
          </a:solidFill>
          <a:ln w="12700" algn="ctr">
            <a:solidFill>
              <a:schemeClr val="bg1"/>
            </a:solidFill>
            <a:round/>
          </a:ln>
        </p:spPr>
        <p:txBody>
          <a:bodyPr rtlCol="0" anchor="ctr"/>
          <a:lstStyle/>
          <a:p>
            <a:pPr marL="0" marR="0" lvl="0" indent="0" algn="ctr" defTabSz="79248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776"/>
              </a:solidFill>
              <a:effectLst/>
              <a:uLnTx/>
              <a:uFillTx/>
              <a:latin typeface="华文细黑" panose="02010600040101010101" pitchFamily="2" charset="-122"/>
              <a:ea typeface="华文细黑" panose="02010600040101010101" pitchFamily="2" charset="-122"/>
              <a:cs typeface="+mn-cs"/>
            </a:endParaRPr>
          </a:p>
        </p:txBody>
      </p:sp>
      <p:sp>
        <p:nvSpPr>
          <p:cNvPr id="5" name="矩形 51">
            <a:extLst>
              <a:ext uri="{FF2B5EF4-FFF2-40B4-BE49-F238E27FC236}">
                <a16:creationId xmlns:a16="http://schemas.microsoft.com/office/drawing/2014/main" id="{AC124C7A-036F-DA47-A0F1-9D8FD96B4C72}"/>
              </a:ext>
            </a:extLst>
          </p:cNvPr>
          <p:cNvSpPr/>
          <p:nvPr>
            <p:custDataLst>
              <p:tags r:id="rId2"/>
            </p:custDataLst>
          </p:nvPr>
        </p:nvSpPr>
        <p:spPr bwMode="auto">
          <a:xfrm>
            <a:off x="2269490" y="1091565"/>
            <a:ext cx="8002270" cy="477520"/>
          </a:xfrm>
          <a:prstGeom prst="rect">
            <a:avLst/>
          </a:prstGeom>
          <a:solidFill>
            <a:schemeClr val="bg1">
              <a:lumMod val="95000"/>
            </a:schemeClr>
          </a:solidFill>
          <a:ln w="12700" algn="ctr">
            <a:solidFill>
              <a:schemeClr val="bg1"/>
            </a:solidFill>
            <a:round/>
          </a:ln>
        </p:spPr>
        <p:txBody>
          <a:bodyPr rtlCol="0" anchor="ctr"/>
          <a:lstStyle/>
          <a:p>
            <a:pPr marL="0" marR="0" lvl="0" indent="0" algn="ctr" defTabSz="79248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776"/>
              </a:solidFill>
              <a:effectLst/>
              <a:uLnTx/>
              <a:uFillTx/>
              <a:latin typeface="华文细黑" panose="02010600040101010101" pitchFamily="2" charset="-122"/>
              <a:ea typeface="华文细黑" panose="02010600040101010101" pitchFamily="2" charset="-122"/>
              <a:cs typeface="+mn-cs"/>
            </a:endParaRPr>
          </a:p>
        </p:txBody>
      </p:sp>
      <p:sp>
        <p:nvSpPr>
          <p:cNvPr id="6" name="AutoShape 21">
            <a:extLst>
              <a:ext uri="{FF2B5EF4-FFF2-40B4-BE49-F238E27FC236}">
                <a16:creationId xmlns:a16="http://schemas.microsoft.com/office/drawing/2014/main" id="{C216ADDD-06AC-2C43-B687-FB806A579AF9}"/>
              </a:ext>
            </a:extLst>
          </p:cNvPr>
          <p:cNvSpPr>
            <a:spLocks noChangeArrowheads="1"/>
          </p:cNvSpPr>
          <p:nvPr>
            <p:custDataLst>
              <p:tags r:id="rId3"/>
            </p:custDataLst>
          </p:nvPr>
        </p:nvSpPr>
        <p:spPr bwMode="auto">
          <a:xfrm>
            <a:off x="2496019" y="1165932"/>
            <a:ext cx="1257231" cy="334445"/>
          </a:xfrm>
          <a:prstGeom prst="roundRect">
            <a:avLst>
              <a:gd name="adj" fmla="val 5737"/>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门户</a:t>
            </a:r>
          </a:p>
        </p:txBody>
      </p:sp>
      <p:sp>
        <p:nvSpPr>
          <p:cNvPr id="7" name="AutoShape 21">
            <a:extLst>
              <a:ext uri="{FF2B5EF4-FFF2-40B4-BE49-F238E27FC236}">
                <a16:creationId xmlns:a16="http://schemas.microsoft.com/office/drawing/2014/main" id="{BFC8D564-A1BB-1945-BC8D-071AE22CDA72}"/>
              </a:ext>
            </a:extLst>
          </p:cNvPr>
          <p:cNvSpPr>
            <a:spLocks noChangeArrowheads="1"/>
          </p:cNvSpPr>
          <p:nvPr>
            <p:custDataLst>
              <p:tags r:id="rId4"/>
            </p:custDataLst>
          </p:nvPr>
        </p:nvSpPr>
        <p:spPr bwMode="auto">
          <a:xfrm>
            <a:off x="5702065" y="1165932"/>
            <a:ext cx="1256665" cy="334445"/>
          </a:xfrm>
          <a:prstGeom prst="roundRect">
            <a:avLst>
              <a:gd name="adj" fmla="val 5737"/>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竹云</a:t>
            </a:r>
          </a:p>
        </p:txBody>
      </p:sp>
      <p:sp>
        <p:nvSpPr>
          <p:cNvPr id="8" name="AutoShape 21">
            <a:extLst>
              <a:ext uri="{FF2B5EF4-FFF2-40B4-BE49-F238E27FC236}">
                <a16:creationId xmlns:a16="http://schemas.microsoft.com/office/drawing/2014/main" id="{80BEC946-0137-894D-8ED5-A23710686497}"/>
              </a:ext>
            </a:extLst>
          </p:cNvPr>
          <p:cNvSpPr>
            <a:spLocks noChangeArrowheads="1"/>
          </p:cNvSpPr>
          <p:nvPr>
            <p:custDataLst>
              <p:tags r:id="rId5"/>
            </p:custDataLst>
          </p:nvPr>
        </p:nvSpPr>
        <p:spPr bwMode="auto">
          <a:xfrm>
            <a:off x="4099325" y="1165932"/>
            <a:ext cx="1256665" cy="334445"/>
          </a:xfrm>
          <a:prstGeom prst="roundRect">
            <a:avLst>
              <a:gd name="adj" fmla="val 5737"/>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待办中心（</a:t>
            </a:r>
            <a:r>
              <a:rPr kumimoji="0" lang="en-US"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OA</a:t>
            </a: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a:t>
            </a:r>
          </a:p>
        </p:txBody>
      </p:sp>
      <p:sp>
        <p:nvSpPr>
          <p:cNvPr id="9" name="column-container_01">
            <a:extLst>
              <a:ext uri="{FF2B5EF4-FFF2-40B4-BE49-F238E27FC236}">
                <a16:creationId xmlns:a16="http://schemas.microsoft.com/office/drawing/2014/main" id="{C49B7DDA-EE70-0747-8EE8-847ACEEAE66D}"/>
              </a:ext>
            </a:extLst>
          </p:cNvPr>
          <p:cNvSpPr>
            <a:spLocks noChangeArrowheads="1"/>
          </p:cNvSpPr>
          <p:nvPr>
            <p:custDataLst>
              <p:tags r:id="rId6"/>
            </p:custDataLst>
          </p:nvPr>
        </p:nvSpPr>
        <p:spPr bwMode="auto">
          <a:xfrm>
            <a:off x="153360" y="1246787"/>
            <a:ext cx="1028065" cy="751840"/>
          </a:xfrm>
          <a:prstGeom prst="roundRect">
            <a:avLst>
              <a:gd name="adj" fmla="val 0"/>
            </a:avLst>
          </a:prstGeom>
          <a:solidFill>
            <a:schemeClr val="accent5">
              <a:lumMod val="60000"/>
              <a:lumOff val="4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TCIS</a:t>
            </a:r>
            <a:endPar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0" name="column-container_01">
            <a:extLst>
              <a:ext uri="{FF2B5EF4-FFF2-40B4-BE49-F238E27FC236}">
                <a16:creationId xmlns:a16="http://schemas.microsoft.com/office/drawing/2014/main" id="{3C6B6F7E-01F4-0047-BEF7-76EA139B94D8}"/>
              </a:ext>
            </a:extLst>
          </p:cNvPr>
          <p:cNvSpPr>
            <a:spLocks noChangeArrowheads="1"/>
          </p:cNvSpPr>
          <p:nvPr>
            <p:custDataLst>
              <p:tags r:id="rId7"/>
            </p:custDataLst>
          </p:nvPr>
        </p:nvSpPr>
        <p:spPr bwMode="auto">
          <a:xfrm>
            <a:off x="164783" y="3049000"/>
            <a:ext cx="1028065" cy="751840"/>
          </a:xfrm>
          <a:prstGeom prst="roundRect">
            <a:avLst>
              <a:gd name="adj" fmla="val 0"/>
            </a:avLst>
          </a:prstGeom>
          <a:solidFill>
            <a:schemeClr val="accent5">
              <a:lumMod val="60000"/>
              <a:lumOff val="4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GB"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条码</a:t>
            </a: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系统</a:t>
            </a:r>
            <a:endParaRPr kumimoji="0" lang="en-GB"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1" name="肘形连接符 10">
            <a:extLst>
              <a:ext uri="{FF2B5EF4-FFF2-40B4-BE49-F238E27FC236}">
                <a16:creationId xmlns:a16="http://schemas.microsoft.com/office/drawing/2014/main" id="{193C39A6-9981-CD45-B4A0-67478E90955C}"/>
              </a:ext>
            </a:extLst>
          </p:cNvPr>
          <p:cNvCxnSpPr>
            <a:stCxn id="9" idx="3"/>
          </p:cNvCxnSpPr>
          <p:nvPr>
            <p:custDataLst>
              <p:tags r:id="rId8"/>
            </p:custDataLst>
          </p:nvPr>
        </p:nvCxnSpPr>
        <p:spPr>
          <a:xfrm>
            <a:off x="1181425" y="1622707"/>
            <a:ext cx="1152835" cy="522042"/>
          </a:xfrm>
          <a:prstGeom prst="bentConnector3">
            <a:avLst>
              <a:gd name="adj1" fmla="val 50000"/>
            </a:avLst>
          </a:prstGeom>
          <a:ln w="19050">
            <a:prstDash val="lgDash"/>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2" name="肘形连接符 11">
            <a:extLst>
              <a:ext uri="{FF2B5EF4-FFF2-40B4-BE49-F238E27FC236}">
                <a16:creationId xmlns:a16="http://schemas.microsoft.com/office/drawing/2014/main" id="{B9B6F0B9-64B3-CD4E-B07B-561FA63E17BB}"/>
              </a:ext>
            </a:extLst>
          </p:cNvPr>
          <p:cNvCxnSpPr>
            <a:stCxn id="10" idx="3"/>
          </p:cNvCxnSpPr>
          <p:nvPr>
            <p:custDataLst>
              <p:tags r:id="rId9"/>
            </p:custDataLst>
          </p:nvPr>
        </p:nvCxnSpPr>
        <p:spPr>
          <a:xfrm>
            <a:off x="1192848" y="3424920"/>
            <a:ext cx="1111826" cy="7572"/>
          </a:xfrm>
          <a:prstGeom prst="bentConnector3">
            <a:avLst>
              <a:gd name="adj1" fmla="val 50000"/>
            </a:avLst>
          </a:prstGeom>
          <a:ln w="19050">
            <a:prstDash val="lgDash"/>
            <a:tailEnd type="triangle"/>
          </a:ln>
        </p:spPr>
        <p:style>
          <a:lnRef idx="1">
            <a:schemeClr val="accent4"/>
          </a:lnRef>
          <a:fillRef idx="0">
            <a:schemeClr val="accent4"/>
          </a:fillRef>
          <a:effectRef idx="0">
            <a:schemeClr val="accent4"/>
          </a:effectRef>
          <a:fontRef idx="minor">
            <a:schemeClr val="tx1"/>
          </a:fontRef>
        </p:style>
      </p:cxnSp>
      <p:sp>
        <p:nvSpPr>
          <p:cNvPr id="16" name="AutoShape 21">
            <a:extLst>
              <a:ext uri="{FF2B5EF4-FFF2-40B4-BE49-F238E27FC236}">
                <a16:creationId xmlns:a16="http://schemas.microsoft.com/office/drawing/2014/main" id="{8953C881-A0A3-D64B-9375-94728A83A2A1}"/>
              </a:ext>
            </a:extLst>
          </p:cNvPr>
          <p:cNvSpPr>
            <a:spLocks noChangeArrowheads="1"/>
          </p:cNvSpPr>
          <p:nvPr>
            <p:custDataLst>
              <p:tags r:id="rId10"/>
            </p:custDataLst>
          </p:nvPr>
        </p:nvSpPr>
        <p:spPr bwMode="auto">
          <a:xfrm>
            <a:off x="8907545" y="1165932"/>
            <a:ext cx="1256665" cy="334445"/>
          </a:xfrm>
          <a:prstGeom prst="roundRect">
            <a:avLst>
              <a:gd name="adj" fmla="val 5737"/>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短信平台</a:t>
            </a:r>
          </a:p>
        </p:txBody>
      </p:sp>
      <p:sp>
        <p:nvSpPr>
          <p:cNvPr id="17" name="AutoShape 21">
            <a:extLst>
              <a:ext uri="{FF2B5EF4-FFF2-40B4-BE49-F238E27FC236}">
                <a16:creationId xmlns:a16="http://schemas.microsoft.com/office/drawing/2014/main" id="{394EBA21-9315-EF44-A155-EC5996163FC1}"/>
              </a:ext>
            </a:extLst>
          </p:cNvPr>
          <p:cNvSpPr>
            <a:spLocks noChangeArrowheads="1"/>
          </p:cNvSpPr>
          <p:nvPr>
            <p:custDataLst>
              <p:tags r:id="rId11"/>
            </p:custDataLst>
          </p:nvPr>
        </p:nvSpPr>
        <p:spPr bwMode="auto">
          <a:xfrm>
            <a:off x="7304805" y="1165932"/>
            <a:ext cx="1256665" cy="334445"/>
          </a:xfrm>
          <a:prstGeom prst="roundRect">
            <a:avLst>
              <a:gd name="adj" fmla="val 5737"/>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邮箱系统</a:t>
            </a:r>
          </a:p>
        </p:txBody>
      </p:sp>
      <p:cxnSp>
        <p:nvCxnSpPr>
          <p:cNvPr id="18" name="肘形连接符 17">
            <a:extLst>
              <a:ext uri="{FF2B5EF4-FFF2-40B4-BE49-F238E27FC236}">
                <a16:creationId xmlns:a16="http://schemas.microsoft.com/office/drawing/2014/main" id="{D0E6AD5D-4455-F34C-A975-55525ECDC9E7}"/>
              </a:ext>
            </a:extLst>
          </p:cNvPr>
          <p:cNvCxnSpPr>
            <a:stCxn id="6" idx="2"/>
          </p:cNvCxnSpPr>
          <p:nvPr>
            <p:custDataLst>
              <p:tags r:id="rId12"/>
            </p:custDataLst>
          </p:nvPr>
        </p:nvCxnSpPr>
        <p:spPr>
          <a:xfrm rot="5400000" flipV="1">
            <a:off x="2901105" y="1723600"/>
            <a:ext cx="450000" cy="3175"/>
          </a:xfrm>
          <a:prstGeom prst="bentConnector2">
            <a:avLst/>
          </a:prstGeom>
          <a:ln w="19050">
            <a:prstDash val="lgDash"/>
            <a:tailEnd type="triangle"/>
          </a:ln>
        </p:spPr>
        <p:style>
          <a:lnRef idx="1">
            <a:schemeClr val="accent4"/>
          </a:lnRef>
          <a:fillRef idx="0">
            <a:schemeClr val="accent4"/>
          </a:fillRef>
          <a:effectRef idx="0">
            <a:schemeClr val="accent4"/>
          </a:effectRef>
          <a:fontRef idx="minor">
            <a:schemeClr val="tx1"/>
          </a:fontRef>
        </p:style>
      </p:cxnSp>
      <p:sp>
        <p:nvSpPr>
          <p:cNvPr id="19" name="文本框 18">
            <a:extLst>
              <a:ext uri="{FF2B5EF4-FFF2-40B4-BE49-F238E27FC236}">
                <a16:creationId xmlns:a16="http://schemas.microsoft.com/office/drawing/2014/main" id="{3C1DDA0F-AFC5-F84E-82C0-8436F85BC15E}"/>
              </a:ext>
            </a:extLst>
          </p:cNvPr>
          <p:cNvSpPr txBox="1"/>
          <p:nvPr>
            <p:custDataLst>
              <p:tags r:id="rId13"/>
            </p:custDataLst>
          </p:nvPr>
        </p:nvSpPr>
        <p:spPr>
          <a:xfrm>
            <a:off x="2771775" y="1569085"/>
            <a:ext cx="418465" cy="33718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单点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登录</a:t>
            </a:r>
          </a:p>
        </p:txBody>
      </p:sp>
      <p:cxnSp>
        <p:nvCxnSpPr>
          <p:cNvPr id="20" name="肘形连接符 19">
            <a:extLst>
              <a:ext uri="{FF2B5EF4-FFF2-40B4-BE49-F238E27FC236}">
                <a16:creationId xmlns:a16="http://schemas.microsoft.com/office/drawing/2014/main" id="{B2A7C201-6543-9B4C-8CCB-E7A7864CF2D2}"/>
              </a:ext>
            </a:extLst>
          </p:cNvPr>
          <p:cNvCxnSpPr>
            <a:stCxn id="8" idx="2"/>
          </p:cNvCxnSpPr>
          <p:nvPr>
            <p:custDataLst>
              <p:tags r:id="rId14"/>
            </p:custDataLst>
          </p:nvPr>
        </p:nvCxnSpPr>
        <p:spPr>
          <a:xfrm rot="5400000" flipV="1">
            <a:off x="4506385" y="1722330"/>
            <a:ext cx="450000" cy="6350"/>
          </a:xfrm>
          <a:prstGeom prst="bentConnector3">
            <a:avLst>
              <a:gd name="adj1" fmla="val 50000"/>
            </a:avLst>
          </a:prstGeom>
          <a:ln w="19050">
            <a:prstDash val="lgDash"/>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21" name="文本框 20">
            <a:extLst>
              <a:ext uri="{FF2B5EF4-FFF2-40B4-BE49-F238E27FC236}">
                <a16:creationId xmlns:a16="http://schemas.microsoft.com/office/drawing/2014/main" id="{33652EEC-A5AE-7D42-B4B2-930B37C8AAA8}"/>
              </a:ext>
            </a:extLst>
          </p:cNvPr>
          <p:cNvSpPr txBox="1"/>
          <p:nvPr>
            <p:custDataLst>
              <p:tags r:id="rId15"/>
            </p:custDataLst>
          </p:nvPr>
        </p:nvSpPr>
        <p:spPr>
          <a:xfrm>
            <a:off x="4241483" y="1593350"/>
            <a:ext cx="417195" cy="33718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待办</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消息</a:t>
            </a:r>
          </a:p>
        </p:txBody>
      </p:sp>
      <p:cxnSp>
        <p:nvCxnSpPr>
          <p:cNvPr id="22" name="肘形连接符 21">
            <a:extLst>
              <a:ext uri="{FF2B5EF4-FFF2-40B4-BE49-F238E27FC236}">
                <a16:creationId xmlns:a16="http://schemas.microsoft.com/office/drawing/2014/main" id="{F1970421-0724-1E41-8C98-5407EE3A79A6}"/>
              </a:ext>
            </a:extLst>
          </p:cNvPr>
          <p:cNvCxnSpPr>
            <a:stCxn id="7" idx="2"/>
          </p:cNvCxnSpPr>
          <p:nvPr>
            <p:custDataLst>
              <p:tags r:id="rId16"/>
            </p:custDataLst>
          </p:nvPr>
        </p:nvCxnSpPr>
        <p:spPr>
          <a:xfrm rot="5400000" flipV="1">
            <a:off x="6107537" y="1723918"/>
            <a:ext cx="450000" cy="3175"/>
          </a:xfrm>
          <a:prstGeom prst="bentConnector3">
            <a:avLst>
              <a:gd name="adj1" fmla="val 50000"/>
            </a:avLst>
          </a:prstGeom>
          <a:ln w="19050">
            <a:prstDash val="lgDash"/>
            <a:tailEnd type="triangle"/>
          </a:ln>
        </p:spPr>
        <p:style>
          <a:lnRef idx="1">
            <a:schemeClr val="accent4"/>
          </a:lnRef>
          <a:fillRef idx="0">
            <a:schemeClr val="accent4"/>
          </a:fillRef>
          <a:effectRef idx="0">
            <a:schemeClr val="accent4"/>
          </a:effectRef>
          <a:fontRef idx="minor">
            <a:schemeClr val="tx1"/>
          </a:fontRef>
        </p:style>
      </p:cxnSp>
      <p:sp>
        <p:nvSpPr>
          <p:cNvPr id="24" name="文本框 23">
            <a:extLst>
              <a:ext uri="{FF2B5EF4-FFF2-40B4-BE49-F238E27FC236}">
                <a16:creationId xmlns:a16="http://schemas.microsoft.com/office/drawing/2014/main" id="{BAE24BAB-C5C2-A245-94C6-F9C2D86EB0F6}"/>
              </a:ext>
            </a:extLst>
          </p:cNvPr>
          <p:cNvSpPr txBox="1"/>
          <p:nvPr>
            <p:custDataLst>
              <p:tags r:id="rId17"/>
            </p:custDataLst>
          </p:nvPr>
        </p:nvSpPr>
        <p:spPr>
          <a:xfrm>
            <a:off x="6337300" y="1569720"/>
            <a:ext cx="464503"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单点登录</a:t>
            </a:r>
          </a:p>
        </p:txBody>
      </p:sp>
      <p:cxnSp>
        <p:nvCxnSpPr>
          <p:cNvPr id="25" name="肘形连接符 24">
            <a:extLst>
              <a:ext uri="{FF2B5EF4-FFF2-40B4-BE49-F238E27FC236}">
                <a16:creationId xmlns:a16="http://schemas.microsoft.com/office/drawing/2014/main" id="{00DBB460-BC7C-A242-98FA-E7C50EF045E2}"/>
              </a:ext>
            </a:extLst>
          </p:cNvPr>
          <p:cNvCxnSpPr>
            <a:stCxn id="17" idx="2"/>
          </p:cNvCxnSpPr>
          <p:nvPr>
            <p:custDataLst>
              <p:tags r:id="rId18"/>
            </p:custDataLst>
          </p:nvPr>
        </p:nvCxnSpPr>
        <p:spPr>
          <a:xfrm rot="5400000" flipV="1">
            <a:off x="7710170" y="1723390"/>
            <a:ext cx="451485" cy="5080"/>
          </a:xfrm>
          <a:prstGeom prst="bentConnector3">
            <a:avLst>
              <a:gd name="adj1" fmla="val 50000"/>
            </a:avLst>
          </a:prstGeom>
          <a:ln w="19050">
            <a:prstDash val="lgDash"/>
            <a:tailEnd type="triangle"/>
          </a:ln>
        </p:spPr>
        <p:style>
          <a:lnRef idx="1">
            <a:schemeClr val="accent4"/>
          </a:lnRef>
          <a:fillRef idx="0">
            <a:schemeClr val="accent4"/>
          </a:fillRef>
          <a:effectRef idx="0">
            <a:schemeClr val="accent4"/>
          </a:effectRef>
          <a:fontRef idx="minor">
            <a:schemeClr val="tx1"/>
          </a:fontRef>
        </p:style>
      </p:cxnSp>
      <p:sp>
        <p:nvSpPr>
          <p:cNvPr id="26" name="文本框 25">
            <a:extLst>
              <a:ext uri="{FF2B5EF4-FFF2-40B4-BE49-F238E27FC236}">
                <a16:creationId xmlns:a16="http://schemas.microsoft.com/office/drawing/2014/main" id="{052E9144-2557-0441-A8F5-23AC64632168}"/>
              </a:ext>
            </a:extLst>
          </p:cNvPr>
          <p:cNvSpPr txBox="1"/>
          <p:nvPr>
            <p:custDataLst>
              <p:tags r:id="rId19"/>
            </p:custDataLst>
          </p:nvPr>
        </p:nvSpPr>
        <p:spPr>
          <a:xfrm>
            <a:off x="7564755" y="1567815"/>
            <a:ext cx="450850"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邮件集成</a:t>
            </a:r>
          </a:p>
        </p:txBody>
      </p:sp>
      <p:cxnSp>
        <p:nvCxnSpPr>
          <p:cNvPr id="27" name="肘形连接符 26">
            <a:extLst>
              <a:ext uri="{FF2B5EF4-FFF2-40B4-BE49-F238E27FC236}">
                <a16:creationId xmlns:a16="http://schemas.microsoft.com/office/drawing/2014/main" id="{7A1D5DFC-4613-A347-93D3-A4B95B43ECC7}"/>
              </a:ext>
            </a:extLst>
          </p:cNvPr>
          <p:cNvCxnSpPr>
            <a:stCxn id="16" idx="2"/>
          </p:cNvCxnSpPr>
          <p:nvPr>
            <p:custDataLst>
              <p:tags r:id="rId20"/>
            </p:custDataLst>
          </p:nvPr>
        </p:nvCxnSpPr>
        <p:spPr>
          <a:xfrm rot="5400000">
            <a:off x="9308890" y="1722965"/>
            <a:ext cx="450000" cy="5080"/>
          </a:xfrm>
          <a:prstGeom prst="bentConnector3">
            <a:avLst>
              <a:gd name="adj1" fmla="val 50000"/>
            </a:avLst>
          </a:prstGeom>
          <a:ln w="19050">
            <a:prstDash val="lgDash"/>
            <a:tailEnd type="triangle"/>
          </a:ln>
        </p:spPr>
        <p:style>
          <a:lnRef idx="1">
            <a:schemeClr val="accent4"/>
          </a:lnRef>
          <a:fillRef idx="0">
            <a:schemeClr val="accent4"/>
          </a:fillRef>
          <a:effectRef idx="0">
            <a:schemeClr val="accent4"/>
          </a:effectRef>
          <a:fontRef idx="minor">
            <a:schemeClr val="tx1"/>
          </a:fontRef>
        </p:style>
      </p:cxnSp>
      <p:sp>
        <p:nvSpPr>
          <p:cNvPr id="28" name="文本框 27">
            <a:extLst>
              <a:ext uri="{FF2B5EF4-FFF2-40B4-BE49-F238E27FC236}">
                <a16:creationId xmlns:a16="http://schemas.microsoft.com/office/drawing/2014/main" id="{988DA25A-0755-A24F-B8A9-2A293FF9C3CC}"/>
              </a:ext>
            </a:extLst>
          </p:cNvPr>
          <p:cNvSpPr txBox="1"/>
          <p:nvPr>
            <p:custDataLst>
              <p:tags r:id="rId21"/>
            </p:custDataLst>
          </p:nvPr>
        </p:nvSpPr>
        <p:spPr>
          <a:xfrm>
            <a:off x="9150985" y="1569720"/>
            <a:ext cx="454025" cy="3987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短信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集成</a:t>
            </a:r>
          </a:p>
        </p:txBody>
      </p:sp>
      <p:sp>
        <p:nvSpPr>
          <p:cNvPr id="29" name="矩形 51">
            <a:extLst>
              <a:ext uri="{FF2B5EF4-FFF2-40B4-BE49-F238E27FC236}">
                <a16:creationId xmlns:a16="http://schemas.microsoft.com/office/drawing/2014/main" id="{E54C1608-F1D3-144F-A4A9-7A0115220853}"/>
              </a:ext>
            </a:extLst>
          </p:cNvPr>
          <p:cNvSpPr/>
          <p:nvPr>
            <p:custDataLst>
              <p:tags r:id="rId22"/>
            </p:custDataLst>
          </p:nvPr>
        </p:nvSpPr>
        <p:spPr bwMode="auto">
          <a:xfrm>
            <a:off x="2269490" y="5997575"/>
            <a:ext cx="8083550" cy="477520"/>
          </a:xfrm>
          <a:prstGeom prst="rect">
            <a:avLst/>
          </a:prstGeom>
          <a:solidFill>
            <a:schemeClr val="bg1">
              <a:lumMod val="95000"/>
            </a:schemeClr>
          </a:solidFill>
          <a:ln w="12700" algn="ctr">
            <a:solidFill>
              <a:schemeClr val="bg1"/>
            </a:solidFill>
            <a:round/>
          </a:ln>
        </p:spPr>
        <p:txBody>
          <a:bodyPr rtlCol="0" anchor="ctr"/>
          <a:lstStyle/>
          <a:p>
            <a:pPr marL="0" marR="0" lvl="0" indent="0" algn="ctr" defTabSz="79248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776"/>
              </a:solidFill>
              <a:effectLst/>
              <a:uLnTx/>
              <a:uFillTx/>
              <a:latin typeface="华文细黑" panose="02010600040101010101" pitchFamily="2" charset="-122"/>
              <a:ea typeface="华文细黑" panose="02010600040101010101" pitchFamily="2" charset="-122"/>
              <a:cs typeface="+mn-cs"/>
            </a:endParaRPr>
          </a:p>
        </p:txBody>
      </p:sp>
      <p:sp>
        <p:nvSpPr>
          <p:cNvPr id="32" name="AutoShape 21">
            <a:extLst>
              <a:ext uri="{FF2B5EF4-FFF2-40B4-BE49-F238E27FC236}">
                <a16:creationId xmlns:a16="http://schemas.microsoft.com/office/drawing/2014/main" id="{A79A4FB1-D37A-194B-9DF7-6464C65B99BF}"/>
              </a:ext>
            </a:extLst>
          </p:cNvPr>
          <p:cNvSpPr>
            <a:spLocks noChangeArrowheads="1"/>
          </p:cNvSpPr>
          <p:nvPr>
            <p:custDataLst>
              <p:tags r:id="rId23"/>
            </p:custDataLst>
          </p:nvPr>
        </p:nvSpPr>
        <p:spPr bwMode="auto">
          <a:xfrm>
            <a:off x="2311786" y="6059242"/>
            <a:ext cx="3935730" cy="360000"/>
          </a:xfrm>
          <a:prstGeom prst="roundRect">
            <a:avLst>
              <a:gd name="adj" fmla="val 5737"/>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主数据（MDM </a:t>
            </a:r>
            <a:r>
              <a:rPr lang="zh-CN" altLang="en-US" sz="1000" b="1" kern="0" dirty="0">
                <a:solidFill>
                  <a:prstClr val="white"/>
                </a:solidFill>
                <a:latin typeface="微软雅黑" panose="020B0503020204020204" charset="-122"/>
                <a:ea typeface="微软雅黑" panose="020B0503020204020204" charset="-122"/>
                <a:sym typeface="+mn-ea"/>
              </a:rPr>
              <a:t>）</a:t>
            </a:r>
            <a:endPar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p:txBody>
      </p:sp>
      <p:sp>
        <p:nvSpPr>
          <p:cNvPr id="34" name="文本框 33">
            <a:extLst>
              <a:ext uri="{FF2B5EF4-FFF2-40B4-BE49-F238E27FC236}">
                <a16:creationId xmlns:a16="http://schemas.microsoft.com/office/drawing/2014/main" id="{DC80140D-9F24-DF4B-8EF3-E460291A3856}"/>
              </a:ext>
            </a:extLst>
          </p:cNvPr>
          <p:cNvSpPr txBox="1"/>
          <p:nvPr>
            <p:custDataLst>
              <p:tags r:id="rId24"/>
            </p:custDataLst>
          </p:nvPr>
        </p:nvSpPr>
        <p:spPr>
          <a:xfrm>
            <a:off x="3838656" y="5700441"/>
            <a:ext cx="88199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主数据同步</a:t>
            </a:r>
          </a:p>
        </p:txBody>
      </p:sp>
      <p:cxnSp>
        <p:nvCxnSpPr>
          <p:cNvPr id="35" name="肘形连接符 34">
            <a:extLst>
              <a:ext uri="{FF2B5EF4-FFF2-40B4-BE49-F238E27FC236}">
                <a16:creationId xmlns:a16="http://schemas.microsoft.com/office/drawing/2014/main" id="{3D62685B-4581-F648-B50D-463EDBA254D1}"/>
              </a:ext>
            </a:extLst>
          </p:cNvPr>
          <p:cNvCxnSpPr/>
          <p:nvPr>
            <p:custDataLst>
              <p:tags r:id="rId25"/>
            </p:custDataLst>
          </p:nvPr>
        </p:nvCxnSpPr>
        <p:spPr>
          <a:xfrm flipV="1">
            <a:off x="9817735" y="2352675"/>
            <a:ext cx="407035" cy="553085"/>
          </a:xfrm>
          <a:prstGeom prst="bentConnector3">
            <a:avLst>
              <a:gd name="adj1" fmla="val 50078"/>
            </a:avLst>
          </a:prstGeom>
          <a:ln w="19050">
            <a:prstDash val="lgDash"/>
            <a:tailEnd type="triangle"/>
          </a:ln>
        </p:spPr>
        <p:style>
          <a:lnRef idx="1">
            <a:schemeClr val="accent4"/>
          </a:lnRef>
          <a:fillRef idx="0">
            <a:schemeClr val="accent4"/>
          </a:fillRef>
          <a:effectRef idx="0">
            <a:schemeClr val="accent4"/>
          </a:effectRef>
          <a:fontRef idx="minor">
            <a:schemeClr val="tx1"/>
          </a:fontRef>
        </p:style>
      </p:cxnSp>
      <p:sp>
        <p:nvSpPr>
          <p:cNvPr id="36" name="Rectangle 5">
            <a:extLst>
              <a:ext uri="{FF2B5EF4-FFF2-40B4-BE49-F238E27FC236}">
                <a16:creationId xmlns:a16="http://schemas.microsoft.com/office/drawing/2014/main" id="{25634C03-B889-F544-9061-3EDF89F87CD3}"/>
              </a:ext>
            </a:extLst>
          </p:cNvPr>
          <p:cNvSpPr/>
          <p:nvPr>
            <p:custDataLst>
              <p:tags r:id="rId26"/>
            </p:custDataLst>
          </p:nvPr>
        </p:nvSpPr>
        <p:spPr bwMode="gray">
          <a:xfrm>
            <a:off x="2317750" y="1965960"/>
            <a:ext cx="8002905" cy="3520440"/>
          </a:xfrm>
          <a:prstGeom prst="rect">
            <a:avLst/>
          </a:prstGeom>
          <a:noFill/>
          <a:ln w="57150" algn="ctr">
            <a:solidFill>
              <a:schemeClr val="accent1"/>
            </a:solidFill>
            <a:miter lim="800000"/>
          </a:ln>
        </p:spPr>
        <p:txBody>
          <a:bodyPr wrap="square" lIns="88900" tIns="88900" rIns="88900" bIns="88900" rtlCol="0" anchor="ctr"/>
          <a:lstStyle/>
          <a:p>
            <a:pPr marL="0" marR="0" lvl="0" indent="0" algn="ctr" defTabSz="1219200" rtl="0" eaLnBrk="1" fontAlgn="auto" latinLnBrk="0" hangingPunct="1">
              <a:lnSpc>
                <a:spcPct val="106000"/>
              </a:lnSpc>
              <a:spcBef>
                <a:spcPts val="0"/>
              </a:spcBef>
              <a:spcAft>
                <a:spcPts val="0"/>
              </a:spcAft>
              <a:buClrTx/>
              <a:buSzTx/>
              <a:buFont typeface="Wingdings 2" panose="05020102010507070707" pitchFamily="18" charset="2"/>
              <a:buNone/>
              <a:tabLst/>
              <a:defRPr/>
            </a:pPr>
            <a:endParaRPr kumimoji="0" lang="en-US" sz="16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37" name="Group 6">
            <a:extLst>
              <a:ext uri="{FF2B5EF4-FFF2-40B4-BE49-F238E27FC236}">
                <a16:creationId xmlns:a16="http://schemas.microsoft.com/office/drawing/2014/main" id="{3FFF5F6A-A799-E349-A64F-89A4FD3C7050}"/>
              </a:ext>
            </a:extLst>
          </p:cNvPr>
          <p:cNvGrpSpPr/>
          <p:nvPr/>
        </p:nvGrpSpPr>
        <p:grpSpPr>
          <a:xfrm>
            <a:off x="2392228" y="2283019"/>
            <a:ext cx="2223770" cy="835660"/>
            <a:chOff x="3341313" y="1718950"/>
            <a:chExt cx="2170794" cy="1853366"/>
          </a:xfrm>
          <a:solidFill>
            <a:srgbClr val="C00000"/>
          </a:solidFill>
        </p:grpSpPr>
        <p:sp>
          <p:nvSpPr>
            <p:cNvPr id="38" name="iṣḷîḑe">
              <a:extLst>
                <a:ext uri="{FF2B5EF4-FFF2-40B4-BE49-F238E27FC236}">
                  <a16:creationId xmlns:a16="http://schemas.microsoft.com/office/drawing/2014/main" id="{B170D10F-AFB5-7142-9B8F-2F10F76BD21C}"/>
                </a:ext>
              </a:extLst>
            </p:cNvPr>
            <p:cNvSpPr/>
            <p:nvPr>
              <p:custDataLst>
                <p:tags r:id="rId116"/>
              </p:custDataLst>
            </p:nvPr>
          </p:nvSpPr>
          <p:spPr bwMode="white">
            <a:xfrm>
              <a:off x="3341313" y="1718950"/>
              <a:ext cx="2170794" cy="1853366"/>
            </a:xfrm>
            <a:prstGeom prst="roundRect">
              <a:avLst>
                <a:gd name="adj" fmla="val 5304"/>
              </a:avLst>
            </a:prstGeom>
            <a:grpFill/>
            <a:ln w="22225" cap="flat" cmpd="sng" algn="ctr">
              <a:noFill/>
              <a:prstDash val="solid"/>
            </a:ln>
            <a:effectLst/>
          </p:spPr>
          <p:txBody>
            <a:bodyPr anchor="ctr"/>
            <a:lstStyle/>
            <a:p>
              <a:pPr marL="0" marR="0" lvl="2" indent="0" algn="ctr" defTabSz="1218565"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81610" algn="l"/>
                </a:tabLst>
                <a:defRPr/>
              </a:pPr>
              <a:endParaRPr kumimoji="0" lang="zh-CN" altLang="en-US" sz="1865"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9" name="文本框 14">
              <a:extLst>
                <a:ext uri="{FF2B5EF4-FFF2-40B4-BE49-F238E27FC236}">
                  <a16:creationId xmlns:a16="http://schemas.microsoft.com/office/drawing/2014/main" id="{3425D15C-379D-5849-AECD-4E8117DCFAC8}"/>
                </a:ext>
              </a:extLst>
            </p:cNvPr>
            <p:cNvSpPr txBox="1"/>
            <p:nvPr>
              <p:custDataLst>
                <p:tags r:id="rId117"/>
              </p:custDataLst>
            </p:nvPr>
          </p:nvSpPr>
          <p:spPr>
            <a:xfrm>
              <a:off x="3848755" y="1857745"/>
              <a:ext cx="1176336" cy="408417"/>
            </a:xfrm>
            <a:prstGeom prst="rect">
              <a:avLst/>
            </a:prstGeom>
            <a:grpFill/>
          </p:spPr>
          <p:txBody>
            <a:bodyPr wrap="square" lIns="0" tIns="0" rIns="0" bIns="0" rtlCol="0">
              <a:spAutoFit/>
            </a:bodyPr>
            <a:lstStyle/>
            <a:p>
              <a:pPr marL="0" marR="0" lvl="0" indent="0" algn="ctr" defTabSz="1219200" rtl="0" eaLnBrk="1" fontAlgn="auto" latinLnBrk="0" hangingPunct="1">
                <a:lnSpc>
                  <a:spcPct val="100000"/>
                </a:lnSpc>
                <a:spcBef>
                  <a:spcPts val="600"/>
                </a:spcBef>
                <a:spcAft>
                  <a:spcPts val="0"/>
                </a:spcAft>
                <a:buClrTx/>
                <a:buSzPct val="100000"/>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费用报账平台</a:t>
              </a:r>
            </a:p>
          </p:txBody>
        </p:sp>
        <p:sp>
          <p:nvSpPr>
            <p:cNvPr id="40" name="îsļïḍè">
              <a:extLst>
                <a:ext uri="{FF2B5EF4-FFF2-40B4-BE49-F238E27FC236}">
                  <a16:creationId xmlns:a16="http://schemas.microsoft.com/office/drawing/2014/main" id="{7EF61921-AF54-5A44-89AF-0346BA280CF6}"/>
                </a:ext>
              </a:extLst>
            </p:cNvPr>
            <p:cNvSpPr/>
            <p:nvPr>
              <p:custDataLst>
                <p:tags r:id="rId118"/>
              </p:custDataLst>
            </p:nvPr>
          </p:nvSpPr>
          <p:spPr>
            <a:xfrm>
              <a:off x="3456609" y="2569583"/>
              <a:ext cx="949645" cy="663325"/>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费用报账</a:t>
              </a:r>
            </a:p>
          </p:txBody>
        </p:sp>
      </p:grpSp>
      <p:grpSp>
        <p:nvGrpSpPr>
          <p:cNvPr id="41" name="Group 10">
            <a:extLst>
              <a:ext uri="{FF2B5EF4-FFF2-40B4-BE49-F238E27FC236}">
                <a16:creationId xmlns:a16="http://schemas.microsoft.com/office/drawing/2014/main" id="{A1101709-B8EB-B048-9362-EA2942C1D984}"/>
              </a:ext>
            </a:extLst>
          </p:cNvPr>
          <p:cNvGrpSpPr/>
          <p:nvPr/>
        </p:nvGrpSpPr>
        <p:grpSpPr>
          <a:xfrm>
            <a:off x="2399262" y="3601197"/>
            <a:ext cx="2296800" cy="861805"/>
            <a:chOff x="1161279" y="1731137"/>
            <a:chExt cx="2296800" cy="861805"/>
          </a:xfrm>
          <a:solidFill>
            <a:srgbClr val="C00000"/>
          </a:solidFill>
        </p:grpSpPr>
        <p:sp>
          <p:nvSpPr>
            <p:cNvPr id="42" name="iṣḷîḑe">
              <a:extLst>
                <a:ext uri="{FF2B5EF4-FFF2-40B4-BE49-F238E27FC236}">
                  <a16:creationId xmlns:a16="http://schemas.microsoft.com/office/drawing/2014/main" id="{1F33CA23-446D-0D4E-8C66-A2C038D56398}"/>
                </a:ext>
              </a:extLst>
            </p:cNvPr>
            <p:cNvSpPr/>
            <p:nvPr>
              <p:custDataLst>
                <p:tags r:id="rId113"/>
              </p:custDataLst>
            </p:nvPr>
          </p:nvSpPr>
          <p:spPr bwMode="white">
            <a:xfrm>
              <a:off x="1161279" y="1731137"/>
              <a:ext cx="2296800" cy="861805"/>
            </a:xfrm>
            <a:prstGeom prst="roundRect">
              <a:avLst>
                <a:gd name="adj" fmla="val 5304"/>
              </a:avLst>
            </a:prstGeom>
            <a:grpFill/>
            <a:ln w="22225" cap="flat" cmpd="sng" algn="ctr">
              <a:noFill/>
              <a:prstDash val="solid"/>
            </a:ln>
            <a:effectLst/>
          </p:spPr>
          <p:txBody>
            <a:bodyPr anchor="ctr"/>
            <a:lstStyle/>
            <a:p>
              <a:pPr marL="0" marR="0" lvl="2" indent="0" algn="ctr" defTabSz="1218565"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81610" algn="l"/>
                </a:tabLst>
                <a:defRPr/>
              </a:pPr>
              <a:endParaRPr kumimoji="0" lang="zh-CN" altLang="en-US" sz="1865"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43" name="文本框 14">
              <a:extLst>
                <a:ext uri="{FF2B5EF4-FFF2-40B4-BE49-F238E27FC236}">
                  <a16:creationId xmlns:a16="http://schemas.microsoft.com/office/drawing/2014/main" id="{5149D53E-8946-8145-AB42-3EF0A679EE0D}"/>
                </a:ext>
              </a:extLst>
            </p:cNvPr>
            <p:cNvSpPr txBox="1"/>
            <p:nvPr>
              <p:custDataLst>
                <p:tags r:id="rId114"/>
              </p:custDataLst>
            </p:nvPr>
          </p:nvSpPr>
          <p:spPr>
            <a:xfrm>
              <a:off x="1750354" y="1852647"/>
              <a:ext cx="1176336" cy="184150"/>
            </a:xfrm>
            <a:prstGeom prst="rect">
              <a:avLst/>
            </a:prstGeom>
            <a:grpFill/>
          </p:spPr>
          <p:txBody>
            <a:bodyPr wrap="square" lIns="0" tIns="0" rIns="0" bIns="0" rtlCol="0">
              <a:spAutoFit/>
            </a:bodyPr>
            <a:lstStyle/>
            <a:p>
              <a:pPr marL="0" marR="0" lvl="0" indent="0" algn="ctr" defTabSz="1219200" rtl="0" eaLnBrk="1" fontAlgn="auto" latinLnBrk="0" hangingPunct="1">
                <a:lnSpc>
                  <a:spcPct val="100000"/>
                </a:lnSpc>
                <a:spcBef>
                  <a:spcPts val="600"/>
                </a:spcBef>
                <a:spcAft>
                  <a:spcPts val="0"/>
                </a:spcAft>
                <a:buClrTx/>
                <a:buSzPct val="100000"/>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共享作业平台</a:t>
              </a:r>
            </a:p>
          </p:txBody>
        </p:sp>
        <p:sp>
          <p:nvSpPr>
            <p:cNvPr id="44" name="îsļïḍè">
              <a:extLst>
                <a:ext uri="{FF2B5EF4-FFF2-40B4-BE49-F238E27FC236}">
                  <a16:creationId xmlns:a16="http://schemas.microsoft.com/office/drawing/2014/main" id="{C97312E6-B29B-AC46-805B-10BF922DC42B}"/>
                </a:ext>
              </a:extLst>
            </p:cNvPr>
            <p:cNvSpPr/>
            <p:nvPr>
              <p:custDataLst>
                <p:tags r:id="rId115"/>
              </p:custDataLst>
            </p:nvPr>
          </p:nvSpPr>
          <p:spPr>
            <a:xfrm>
              <a:off x="1288656" y="2164555"/>
              <a:ext cx="949466" cy="331830"/>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任务管理</a:t>
              </a:r>
            </a:p>
          </p:txBody>
        </p:sp>
      </p:grpSp>
      <p:grpSp>
        <p:nvGrpSpPr>
          <p:cNvPr id="45" name="Group 14">
            <a:extLst>
              <a:ext uri="{FF2B5EF4-FFF2-40B4-BE49-F238E27FC236}">
                <a16:creationId xmlns:a16="http://schemas.microsoft.com/office/drawing/2014/main" id="{B5F2CB37-D53A-4E45-9AC3-5EFF227498B4}"/>
              </a:ext>
            </a:extLst>
          </p:cNvPr>
          <p:cNvGrpSpPr/>
          <p:nvPr/>
        </p:nvGrpSpPr>
        <p:grpSpPr>
          <a:xfrm>
            <a:off x="5383690" y="2100904"/>
            <a:ext cx="2295915" cy="1475995"/>
            <a:chOff x="1024060" y="2437022"/>
            <a:chExt cx="2295915" cy="1853624"/>
          </a:xfrm>
          <a:solidFill>
            <a:srgbClr val="C00000"/>
          </a:solidFill>
        </p:grpSpPr>
        <p:sp>
          <p:nvSpPr>
            <p:cNvPr id="46" name="iṣḷîḑe">
              <a:extLst>
                <a:ext uri="{FF2B5EF4-FFF2-40B4-BE49-F238E27FC236}">
                  <a16:creationId xmlns:a16="http://schemas.microsoft.com/office/drawing/2014/main" id="{2EBCCEA6-5822-3C4F-88E6-3940AFFF56D1}"/>
                </a:ext>
              </a:extLst>
            </p:cNvPr>
            <p:cNvSpPr/>
            <p:nvPr>
              <p:custDataLst>
                <p:tags r:id="rId111"/>
              </p:custDataLst>
            </p:nvPr>
          </p:nvSpPr>
          <p:spPr bwMode="white">
            <a:xfrm>
              <a:off x="1024060" y="2437022"/>
              <a:ext cx="2295915" cy="1853624"/>
            </a:xfrm>
            <a:prstGeom prst="roundRect">
              <a:avLst>
                <a:gd name="adj" fmla="val 5304"/>
              </a:avLst>
            </a:prstGeom>
            <a:grpFill/>
            <a:ln w="22225" cap="flat" cmpd="sng" algn="ctr">
              <a:noFill/>
              <a:prstDash val="solid"/>
            </a:ln>
            <a:effectLst/>
          </p:spPr>
          <p:txBody>
            <a:bodyPr anchor="ctr"/>
            <a:lstStyle/>
            <a:p>
              <a:pPr marL="0" marR="0" lvl="2" indent="0" algn="ctr" defTabSz="1218565"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81610" algn="l"/>
                </a:tabLst>
                <a:defRPr/>
              </a:pPr>
              <a:endParaRPr kumimoji="0" lang="zh-CN" altLang="en-US" sz="1865"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47" name="文本框 14">
              <a:extLst>
                <a:ext uri="{FF2B5EF4-FFF2-40B4-BE49-F238E27FC236}">
                  <a16:creationId xmlns:a16="http://schemas.microsoft.com/office/drawing/2014/main" id="{5CA1C6A3-9774-CE4F-BBF8-FF9EADCA7C1C}"/>
                </a:ext>
              </a:extLst>
            </p:cNvPr>
            <p:cNvSpPr txBox="1"/>
            <p:nvPr>
              <p:custDataLst>
                <p:tags r:id="rId112"/>
              </p:custDataLst>
            </p:nvPr>
          </p:nvSpPr>
          <p:spPr>
            <a:xfrm>
              <a:off x="1583984" y="2522081"/>
              <a:ext cx="1176336" cy="231264"/>
            </a:xfrm>
            <a:prstGeom prst="rect">
              <a:avLst/>
            </a:prstGeom>
            <a:grpFill/>
          </p:spPr>
          <p:txBody>
            <a:bodyPr wrap="square" lIns="0" tIns="0" rIns="0" bIns="0" rtlCol="0">
              <a:spAutoFit/>
            </a:bodyPr>
            <a:lstStyle/>
            <a:p>
              <a:pPr marL="0" marR="0" lvl="0" indent="0" algn="ctr" defTabSz="1219200" rtl="0" eaLnBrk="1" fontAlgn="auto" latinLnBrk="0" hangingPunct="1">
                <a:lnSpc>
                  <a:spcPct val="100000"/>
                </a:lnSpc>
                <a:spcBef>
                  <a:spcPts val="600"/>
                </a:spcBef>
                <a:spcAft>
                  <a:spcPts val="0"/>
                </a:spcAft>
                <a:buClrTx/>
                <a:buSzPct val="100000"/>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固定资产管理</a:t>
              </a:r>
            </a:p>
          </p:txBody>
        </p:sp>
      </p:grpSp>
      <p:sp>
        <p:nvSpPr>
          <p:cNvPr id="48" name="文本框 86">
            <a:extLst>
              <a:ext uri="{FF2B5EF4-FFF2-40B4-BE49-F238E27FC236}">
                <a16:creationId xmlns:a16="http://schemas.microsoft.com/office/drawing/2014/main" id="{7F842FE4-303D-0449-9816-F90B70BC3DF7}"/>
              </a:ext>
            </a:extLst>
          </p:cNvPr>
          <p:cNvSpPr txBox="1"/>
          <p:nvPr>
            <p:custDataLst>
              <p:tags r:id="rId27"/>
            </p:custDataLst>
          </p:nvPr>
        </p:nvSpPr>
        <p:spPr>
          <a:xfrm>
            <a:off x="2418747" y="2087053"/>
            <a:ext cx="2620939" cy="127792"/>
          </a:xfrm>
          <a:prstGeom prst="rect">
            <a:avLst/>
          </a:prstGeom>
          <a:noFill/>
        </p:spPr>
        <p:txBody>
          <a:bodyPr wrap="square" lIns="0" tIns="0" rIns="0" bIns="0" rtlCol="0" anchor="ctr">
            <a:spAutoFit/>
          </a:bodyPr>
          <a:lstStyle/>
          <a:p>
            <a:pPr marL="0" marR="0" lvl="0" indent="0" algn="l" defTabSz="1219200" rtl="0" eaLnBrk="1" fontAlgn="auto" latinLnBrk="0" hangingPunct="1">
              <a:lnSpc>
                <a:spcPts val="900"/>
              </a:lnSpc>
              <a:spcBef>
                <a:spcPts val="450"/>
              </a:spcBef>
              <a:spcAft>
                <a:spcPts val="0"/>
              </a:spcAft>
              <a:buClrTx/>
              <a:buSzPct val="100000"/>
              <a:buFontTx/>
              <a:buNone/>
              <a:tabLst/>
              <a:defRPr/>
            </a:pPr>
            <a:r>
              <a:rPr kumimoji="0" lang="en-US" altLang="zh-CN" sz="135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BIP</a:t>
            </a:r>
            <a:r>
              <a:rPr kumimoji="0" lang="zh-CN" altLang="en-US" sz="135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财务平台</a:t>
            </a:r>
            <a:endParaRPr kumimoji="0" lang="en-US" altLang="zh-CN" sz="135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9" name="矩形 52">
            <a:extLst>
              <a:ext uri="{FF2B5EF4-FFF2-40B4-BE49-F238E27FC236}">
                <a16:creationId xmlns:a16="http://schemas.microsoft.com/office/drawing/2014/main" id="{A00708F4-20FB-8149-A3B0-AE9717EF9880}"/>
              </a:ext>
            </a:extLst>
          </p:cNvPr>
          <p:cNvSpPr/>
          <p:nvPr>
            <p:custDataLst>
              <p:tags r:id="rId28"/>
            </p:custDataLst>
          </p:nvPr>
        </p:nvSpPr>
        <p:spPr>
          <a:xfrm>
            <a:off x="4646740" y="3054907"/>
            <a:ext cx="715310" cy="406766"/>
          </a:xfrm>
          <a:prstGeom prst="rect">
            <a:avLst/>
          </a:prstGeom>
          <a:solidFill>
            <a:schemeClr val="bg1">
              <a:lumMod val="9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商旅平台</a:t>
            </a:r>
          </a:p>
        </p:txBody>
      </p:sp>
      <p:sp>
        <p:nvSpPr>
          <p:cNvPr id="50" name="TextBox 52">
            <a:extLst>
              <a:ext uri="{FF2B5EF4-FFF2-40B4-BE49-F238E27FC236}">
                <a16:creationId xmlns:a16="http://schemas.microsoft.com/office/drawing/2014/main" id="{BDD74C22-ABDC-6644-9938-7F0262A12C71}"/>
              </a:ext>
            </a:extLst>
          </p:cNvPr>
          <p:cNvSpPr txBox="1"/>
          <p:nvPr>
            <p:custDataLst>
              <p:tags r:id="rId29"/>
            </p:custDataLst>
          </p:nvPr>
        </p:nvSpPr>
        <p:spPr>
          <a:xfrm>
            <a:off x="2897505" y="3204210"/>
            <a:ext cx="615950" cy="213995"/>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任务调度</a:t>
            </a:r>
          </a:p>
        </p:txBody>
      </p:sp>
      <p:cxnSp>
        <p:nvCxnSpPr>
          <p:cNvPr id="51" name="直接箭头连接符 117">
            <a:extLst>
              <a:ext uri="{FF2B5EF4-FFF2-40B4-BE49-F238E27FC236}">
                <a16:creationId xmlns:a16="http://schemas.microsoft.com/office/drawing/2014/main" id="{F6E1E5DD-A155-194C-AEE2-073D65450404}"/>
              </a:ext>
            </a:extLst>
          </p:cNvPr>
          <p:cNvCxnSpPr/>
          <p:nvPr>
            <p:custDataLst>
              <p:tags r:id="rId30"/>
            </p:custDataLst>
          </p:nvPr>
        </p:nvCxnSpPr>
        <p:spPr>
          <a:xfrm rot="5400000">
            <a:off x="3266374" y="3336983"/>
            <a:ext cx="504000" cy="0"/>
          </a:xfrm>
          <a:prstGeom prst="straightConnector1">
            <a:avLst/>
          </a:prstGeom>
          <a:noFill/>
          <a:ln w="9525" cap="flat" cmpd="sng" algn="ctr">
            <a:solidFill>
              <a:sysClr val="windowText" lastClr="000000"/>
            </a:solidFill>
            <a:prstDash val="solid"/>
            <a:headEnd type="triangle"/>
            <a:tailEnd type="triangle"/>
          </a:ln>
          <a:effectLst/>
        </p:spPr>
      </p:cxnSp>
      <p:cxnSp>
        <p:nvCxnSpPr>
          <p:cNvPr id="52" name="直接箭头连接符 117">
            <a:extLst>
              <a:ext uri="{FF2B5EF4-FFF2-40B4-BE49-F238E27FC236}">
                <a16:creationId xmlns:a16="http://schemas.microsoft.com/office/drawing/2014/main" id="{AA6DB8AB-7BCB-724C-AA4F-1AD055B9DCA8}"/>
              </a:ext>
            </a:extLst>
          </p:cNvPr>
          <p:cNvCxnSpPr/>
          <p:nvPr>
            <p:custDataLst>
              <p:tags r:id="rId31"/>
            </p:custDataLst>
          </p:nvPr>
        </p:nvCxnSpPr>
        <p:spPr>
          <a:xfrm flipV="1">
            <a:off x="4677420" y="2771666"/>
            <a:ext cx="690245" cy="6985"/>
          </a:xfrm>
          <a:prstGeom prst="straightConnector1">
            <a:avLst/>
          </a:prstGeom>
          <a:noFill/>
          <a:ln w="9525" cap="flat" cmpd="sng" algn="ctr">
            <a:solidFill>
              <a:sysClr val="windowText" lastClr="000000"/>
            </a:solidFill>
            <a:prstDash val="solid"/>
            <a:headEnd type="triangle"/>
            <a:tailEnd type="triangle"/>
          </a:ln>
          <a:effectLst/>
        </p:spPr>
      </p:cxnSp>
      <p:sp>
        <p:nvSpPr>
          <p:cNvPr id="53" name="Left-Up Arrow 69">
            <a:extLst>
              <a:ext uri="{FF2B5EF4-FFF2-40B4-BE49-F238E27FC236}">
                <a16:creationId xmlns:a16="http://schemas.microsoft.com/office/drawing/2014/main" id="{623879B0-E514-354D-A5D1-46E65993E047}"/>
              </a:ext>
            </a:extLst>
          </p:cNvPr>
          <p:cNvSpPr/>
          <p:nvPr>
            <p:custDataLst>
              <p:tags r:id="rId32"/>
            </p:custDataLst>
          </p:nvPr>
        </p:nvSpPr>
        <p:spPr bwMode="gray">
          <a:xfrm flipH="1" flipV="1">
            <a:off x="4308144" y="3150780"/>
            <a:ext cx="354978" cy="342783"/>
          </a:xfrm>
          <a:prstGeom prst="leftUpArrow">
            <a:avLst/>
          </a:prstGeom>
          <a:solidFill>
            <a:srgbClr val="FF0000"/>
          </a:solidFill>
          <a:ln w="19050" algn="ctr">
            <a:noFill/>
            <a:miter lim="800000"/>
          </a:ln>
        </p:spPr>
        <p:txBody>
          <a:bodyPr wrap="square" lIns="88900" tIns="88900" rIns="88900" bIns="88900" rtlCol="0" anchor="ctr"/>
          <a:lstStyle/>
          <a:p>
            <a:pPr marL="0" marR="0" lvl="0" indent="0" algn="ctr" defTabSz="1219200" rtl="0" eaLnBrk="1" fontAlgn="auto" latinLnBrk="0" hangingPunct="1">
              <a:lnSpc>
                <a:spcPct val="106000"/>
              </a:lnSpc>
              <a:spcBef>
                <a:spcPts val="0"/>
              </a:spcBef>
              <a:spcAft>
                <a:spcPts val="0"/>
              </a:spcAft>
              <a:buClrTx/>
              <a:buSzTx/>
              <a:buFont typeface="Wingdings 2" panose="05020102010507070707" pitchFamily="18" charset="2"/>
              <a:buNone/>
              <a:tabLst/>
              <a:defRPr/>
            </a:pPr>
            <a:endParaRPr kumimoji="0" lang="en-US" sz="16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4" name="îsļïḍè">
            <a:extLst>
              <a:ext uri="{FF2B5EF4-FFF2-40B4-BE49-F238E27FC236}">
                <a16:creationId xmlns:a16="http://schemas.microsoft.com/office/drawing/2014/main" id="{83B5EFC0-17AE-EB4D-81CE-BD9F937C7961}"/>
              </a:ext>
            </a:extLst>
          </p:cNvPr>
          <p:cNvSpPr/>
          <p:nvPr>
            <p:custDataLst>
              <p:tags r:id="rId33"/>
            </p:custDataLst>
          </p:nvPr>
        </p:nvSpPr>
        <p:spPr>
          <a:xfrm>
            <a:off x="3544701" y="4038409"/>
            <a:ext cx="949466" cy="331830"/>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任务调度</a:t>
            </a:r>
          </a:p>
        </p:txBody>
      </p:sp>
      <p:sp>
        <p:nvSpPr>
          <p:cNvPr id="55" name="iṣḷîḑe">
            <a:extLst>
              <a:ext uri="{FF2B5EF4-FFF2-40B4-BE49-F238E27FC236}">
                <a16:creationId xmlns:a16="http://schemas.microsoft.com/office/drawing/2014/main" id="{14AD0B39-F3F3-6741-BAA4-25DEB5BDE1D1}"/>
              </a:ext>
            </a:extLst>
          </p:cNvPr>
          <p:cNvSpPr/>
          <p:nvPr>
            <p:custDataLst>
              <p:tags r:id="rId34"/>
            </p:custDataLst>
          </p:nvPr>
        </p:nvSpPr>
        <p:spPr bwMode="white">
          <a:xfrm>
            <a:off x="8420243" y="2144749"/>
            <a:ext cx="1900962" cy="1285566"/>
          </a:xfrm>
          <a:prstGeom prst="roundRect">
            <a:avLst>
              <a:gd name="adj" fmla="val 5304"/>
            </a:avLst>
          </a:prstGeom>
          <a:solidFill>
            <a:srgbClr val="C00000"/>
          </a:solidFill>
          <a:ln w="22225" cap="flat" cmpd="sng" algn="ctr">
            <a:noFill/>
            <a:prstDash val="solid"/>
          </a:ln>
          <a:effectLst/>
        </p:spPr>
        <p:txBody>
          <a:bodyPr anchor="ctr"/>
          <a:lstStyle/>
          <a:p>
            <a:pPr marL="0" marR="0" lvl="2" indent="0" algn="ctr" defTabSz="1218565"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81610" algn="l"/>
              </a:tabLst>
              <a:defRPr/>
            </a:pPr>
            <a:endParaRPr kumimoji="0" lang="zh-CN" altLang="en-US" sz="1865"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56" name="文本框 14">
            <a:extLst>
              <a:ext uri="{FF2B5EF4-FFF2-40B4-BE49-F238E27FC236}">
                <a16:creationId xmlns:a16="http://schemas.microsoft.com/office/drawing/2014/main" id="{EC1D25BE-7801-AF48-AAFF-789A1A9827C4}"/>
              </a:ext>
            </a:extLst>
          </p:cNvPr>
          <p:cNvSpPr txBox="1"/>
          <p:nvPr>
            <p:custDataLst>
              <p:tags r:id="rId35"/>
            </p:custDataLst>
          </p:nvPr>
        </p:nvSpPr>
        <p:spPr>
          <a:xfrm>
            <a:off x="8825230" y="2294255"/>
            <a:ext cx="1049020" cy="184150"/>
          </a:xfrm>
          <a:prstGeom prst="rect">
            <a:avLst/>
          </a:prstGeom>
          <a:noFill/>
        </p:spPr>
        <p:txBody>
          <a:bodyPr wrap="square" lIns="0" tIns="0" rIns="0" bIns="0" rtlCol="0">
            <a:spAutoFit/>
          </a:bodyPr>
          <a:lstStyle/>
          <a:p>
            <a:pPr marL="0" marR="0" lvl="0" indent="0" algn="ctr" defTabSz="1219200" rtl="0" eaLnBrk="1" fontAlgn="auto" latinLnBrk="0" hangingPunct="1">
              <a:lnSpc>
                <a:spcPct val="100000"/>
              </a:lnSpc>
              <a:spcBef>
                <a:spcPts val="600"/>
              </a:spcBef>
              <a:spcAft>
                <a:spcPts val="0"/>
              </a:spcAft>
              <a:buClrTx/>
              <a:buSzPct val="100000"/>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税务系统</a:t>
            </a:r>
          </a:p>
        </p:txBody>
      </p:sp>
      <p:sp>
        <p:nvSpPr>
          <p:cNvPr id="57" name="îsļïḍè">
            <a:extLst>
              <a:ext uri="{FF2B5EF4-FFF2-40B4-BE49-F238E27FC236}">
                <a16:creationId xmlns:a16="http://schemas.microsoft.com/office/drawing/2014/main" id="{2E395F5F-539A-A443-9CA8-DE9CFFF93D51}"/>
              </a:ext>
            </a:extLst>
          </p:cNvPr>
          <p:cNvSpPr/>
          <p:nvPr>
            <p:custDataLst>
              <p:tags r:id="rId36"/>
            </p:custDataLst>
          </p:nvPr>
        </p:nvSpPr>
        <p:spPr>
          <a:xfrm>
            <a:off x="8522708" y="2618347"/>
            <a:ext cx="847679" cy="353039"/>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进项管理</a:t>
            </a:r>
          </a:p>
        </p:txBody>
      </p:sp>
      <p:sp>
        <p:nvSpPr>
          <p:cNvPr id="58" name="îsļïḍè">
            <a:extLst>
              <a:ext uri="{FF2B5EF4-FFF2-40B4-BE49-F238E27FC236}">
                <a16:creationId xmlns:a16="http://schemas.microsoft.com/office/drawing/2014/main" id="{98FC1E88-7867-6A4E-A83D-D2EEC2F478A0}"/>
              </a:ext>
            </a:extLst>
          </p:cNvPr>
          <p:cNvSpPr/>
          <p:nvPr>
            <p:custDataLst>
              <p:tags r:id="rId37"/>
            </p:custDataLst>
          </p:nvPr>
        </p:nvSpPr>
        <p:spPr>
          <a:xfrm>
            <a:off x="9430126" y="2617633"/>
            <a:ext cx="847679" cy="353039"/>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销项管理</a:t>
            </a:r>
          </a:p>
        </p:txBody>
      </p:sp>
      <p:sp>
        <p:nvSpPr>
          <p:cNvPr id="59" name="îsļïḍè">
            <a:extLst>
              <a:ext uri="{FF2B5EF4-FFF2-40B4-BE49-F238E27FC236}">
                <a16:creationId xmlns:a16="http://schemas.microsoft.com/office/drawing/2014/main" id="{BCF97CE9-57AB-254D-A44C-D44B9BEC2225}"/>
              </a:ext>
            </a:extLst>
          </p:cNvPr>
          <p:cNvSpPr/>
          <p:nvPr>
            <p:custDataLst>
              <p:tags r:id="rId38"/>
            </p:custDataLst>
          </p:nvPr>
        </p:nvSpPr>
        <p:spPr>
          <a:xfrm>
            <a:off x="8521251" y="3019623"/>
            <a:ext cx="847679" cy="353039"/>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纳税申报</a:t>
            </a:r>
          </a:p>
        </p:txBody>
      </p:sp>
      <p:sp>
        <p:nvSpPr>
          <p:cNvPr id="60" name="îsļïḍè">
            <a:extLst>
              <a:ext uri="{FF2B5EF4-FFF2-40B4-BE49-F238E27FC236}">
                <a16:creationId xmlns:a16="http://schemas.microsoft.com/office/drawing/2014/main" id="{A8E31F32-E9ED-1E45-BBDC-31F8783B6727}"/>
              </a:ext>
            </a:extLst>
          </p:cNvPr>
          <p:cNvSpPr/>
          <p:nvPr>
            <p:custDataLst>
              <p:tags r:id="rId39"/>
            </p:custDataLst>
          </p:nvPr>
        </p:nvSpPr>
        <p:spPr>
          <a:xfrm>
            <a:off x="9425956" y="3017210"/>
            <a:ext cx="847679" cy="353039"/>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税务风险</a:t>
            </a:r>
          </a:p>
        </p:txBody>
      </p:sp>
      <p:sp>
        <p:nvSpPr>
          <p:cNvPr id="61" name="TextBox 63">
            <a:extLst>
              <a:ext uri="{FF2B5EF4-FFF2-40B4-BE49-F238E27FC236}">
                <a16:creationId xmlns:a16="http://schemas.microsoft.com/office/drawing/2014/main" id="{AB792EE4-CCD6-F14D-B7F3-C76779059AC3}"/>
              </a:ext>
            </a:extLst>
          </p:cNvPr>
          <p:cNvSpPr txBox="1"/>
          <p:nvPr>
            <p:custDataLst>
              <p:tags r:id="rId40"/>
            </p:custDataLst>
          </p:nvPr>
        </p:nvSpPr>
        <p:spPr>
          <a:xfrm>
            <a:off x="7645400" y="2767965"/>
            <a:ext cx="731520" cy="213995"/>
          </a:xfrm>
          <a:prstGeom prst="rect">
            <a:avLst/>
          </a:prstGeom>
          <a:noFill/>
        </p:spPr>
        <p:txBody>
          <a:bodyPr wrap="square" rtlCol="0">
            <a:spAutoFit/>
          </a:bodyPr>
          <a:lstStyle>
            <a:defPPr>
              <a:defRPr lang="en-US"/>
            </a:defPPr>
            <a:lvl1pPr>
              <a:defRPr sz="1000">
                <a:solidFill>
                  <a:srgbClr val="9E863D"/>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验伪、查重</a:t>
            </a:r>
          </a:p>
        </p:txBody>
      </p:sp>
      <p:sp>
        <p:nvSpPr>
          <p:cNvPr id="62" name="TextBox 63">
            <a:extLst>
              <a:ext uri="{FF2B5EF4-FFF2-40B4-BE49-F238E27FC236}">
                <a16:creationId xmlns:a16="http://schemas.microsoft.com/office/drawing/2014/main" id="{F10C64D1-5E9A-3247-9DA7-CAC6187DECC0}"/>
              </a:ext>
            </a:extLst>
          </p:cNvPr>
          <p:cNvSpPr txBox="1"/>
          <p:nvPr>
            <p:custDataLst>
              <p:tags r:id="rId41"/>
            </p:custDataLst>
          </p:nvPr>
        </p:nvSpPr>
        <p:spPr>
          <a:xfrm>
            <a:off x="7684770" y="3052445"/>
            <a:ext cx="664210" cy="213995"/>
          </a:xfrm>
          <a:prstGeom prst="rect">
            <a:avLst/>
          </a:prstGeom>
          <a:noFill/>
        </p:spPr>
        <p:txBody>
          <a:bodyPr wrap="square" rtlCol="0">
            <a:spAutoFit/>
          </a:bodyPr>
          <a:lstStyle>
            <a:defPPr>
              <a:defRPr lang="en-US"/>
            </a:defPPr>
            <a:lvl1pPr>
              <a:defRPr sz="1000">
                <a:solidFill>
                  <a:srgbClr val="9E863D"/>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开票</a:t>
            </a:r>
          </a:p>
        </p:txBody>
      </p:sp>
      <p:pic>
        <p:nvPicPr>
          <p:cNvPr id="63" name="图片 62">
            <a:extLst>
              <a:ext uri="{FF2B5EF4-FFF2-40B4-BE49-F238E27FC236}">
                <a16:creationId xmlns:a16="http://schemas.microsoft.com/office/drawing/2014/main" id="{1B2F9657-E8B7-3144-87F7-E4D3C2D98D75}"/>
              </a:ext>
            </a:extLst>
          </p:cNvPr>
          <p:cNvPicPr>
            <a:picLocks noChangeAspect="1"/>
          </p:cNvPicPr>
          <p:nvPr>
            <p:custDataLst>
              <p:tags r:id="rId42"/>
            </p:custDataLst>
          </p:nvPr>
        </p:nvPicPr>
        <p:blipFill>
          <a:blip r:embed="rId121"/>
          <a:stretch>
            <a:fillRect/>
          </a:stretch>
        </p:blipFill>
        <p:spPr>
          <a:xfrm>
            <a:off x="7731125" y="2306955"/>
            <a:ext cx="617855" cy="419100"/>
          </a:xfrm>
          <a:prstGeom prst="rect">
            <a:avLst/>
          </a:prstGeom>
        </p:spPr>
      </p:pic>
      <p:cxnSp>
        <p:nvCxnSpPr>
          <p:cNvPr id="64" name="直接箭头连接符 117">
            <a:extLst>
              <a:ext uri="{FF2B5EF4-FFF2-40B4-BE49-F238E27FC236}">
                <a16:creationId xmlns:a16="http://schemas.microsoft.com/office/drawing/2014/main" id="{43772EDC-B68E-144E-97EA-35BE7EEC5281}"/>
              </a:ext>
            </a:extLst>
          </p:cNvPr>
          <p:cNvCxnSpPr/>
          <p:nvPr>
            <p:custDataLst>
              <p:tags r:id="rId43"/>
            </p:custDataLst>
          </p:nvPr>
        </p:nvCxnSpPr>
        <p:spPr>
          <a:xfrm>
            <a:off x="4705663" y="4113015"/>
            <a:ext cx="648000" cy="0"/>
          </a:xfrm>
          <a:prstGeom prst="straightConnector1">
            <a:avLst/>
          </a:prstGeom>
          <a:noFill/>
          <a:ln w="9525" cap="flat" cmpd="sng" algn="ctr">
            <a:solidFill>
              <a:sysClr val="windowText" lastClr="000000"/>
            </a:solidFill>
            <a:prstDash val="solid"/>
            <a:headEnd type="triangle"/>
            <a:tailEnd type="triangle"/>
          </a:ln>
          <a:effectLst/>
        </p:spPr>
      </p:cxnSp>
      <p:grpSp>
        <p:nvGrpSpPr>
          <p:cNvPr id="65" name="组合 64">
            <a:extLst>
              <a:ext uri="{FF2B5EF4-FFF2-40B4-BE49-F238E27FC236}">
                <a16:creationId xmlns:a16="http://schemas.microsoft.com/office/drawing/2014/main" id="{26629682-2FF8-374F-A06A-A2329D922F31}"/>
              </a:ext>
            </a:extLst>
          </p:cNvPr>
          <p:cNvGrpSpPr/>
          <p:nvPr/>
        </p:nvGrpSpPr>
        <p:grpSpPr>
          <a:xfrm>
            <a:off x="5409047" y="3637872"/>
            <a:ext cx="4112260" cy="900000"/>
            <a:chOff x="2372361" y="4564380"/>
            <a:chExt cx="4112260" cy="900000"/>
          </a:xfrm>
        </p:grpSpPr>
        <p:sp>
          <p:nvSpPr>
            <p:cNvPr id="66" name="圆角矩形 124">
              <a:extLst>
                <a:ext uri="{FF2B5EF4-FFF2-40B4-BE49-F238E27FC236}">
                  <a16:creationId xmlns:a16="http://schemas.microsoft.com/office/drawing/2014/main" id="{954C9183-DE45-FE45-A370-FEEDB90D81F9}"/>
                </a:ext>
              </a:extLst>
            </p:cNvPr>
            <p:cNvSpPr/>
            <p:nvPr>
              <p:custDataLst>
                <p:tags r:id="rId100"/>
              </p:custDataLst>
            </p:nvPr>
          </p:nvSpPr>
          <p:spPr>
            <a:xfrm>
              <a:off x="2372361" y="4564380"/>
              <a:ext cx="4112260" cy="900000"/>
            </a:xfrm>
            <a:prstGeom prst="roundRect">
              <a:avLst>
                <a:gd name="adj" fmla="val 9879"/>
              </a:avLst>
            </a:prstGeom>
            <a:solidFill>
              <a:srgbClr val="C00000"/>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7" name="圆角矩形 121">
              <a:extLst>
                <a:ext uri="{FF2B5EF4-FFF2-40B4-BE49-F238E27FC236}">
                  <a16:creationId xmlns:a16="http://schemas.microsoft.com/office/drawing/2014/main" id="{83EB14FA-7A22-3C4B-9B2C-39D349FA0547}"/>
                </a:ext>
              </a:extLst>
            </p:cNvPr>
            <p:cNvSpPr/>
            <p:nvPr>
              <p:custDataLst>
                <p:tags r:id="rId101"/>
              </p:custDataLst>
            </p:nvPr>
          </p:nvSpPr>
          <p:spPr>
            <a:xfrm>
              <a:off x="3081655" y="4613275"/>
              <a:ext cx="987425" cy="252000"/>
            </a:xfrm>
            <a:prstGeom prst="roundRect">
              <a:avLst/>
            </a:prstGeom>
            <a:solidFill>
              <a:schemeClr val="accent5">
                <a:lumMod val="60000"/>
                <a:lumOff val="40000"/>
              </a:schemeClr>
            </a:solidFill>
            <a:ln w="19050" cap="flat" cmpd="sng" algn="ctr">
              <a:noFill/>
              <a:prstDash val="sysDash"/>
              <a:miter lim="800000"/>
              <a:headEnd type="none" w="med" len="med"/>
              <a:tailEnd type="none"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总账模块</a:t>
              </a:r>
            </a:p>
          </p:txBody>
        </p:sp>
        <p:sp>
          <p:nvSpPr>
            <p:cNvPr id="68" name="TextBox 78">
              <a:extLst>
                <a:ext uri="{FF2B5EF4-FFF2-40B4-BE49-F238E27FC236}">
                  <a16:creationId xmlns:a16="http://schemas.microsoft.com/office/drawing/2014/main" id="{52188339-B29C-FA48-88CD-88698A31454B}"/>
                </a:ext>
              </a:extLst>
            </p:cNvPr>
            <p:cNvSpPr txBox="1"/>
            <p:nvPr>
              <p:custDataLst>
                <p:tags r:id="rId102"/>
              </p:custDataLst>
            </p:nvPr>
          </p:nvSpPr>
          <p:spPr>
            <a:xfrm>
              <a:off x="2568575" y="4618355"/>
              <a:ext cx="597535" cy="690245"/>
            </a:xfrm>
            <a:prstGeom prst="rect">
              <a:avLst/>
            </a:prstGeom>
            <a:noFill/>
            <a:ln w="12700" cap="flat" cmpd="sng" algn="ctr">
              <a:noFill/>
              <a:prstDash val="solid"/>
              <a:miter lim="800000"/>
            </a:ln>
            <a:effectLst/>
          </p:spPr>
          <p:txBody>
            <a:bodyPr lIns="91440" tIns="45720" rIns="91440" bIns="45720" rtlCol="0" anchor="ctr"/>
            <a:lstStyle>
              <a:defPPr>
                <a:defRPr lang="zh-CN"/>
              </a:defPPr>
              <a:lvl1pPr marR="0" lvl="0" indent="0" algn="ctr" fontAlgn="auto">
                <a:lnSpc>
                  <a:spcPct val="100000"/>
                </a:lnSpc>
                <a:spcBef>
                  <a:spcPts val="0"/>
                </a:spcBef>
                <a:spcAft>
                  <a:spcPts val="0"/>
                </a:spcAft>
                <a:buClrTx/>
                <a:buSzTx/>
                <a:buFontTx/>
                <a:buNone/>
                <a:defRPr kumimoji="0" sz="1600" b="1" i="0" u="none" strike="noStrike" kern="0" cap="none" spc="0" normalizeH="0" baseline="0">
                  <a:ln>
                    <a:noFill/>
                  </a:ln>
                  <a:solidFill>
                    <a:prstClr val="white"/>
                  </a:solidFill>
                  <a:effectLst/>
                  <a:uLnTx/>
                  <a:uFillTx/>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财务核算</a:t>
              </a:r>
            </a:p>
          </p:txBody>
        </p:sp>
        <p:sp>
          <p:nvSpPr>
            <p:cNvPr id="69" name="圆角矩形 121">
              <a:extLst>
                <a:ext uri="{FF2B5EF4-FFF2-40B4-BE49-F238E27FC236}">
                  <a16:creationId xmlns:a16="http://schemas.microsoft.com/office/drawing/2014/main" id="{277632AC-2C5E-9541-9513-48C0F26DA05A}"/>
                </a:ext>
              </a:extLst>
            </p:cNvPr>
            <p:cNvSpPr/>
            <p:nvPr>
              <p:custDataLst>
                <p:tags r:id="rId103"/>
              </p:custDataLst>
            </p:nvPr>
          </p:nvSpPr>
          <p:spPr>
            <a:xfrm>
              <a:off x="3081655" y="4884325"/>
              <a:ext cx="987425" cy="251460"/>
            </a:xfrm>
            <a:prstGeom prst="roundRect">
              <a:avLst/>
            </a:prstGeom>
            <a:solidFill>
              <a:schemeClr val="accent5">
                <a:lumMod val="60000"/>
                <a:lumOff val="40000"/>
              </a:schemeClr>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应收管理</a:t>
              </a:r>
            </a:p>
          </p:txBody>
        </p:sp>
        <p:sp>
          <p:nvSpPr>
            <p:cNvPr id="70" name="圆角矩形 121">
              <a:extLst>
                <a:ext uri="{FF2B5EF4-FFF2-40B4-BE49-F238E27FC236}">
                  <a16:creationId xmlns:a16="http://schemas.microsoft.com/office/drawing/2014/main" id="{480FBD8D-E3D2-304C-BB75-81E3E2C69A8A}"/>
                </a:ext>
              </a:extLst>
            </p:cNvPr>
            <p:cNvSpPr/>
            <p:nvPr>
              <p:custDataLst>
                <p:tags r:id="rId104"/>
              </p:custDataLst>
            </p:nvPr>
          </p:nvSpPr>
          <p:spPr>
            <a:xfrm>
              <a:off x="3081655" y="5154835"/>
              <a:ext cx="987425" cy="251460"/>
            </a:xfrm>
            <a:prstGeom prst="roundRect">
              <a:avLst/>
            </a:prstGeom>
            <a:solidFill>
              <a:schemeClr val="accent5">
                <a:lumMod val="60000"/>
                <a:lumOff val="40000"/>
              </a:schemeClr>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应付管理</a:t>
              </a:r>
            </a:p>
          </p:txBody>
        </p:sp>
        <p:sp>
          <p:nvSpPr>
            <p:cNvPr id="71" name="圆角矩形 121">
              <a:extLst>
                <a:ext uri="{FF2B5EF4-FFF2-40B4-BE49-F238E27FC236}">
                  <a16:creationId xmlns:a16="http://schemas.microsoft.com/office/drawing/2014/main" id="{A4A3FB69-FB05-F94D-A656-C8EEEFF16A25}"/>
                </a:ext>
              </a:extLst>
            </p:cNvPr>
            <p:cNvSpPr/>
            <p:nvPr>
              <p:custDataLst>
                <p:tags r:id="rId105"/>
              </p:custDataLst>
            </p:nvPr>
          </p:nvSpPr>
          <p:spPr>
            <a:xfrm>
              <a:off x="4097020" y="4613275"/>
              <a:ext cx="858520" cy="252095"/>
            </a:xfrm>
            <a:prstGeom prst="roundRect">
              <a:avLst/>
            </a:prstGeom>
            <a:solidFill>
              <a:schemeClr val="accent5">
                <a:lumMod val="60000"/>
                <a:lumOff val="40000"/>
              </a:schemeClr>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固定资产</a:t>
              </a:r>
            </a:p>
          </p:txBody>
        </p:sp>
        <p:sp>
          <p:nvSpPr>
            <p:cNvPr id="72" name="圆角矩形 121">
              <a:extLst>
                <a:ext uri="{FF2B5EF4-FFF2-40B4-BE49-F238E27FC236}">
                  <a16:creationId xmlns:a16="http://schemas.microsoft.com/office/drawing/2014/main" id="{BE5D56AD-ACBB-A74F-BF89-57C57263F4FA}"/>
                </a:ext>
              </a:extLst>
            </p:cNvPr>
            <p:cNvSpPr/>
            <p:nvPr>
              <p:custDataLst>
                <p:tags r:id="rId106"/>
              </p:custDataLst>
            </p:nvPr>
          </p:nvSpPr>
          <p:spPr>
            <a:xfrm>
              <a:off x="4097020" y="4883785"/>
              <a:ext cx="859155" cy="251460"/>
            </a:xfrm>
            <a:prstGeom prst="roundRect">
              <a:avLst/>
            </a:prstGeom>
            <a:solidFill>
              <a:schemeClr val="accent5">
                <a:lumMod val="60000"/>
                <a:lumOff val="40000"/>
              </a:schemeClr>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存货管理</a:t>
              </a:r>
            </a:p>
          </p:txBody>
        </p:sp>
        <p:sp>
          <p:nvSpPr>
            <p:cNvPr id="73" name="圆角矩形 121">
              <a:extLst>
                <a:ext uri="{FF2B5EF4-FFF2-40B4-BE49-F238E27FC236}">
                  <a16:creationId xmlns:a16="http://schemas.microsoft.com/office/drawing/2014/main" id="{3C093AF8-BC35-054C-9107-11B5FEDFE790}"/>
                </a:ext>
              </a:extLst>
            </p:cNvPr>
            <p:cNvSpPr/>
            <p:nvPr>
              <p:custDataLst>
                <p:tags r:id="rId107"/>
              </p:custDataLst>
            </p:nvPr>
          </p:nvSpPr>
          <p:spPr>
            <a:xfrm>
              <a:off x="4097020" y="5153660"/>
              <a:ext cx="858520" cy="251460"/>
            </a:xfrm>
            <a:prstGeom prst="roundRect">
              <a:avLst/>
            </a:prstGeom>
            <a:solidFill>
              <a:schemeClr val="accent5">
                <a:lumMod val="60000"/>
                <a:lumOff val="40000"/>
              </a:schemeClr>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资金管理</a:t>
              </a:r>
            </a:p>
          </p:txBody>
        </p:sp>
        <p:sp>
          <p:nvSpPr>
            <p:cNvPr id="74" name="圆角矩形 121">
              <a:extLst>
                <a:ext uri="{FF2B5EF4-FFF2-40B4-BE49-F238E27FC236}">
                  <a16:creationId xmlns:a16="http://schemas.microsoft.com/office/drawing/2014/main" id="{E525C697-2466-994A-BC7E-03B15551311E}"/>
                </a:ext>
              </a:extLst>
            </p:cNvPr>
            <p:cNvSpPr/>
            <p:nvPr>
              <p:custDataLst>
                <p:tags r:id="rId108"/>
              </p:custDataLst>
            </p:nvPr>
          </p:nvSpPr>
          <p:spPr>
            <a:xfrm>
              <a:off x="4992370" y="4617085"/>
              <a:ext cx="1350010" cy="252095"/>
            </a:xfrm>
            <a:prstGeom prst="roundRect">
              <a:avLst/>
            </a:prstGeom>
            <a:solidFill>
              <a:schemeClr val="accent5">
                <a:lumMod val="60000"/>
                <a:lumOff val="40000"/>
              </a:schemeClr>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报表管理</a:t>
              </a:r>
            </a:p>
          </p:txBody>
        </p:sp>
        <p:sp>
          <p:nvSpPr>
            <p:cNvPr id="75" name="圆角矩形 121">
              <a:extLst>
                <a:ext uri="{FF2B5EF4-FFF2-40B4-BE49-F238E27FC236}">
                  <a16:creationId xmlns:a16="http://schemas.microsoft.com/office/drawing/2014/main" id="{D0655E62-E60C-264F-9DDA-63EA5C8185F1}"/>
                </a:ext>
              </a:extLst>
            </p:cNvPr>
            <p:cNvSpPr/>
            <p:nvPr>
              <p:custDataLst>
                <p:tags r:id="rId109"/>
              </p:custDataLst>
            </p:nvPr>
          </p:nvSpPr>
          <p:spPr>
            <a:xfrm>
              <a:off x="4991735" y="4887595"/>
              <a:ext cx="1350645" cy="251460"/>
            </a:xfrm>
            <a:prstGeom prst="roundRect">
              <a:avLst/>
            </a:prstGeom>
            <a:solidFill>
              <a:schemeClr val="accent5">
                <a:lumMod val="60000"/>
                <a:lumOff val="40000"/>
              </a:schemeClr>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合并报表</a:t>
              </a:r>
            </a:p>
          </p:txBody>
        </p:sp>
        <p:sp>
          <p:nvSpPr>
            <p:cNvPr id="76" name="圆角矩形 121">
              <a:extLst>
                <a:ext uri="{FF2B5EF4-FFF2-40B4-BE49-F238E27FC236}">
                  <a16:creationId xmlns:a16="http://schemas.microsoft.com/office/drawing/2014/main" id="{B4E8DF68-4A96-A14E-A31C-031CC49CFFBC}"/>
                </a:ext>
              </a:extLst>
            </p:cNvPr>
            <p:cNvSpPr/>
            <p:nvPr>
              <p:custDataLst>
                <p:tags r:id="rId110"/>
              </p:custDataLst>
            </p:nvPr>
          </p:nvSpPr>
          <p:spPr>
            <a:xfrm>
              <a:off x="4991735" y="5157470"/>
              <a:ext cx="1350645" cy="251460"/>
            </a:xfrm>
            <a:prstGeom prst="roundRect">
              <a:avLst/>
            </a:prstGeom>
            <a:solidFill>
              <a:schemeClr val="accent5">
                <a:lumMod val="60000"/>
                <a:lumOff val="40000"/>
              </a:schemeClr>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企业报表</a:t>
              </a:r>
            </a:p>
          </p:txBody>
        </p:sp>
      </p:grpSp>
      <p:sp>
        <p:nvSpPr>
          <p:cNvPr id="77" name="圆角矩形 121">
            <a:extLst>
              <a:ext uri="{FF2B5EF4-FFF2-40B4-BE49-F238E27FC236}">
                <a16:creationId xmlns:a16="http://schemas.microsoft.com/office/drawing/2014/main" id="{56CD4196-A336-AA44-B5B3-C709E54970A2}"/>
              </a:ext>
            </a:extLst>
          </p:cNvPr>
          <p:cNvSpPr/>
          <p:nvPr>
            <p:custDataLst>
              <p:tags r:id="rId44"/>
            </p:custDataLst>
          </p:nvPr>
        </p:nvSpPr>
        <p:spPr>
          <a:xfrm>
            <a:off x="5481955" y="2432685"/>
            <a:ext cx="917575" cy="252095"/>
          </a:xfrm>
          <a:prstGeom prst="roundRect">
            <a:avLst/>
          </a:prstGeom>
          <a:solidFill>
            <a:sysClr val="window" lastClr="FFFFFF"/>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固定资产卡片</a:t>
            </a:r>
          </a:p>
        </p:txBody>
      </p:sp>
      <p:sp>
        <p:nvSpPr>
          <p:cNvPr id="78" name="圆角矩形 121">
            <a:extLst>
              <a:ext uri="{FF2B5EF4-FFF2-40B4-BE49-F238E27FC236}">
                <a16:creationId xmlns:a16="http://schemas.microsoft.com/office/drawing/2014/main" id="{EE94E6A1-EA82-0F4F-B2F9-B0B1CAED5DE5}"/>
              </a:ext>
            </a:extLst>
          </p:cNvPr>
          <p:cNvSpPr/>
          <p:nvPr>
            <p:custDataLst>
              <p:tags r:id="rId45"/>
            </p:custDataLst>
          </p:nvPr>
        </p:nvSpPr>
        <p:spPr>
          <a:xfrm>
            <a:off x="5474970" y="2724150"/>
            <a:ext cx="915670" cy="251460"/>
          </a:xfrm>
          <a:prstGeom prst="roundRect">
            <a:avLst/>
          </a:prstGeom>
          <a:solidFill>
            <a:sysClr val="window" lastClr="FFFFFF"/>
          </a:solidFill>
          <a:ln w="19050" cap="flat" cmpd="sng" algn="ctr">
            <a:noFill/>
            <a:prstDash val="sysDash"/>
            <a:miter lim="800000"/>
            <a:headEnd type="none" w="med" len="med"/>
            <a:tailEnd type="none"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新增报账单</a:t>
            </a:r>
          </a:p>
        </p:txBody>
      </p:sp>
      <p:sp>
        <p:nvSpPr>
          <p:cNvPr id="79" name="圆角矩形 121">
            <a:extLst>
              <a:ext uri="{FF2B5EF4-FFF2-40B4-BE49-F238E27FC236}">
                <a16:creationId xmlns:a16="http://schemas.microsoft.com/office/drawing/2014/main" id="{0B52AC4C-BCF9-EC45-AF1E-FAFEDD3E0404}"/>
              </a:ext>
            </a:extLst>
          </p:cNvPr>
          <p:cNvSpPr/>
          <p:nvPr>
            <p:custDataLst>
              <p:tags r:id="rId46"/>
            </p:custDataLst>
          </p:nvPr>
        </p:nvSpPr>
        <p:spPr>
          <a:xfrm>
            <a:off x="5467985" y="3007995"/>
            <a:ext cx="918845" cy="251460"/>
          </a:xfrm>
          <a:prstGeom prst="roundRect">
            <a:avLst/>
          </a:prstGeom>
          <a:solidFill>
            <a:sysClr val="window" lastClr="FFFFFF"/>
          </a:solidFill>
          <a:ln w="19050" cap="flat" cmpd="sng" algn="ctr">
            <a:noFill/>
            <a:prstDash val="sysDash"/>
            <a:miter lim="800000"/>
            <a:headEnd type="none" w="med" len="med"/>
            <a:tailEnd type="none" w="med"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资产转资报账单</a:t>
            </a:r>
          </a:p>
        </p:txBody>
      </p:sp>
      <p:sp>
        <p:nvSpPr>
          <p:cNvPr id="80" name="圆角矩形 121">
            <a:extLst>
              <a:ext uri="{FF2B5EF4-FFF2-40B4-BE49-F238E27FC236}">
                <a16:creationId xmlns:a16="http://schemas.microsoft.com/office/drawing/2014/main" id="{41893EBE-E30D-1947-8F6E-B26FDF24CD6F}"/>
              </a:ext>
            </a:extLst>
          </p:cNvPr>
          <p:cNvSpPr/>
          <p:nvPr>
            <p:custDataLst>
              <p:tags r:id="rId47"/>
            </p:custDataLst>
          </p:nvPr>
        </p:nvSpPr>
        <p:spPr>
          <a:xfrm>
            <a:off x="6434455" y="2432685"/>
            <a:ext cx="1153160" cy="252095"/>
          </a:xfrm>
          <a:prstGeom prst="roundRect">
            <a:avLst/>
          </a:prstGeom>
          <a:solidFill>
            <a:sysClr val="window" lastClr="FFFFFF"/>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在建工程转固报账单</a:t>
            </a:r>
          </a:p>
        </p:txBody>
      </p:sp>
      <p:sp>
        <p:nvSpPr>
          <p:cNvPr id="81" name="矩形 51">
            <a:extLst>
              <a:ext uri="{FF2B5EF4-FFF2-40B4-BE49-F238E27FC236}">
                <a16:creationId xmlns:a16="http://schemas.microsoft.com/office/drawing/2014/main" id="{BA6AC969-117E-FB40-B01C-DCE6E9321519}"/>
              </a:ext>
            </a:extLst>
          </p:cNvPr>
          <p:cNvSpPr/>
          <p:nvPr>
            <p:custDataLst>
              <p:tags r:id="rId48"/>
            </p:custDataLst>
          </p:nvPr>
        </p:nvSpPr>
        <p:spPr bwMode="auto">
          <a:xfrm>
            <a:off x="10876915" y="1090930"/>
            <a:ext cx="1251585" cy="4657725"/>
          </a:xfrm>
          <a:prstGeom prst="rect">
            <a:avLst/>
          </a:prstGeom>
          <a:solidFill>
            <a:schemeClr val="bg1">
              <a:lumMod val="95000"/>
            </a:schemeClr>
          </a:solidFill>
          <a:ln w="12700" algn="ctr">
            <a:solidFill>
              <a:schemeClr val="bg1"/>
            </a:solidFill>
            <a:round/>
          </a:ln>
        </p:spPr>
        <p:txBody>
          <a:bodyPr rtlCol="0" anchor="ctr"/>
          <a:lstStyle/>
          <a:p>
            <a:pPr marL="0" marR="0" lvl="0" indent="0" algn="ctr" defTabSz="792480" rtl="0" eaLnBrk="0"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776"/>
              </a:solidFill>
              <a:effectLst/>
              <a:uLnTx/>
              <a:uFillTx/>
              <a:latin typeface="华文细黑" panose="02010600040101010101" pitchFamily="2" charset="-122"/>
              <a:ea typeface="华文细黑" panose="02010600040101010101" pitchFamily="2" charset="-122"/>
              <a:cs typeface="+mn-cs"/>
            </a:endParaRPr>
          </a:p>
        </p:txBody>
      </p:sp>
      <p:sp>
        <p:nvSpPr>
          <p:cNvPr id="82" name="圆角矩形 121">
            <a:extLst>
              <a:ext uri="{FF2B5EF4-FFF2-40B4-BE49-F238E27FC236}">
                <a16:creationId xmlns:a16="http://schemas.microsoft.com/office/drawing/2014/main" id="{31A3A85A-6DE4-C64C-BCAF-1C03F7913B86}"/>
              </a:ext>
            </a:extLst>
          </p:cNvPr>
          <p:cNvSpPr/>
          <p:nvPr>
            <p:custDataLst>
              <p:tags r:id="rId49"/>
            </p:custDataLst>
          </p:nvPr>
        </p:nvSpPr>
        <p:spPr>
          <a:xfrm>
            <a:off x="6446520" y="2724150"/>
            <a:ext cx="1139825" cy="251460"/>
          </a:xfrm>
          <a:prstGeom prst="roundRect">
            <a:avLst/>
          </a:prstGeom>
          <a:solidFill>
            <a:sysClr val="window" lastClr="FFFFFF"/>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在建工程结算报账单</a:t>
            </a:r>
          </a:p>
        </p:txBody>
      </p:sp>
      <p:sp>
        <p:nvSpPr>
          <p:cNvPr id="83" name="圆角矩形 121">
            <a:extLst>
              <a:ext uri="{FF2B5EF4-FFF2-40B4-BE49-F238E27FC236}">
                <a16:creationId xmlns:a16="http://schemas.microsoft.com/office/drawing/2014/main" id="{E9744142-576C-8D49-8BC5-999AA2B23769}"/>
              </a:ext>
            </a:extLst>
          </p:cNvPr>
          <p:cNvSpPr/>
          <p:nvPr>
            <p:custDataLst>
              <p:tags r:id="rId50"/>
            </p:custDataLst>
          </p:nvPr>
        </p:nvSpPr>
        <p:spPr>
          <a:xfrm>
            <a:off x="6447155" y="3014980"/>
            <a:ext cx="1139825" cy="251460"/>
          </a:xfrm>
          <a:prstGeom prst="roundRect">
            <a:avLst/>
          </a:prstGeom>
          <a:solidFill>
            <a:sysClr val="window" lastClr="FFFFFF"/>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无形资产报账单</a:t>
            </a:r>
          </a:p>
        </p:txBody>
      </p:sp>
      <p:sp>
        <p:nvSpPr>
          <p:cNvPr id="84" name="圆角矩形 121">
            <a:extLst>
              <a:ext uri="{FF2B5EF4-FFF2-40B4-BE49-F238E27FC236}">
                <a16:creationId xmlns:a16="http://schemas.microsoft.com/office/drawing/2014/main" id="{EE19AE33-C377-CC47-A6FF-9EC6197A91FB}"/>
              </a:ext>
            </a:extLst>
          </p:cNvPr>
          <p:cNvSpPr/>
          <p:nvPr>
            <p:custDataLst>
              <p:tags r:id="rId51"/>
            </p:custDataLst>
          </p:nvPr>
        </p:nvSpPr>
        <p:spPr>
          <a:xfrm>
            <a:off x="5590540" y="3305810"/>
            <a:ext cx="1885315" cy="251460"/>
          </a:xfrm>
          <a:prstGeom prst="roundRect">
            <a:avLst/>
          </a:prstGeom>
          <a:solidFill>
            <a:sysClr val="window" lastClr="FFFFFF"/>
          </a:solidFill>
          <a:ln w="19050" cap="flat" cmpd="sng" algn="ctr">
            <a:noFill/>
            <a:prstDash val="sysDash"/>
            <a:miter lim="800000"/>
            <a:headEnd type="none" w="med" len="med"/>
            <a:tailEnd type="none" w="med" len="med"/>
          </a:ln>
          <a:effectLst/>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在建工程成本归集报账单</a:t>
            </a:r>
          </a:p>
        </p:txBody>
      </p:sp>
      <p:sp>
        <p:nvSpPr>
          <p:cNvPr id="85" name="TextBox 52">
            <a:extLst>
              <a:ext uri="{FF2B5EF4-FFF2-40B4-BE49-F238E27FC236}">
                <a16:creationId xmlns:a16="http://schemas.microsoft.com/office/drawing/2014/main" id="{6575BCD3-2B0A-EB40-8806-4CC278757FFF}"/>
              </a:ext>
            </a:extLst>
          </p:cNvPr>
          <p:cNvSpPr txBox="1"/>
          <p:nvPr>
            <p:custDataLst>
              <p:tags r:id="rId52"/>
            </p:custDataLst>
          </p:nvPr>
        </p:nvSpPr>
        <p:spPr>
          <a:xfrm>
            <a:off x="4704080" y="2520950"/>
            <a:ext cx="715010" cy="213995"/>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任务调度</a:t>
            </a:r>
          </a:p>
        </p:txBody>
      </p:sp>
      <p:sp>
        <p:nvSpPr>
          <p:cNvPr id="86" name="column-container_01">
            <a:extLst>
              <a:ext uri="{FF2B5EF4-FFF2-40B4-BE49-F238E27FC236}">
                <a16:creationId xmlns:a16="http://schemas.microsoft.com/office/drawing/2014/main" id="{0C12CB3E-9BEB-A348-B48B-010CD6D266EB}"/>
              </a:ext>
            </a:extLst>
          </p:cNvPr>
          <p:cNvSpPr>
            <a:spLocks noChangeArrowheads="1"/>
          </p:cNvSpPr>
          <p:nvPr>
            <p:custDataLst>
              <p:tags r:id="rId53"/>
            </p:custDataLst>
          </p:nvPr>
        </p:nvSpPr>
        <p:spPr bwMode="auto">
          <a:xfrm>
            <a:off x="10973002" y="4021360"/>
            <a:ext cx="1080000" cy="719455"/>
          </a:xfrm>
          <a:prstGeom prst="roundRect">
            <a:avLst>
              <a:gd name="adj" fmla="val 0"/>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过磅系统</a:t>
            </a:r>
          </a:p>
        </p:txBody>
      </p:sp>
      <p:cxnSp>
        <p:nvCxnSpPr>
          <p:cNvPr id="87" name="肘形连接符 86">
            <a:extLst>
              <a:ext uri="{FF2B5EF4-FFF2-40B4-BE49-F238E27FC236}">
                <a16:creationId xmlns:a16="http://schemas.microsoft.com/office/drawing/2014/main" id="{E05EB1B4-B9DF-2B42-9A0D-59C76A382AE5}"/>
              </a:ext>
            </a:extLst>
          </p:cNvPr>
          <p:cNvCxnSpPr>
            <a:endCxn id="86" idx="1"/>
          </p:cNvCxnSpPr>
          <p:nvPr>
            <p:custDataLst>
              <p:tags r:id="rId54"/>
            </p:custDataLst>
          </p:nvPr>
        </p:nvCxnSpPr>
        <p:spPr>
          <a:xfrm>
            <a:off x="10309565" y="4381722"/>
            <a:ext cx="663437" cy="1"/>
          </a:xfrm>
          <a:prstGeom prst="bentConnector3">
            <a:avLst>
              <a:gd name="adj1" fmla="val 50000"/>
            </a:avLst>
          </a:prstGeom>
          <a:ln w="19050">
            <a:prstDash val="lgDash"/>
            <a:headEnd type="triangle" w="med" len="med"/>
            <a:tailEnd type="none" w="med" len="med"/>
          </a:ln>
        </p:spPr>
        <p:style>
          <a:lnRef idx="1">
            <a:schemeClr val="accent4"/>
          </a:lnRef>
          <a:fillRef idx="0">
            <a:schemeClr val="accent4"/>
          </a:fillRef>
          <a:effectRef idx="0">
            <a:schemeClr val="accent4"/>
          </a:effectRef>
          <a:fontRef idx="minor">
            <a:schemeClr val="tx1"/>
          </a:fontRef>
        </p:style>
      </p:cxnSp>
      <p:sp>
        <p:nvSpPr>
          <p:cNvPr id="88" name="AutoShape 21">
            <a:extLst>
              <a:ext uri="{FF2B5EF4-FFF2-40B4-BE49-F238E27FC236}">
                <a16:creationId xmlns:a16="http://schemas.microsoft.com/office/drawing/2014/main" id="{83A30CCF-6C7E-1345-AA75-D82585C5DA30}"/>
              </a:ext>
            </a:extLst>
          </p:cNvPr>
          <p:cNvSpPr>
            <a:spLocks noChangeArrowheads="1"/>
          </p:cNvSpPr>
          <p:nvPr>
            <p:custDataLst>
              <p:tags r:id="rId55"/>
            </p:custDataLst>
          </p:nvPr>
        </p:nvSpPr>
        <p:spPr bwMode="auto">
          <a:xfrm>
            <a:off x="10958294" y="3148046"/>
            <a:ext cx="1080000" cy="720000"/>
          </a:xfrm>
          <a:prstGeom prst="roundRect">
            <a:avLst>
              <a:gd name="adj" fmla="val 5737"/>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银证系统</a:t>
            </a:r>
          </a:p>
        </p:txBody>
      </p:sp>
      <p:sp>
        <p:nvSpPr>
          <p:cNvPr id="89" name="AutoShape 21">
            <a:extLst>
              <a:ext uri="{FF2B5EF4-FFF2-40B4-BE49-F238E27FC236}">
                <a16:creationId xmlns:a16="http://schemas.microsoft.com/office/drawing/2014/main" id="{E7EAADA3-DE82-2449-A9DB-8A6B1E721D9B}"/>
              </a:ext>
            </a:extLst>
          </p:cNvPr>
          <p:cNvSpPr>
            <a:spLocks noChangeArrowheads="1"/>
          </p:cNvSpPr>
          <p:nvPr>
            <p:custDataLst>
              <p:tags r:id="rId56"/>
            </p:custDataLst>
          </p:nvPr>
        </p:nvSpPr>
        <p:spPr bwMode="auto">
          <a:xfrm>
            <a:off x="10974981" y="4878341"/>
            <a:ext cx="1080000" cy="719455"/>
          </a:xfrm>
          <a:prstGeom prst="roundRect">
            <a:avLst>
              <a:gd name="adj" fmla="val 5737"/>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营收服务系统</a:t>
            </a:r>
          </a:p>
        </p:txBody>
      </p:sp>
      <p:cxnSp>
        <p:nvCxnSpPr>
          <p:cNvPr id="90" name="肘形连接符 89">
            <a:extLst>
              <a:ext uri="{FF2B5EF4-FFF2-40B4-BE49-F238E27FC236}">
                <a16:creationId xmlns:a16="http://schemas.microsoft.com/office/drawing/2014/main" id="{F65D6CA2-E9AC-F44D-AA80-7ED112EE4917}"/>
              </a:ext>
            </a:extLst>
          </p:cNvPr>
          <p:cNvCxnSpPr/>
          <p:nvPr>
            <p:custDataLst>
              <p:tags r:id="rId57"/>
            </p:custDataLst>
          </p:nvPr>
        </p:nvCxnSpPr>
        <p:spPr>
          <a:xfrm flipV="1">
            <a:off x="10325553" y="3549674"/>
            <a:ext cx="632741" cy="6806"/>
          </a:xfrm>
          <a:prstGeom prst="bentConnector3">
            <a:avLst>
              <a:gd name="adj1" fmla="val 50000"/>
            </a:avLst>
          </a:prstGeom>
          <a:ln w="19050">
            <a:prstDash val="lgDash"/>
            <a:headEnd type="triangl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1" name="肘形连接符 90">
            <a:extLst>
              <a:ext uri="{FF2B5EF4-FFF2-40B4-BE49-F238E27FC236}">
                <a16:creationId xmlns:a16="http://schemas.microsoft.com/office/drawing/2014/main" id="{2870955A-72F8-8342-8245-204F1CDB80D4}"/>
              </a:ext>
            </a:extLst>
          </p:cNvPr>
          <p:cNvCxnSpPr>
            <a:endCxn id="89" idx="1"/>
          </p:cNvCxnSpPr>
          <p:nvPr>
            <p:custDataLst>
              <p:tags r:id="rId58"/>
            </p:custDataLst>
          </p:nvPr>
        </p:nvCxnSpPr>
        <p:spPr>
          <a:xfrm flipV="1">
            <a:off x="10349865" y="5238115"/>
            <a:ext cx="624840" cy="5080"/>
          </a:xfrm>
          <a:prstGeom prst="bentConnector3">
            <a:avLst>
              <a:gd name="adj1" fmla="val 50102"/>
            </a:avLst>
          </a:prstGeom>
          <a:ln w="19050">
            <a:prstDash val="lgDash"/>
            <a:headEnd type="non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92" name="文本框 91">
            <a:extLst>
              <a:ext uri="{FF2B5EF4-FFF2-40B4-BE49-F238E27FC236}">
                <a16:creationId xmlns:a16="http://schemas.microsoft.com/office/drawing/2014/main" id="{9981D825-2725-5B4E-856E-9D93F92334D2}"/>
              </a:ext>
            </a:extLst>
          </p:cNvPr>
          <p:cNvSpPr txBox="1"/>
          <p:nvPr/>
        </p:nvSpPr>
        <p:spPr>
          <a:xfrm>
            <a:off x="10410369" y="3222665"/>
            <a:ext cx="666115"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应收单、收款单</a:t>
            </a:r>
          </a:p>
        </p:txBody>
      </p:sp>
      <p:sp>
        <p:nvSpPr>
          <p:cNvPr id="94" name="圆角矩形 129">
            <a:extLst>
              <a:ext uri="{FF2B5EF4-FFF2-40B4-BE49-F238E27FC236}">
                <a16:creationId xmlns:a16="http://schemas.microsoft.com/office/drawing/2014/main" id="{07EB8D8E-2D85-D54B-9064-4C3E3953BDDB}"/>
              </a:ext>
            </a:extLst>
          </p:cNvPr>
          <p:cNvSpPr/>
          <p:nvPr>
            <p:custDataLst>
              <p:tags r:id="rId59"/>
            </p:custDataLst>
          </p:nvPr>
        </p:nvSpPr>
        <p:spPr>
          <a:xfrm>
            <a:off x="3540644" y="2670403"/>
            <a:ext cx="957580" cy="281940"/>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智能审核</a:t>
            </a:r>
          </a:p>
        </p:txBody>
      </p:sp>
      <p:sp>
        <p:nvSpPr>
          <p:cNvPr id="96" name="文本框 95">
            <a:extLst>
              <a:ext uri="{FF2B5EF4-FFF2-40B4-BE49-F238E27FC236}">
                <a16:creationId xmlns:a16="http://schemas.microsoft.com/office/drawing/2014/main" id="{073F8194-6971-1846-9B63-554472EB023D}"/>
              </a:ext>
            </a:extLst>
          </p:cNvPr>
          <p:cNvSpPr txBox="1"/>
          <p:nvPr>
            <p:custDataLst>
              <p:tags r:id="rId60"/>
            </p:custDataLst>
          </p:nvPr>
        </p:nvSpPr>
        <p:spPr>
          <a:xfrm>
            <a:off x="10296598" y="3947333"/>
            <a:ext cx="747654" cy="4616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计量申请单、提货通知单、计量单</a:t>
            </a:r>
          </a:p>
        </p:txBody>
      </p:sp>
      <p:sp>
        <p:nvSpPr>
          <p:cNvPr id="97" name="文本框 96">
            <a:extLst>
              <a:ext uri="{FF2B5EF4-FFF2-40B4-BE49-F238E27FC236}">
                <a16:creationId xmlns:a16="http://schemas.microsoft.com/office/drawing/2014/main" id="{1CFB68F7-BE43-E344-BFD9-A7EE84C7129C}"/>
              </a:ext>
            </a:extLst>
          </p:cNvPr>
          <p:cNvSpPr txBox="1"/>
          <p:nvPr>
            <p:custDataLst>
              <p:tags r:id="rId61"/>
            </p:custDataLst>
          </p:nvPr>
        </p:nvSpPr>
        <p:spPr>
          <a:xfrm>
            <a:off x="10313809" y="4855103"/>
            <a:ext cx="666115"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工程转固信息</a:t>
            </a:r>
          </a:p>
        </p:txBody>
      </p:sp>
      <p:cxnSp>
        <p:nvCxnSpPr>
          <p:cNvPr id="99" name="肘形连接符 98">
            <a:extLst>
              <a:ext uri="{FF2B5EF4-FFF2-40B4-BE49-F238E27FC236}">
                <a16:creationId xmlns:a16="http://schemas.microsoft.com/office/drawing/2014/main" id="{2535FEBE-E470-054F-9945-F71D7DD32EC5}"/>
              </a:ext>
            </a:extLst>
          </p:cNvPr>
          <p:cNvCxnSpPr>
            <a:cxnSpLocks/>
          </p:cNvCxnSpPr>
          <p:nvPr>
            <p:custDataLst>
              <p:tags r:id="rId62"/>
            </p:custDataLst>
          </p:nvPr>
        </p:nvCxnSpPr>
        <p:spPr>
          <a:xfrm rot="16200000">
            <a:off x="6896802" y="5777009"/>
            <a:ext cx="608330" cy="5080"/>
          </a:xfrm>
          <a:prstGeom prst="bentConnector3">
            <a:avLst>
              <a:gd name="adj1" fmla="val 49896"/>
            </a:avLst>
          </a:prstGeom>
          <a:ln w="19050">
            <a:prstDash val="lgDash"/>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04" name="肘形连接符 103">
            <a:extLst>
              <a:ext uri="{FF2B5EF4-FFF2-40B4-BE49-F238E27FC236}">
                <a16:creationId xmlns:a16="http://schemas.microsoft.com/office/drawing/2014/main" id="{D84B86B7-8EA9-094C-9ECA-384888BD65B1}"/>
              </a:ext>
            </a:extLst>
          </p:cNvPr>
          <p:cNvCxnSpPr>
            <a:cxnSpLocks/>
          </p:cNvCxnSpPr>
          <p:nvPr>
            <p:custDataLst>
              <p:tags r:id="rId63"/>
            </p:custDataLst>
          </p:nvPr>
        </p:nvCxnSpPr>
        <p:spPr>
          <a:xfrm rot="16200000">
            <a:off x="5222876" y="5800957"/>
            <a:ext cx="542925" cy="3810"/>
          </a:xfrm>
          <a:prstGeom prst="bentConnector3">
            <a:avLst>
              <a:gd name="adj1" fmla="val 50000"/>
            </a:avLst>
          </a:prstGeom>
          <a:ln w="19050">
            <a:prstDash val="lgDash"/>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06" name="肘形连接符 105">
            <a:extLst>
              <a:ext uri="{FF2B5EF4-FFF2-40B4-BE49-F238E27FC236}">
                <a16:creationId xmlns:a16="http://schemas.microsoft.com/office/drawing/2014/main" id="{01650C3E-B948-414A-B354-EF18EF1E8B0C}"/>
              </a:ext>
            </a:extLst>
          </p:cNvPr>
          <p:cNvCxnSpPr>
            <a:cxnSpLocks/>
          </p:cNvCxnSpPr>
          <p:nvPr>
            <p:custDataLst>
              <p:tags r:id="rId64"/>
            </p:custDataLst>
          </p:nvPr>
        </p:nvCxnSpPr>
        <p:spPr>
          <a:xfrm rot="16200000">
            <a:off x="2672080" y="5782310"/>
            <a:ext cx="551815" cy="3175"/>
          </a:xfrm>
          <a:prstGeom prst="bentConnector3">
            <a:avLst>
              <a:gd name="adj1" fmla="val 50000"/>
            </a:avLst>
          </a:prstGeom>
          <a:ln w="19050">
            <a:prstDash val="lgDash"/>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112" name="column-container_01">
            <a:extLst>
              <a:ext uri="{FF2B5EF4-FFF2-40B4-BE49-F238E27FC236}">
                <a16:creationId xmlns:a16="http://schemas.microsoft.com/office/drawing/2014/main" id="{F7AE8E36-11C6-9B4C-A8C2-3631C5A3523F}"/>
              </a:ext>
            </a:extLst>
          </p:cNvPr>
          <p:cNvSpPr>
            <a:spLocks noChangeArrowheads="1"/>
          </p:cNvSpPr>
          <p:nvPr>
            <p:custDataLst>
              <p:tags r:id="rId65"/>
            </p:custDataLst>
          </p:nvPr>
        </p:nvSpPr>
        <p:spPr bwMode="auto">
          <a:xfrm>
            <a:off x="164783" y="2160270"/>
            <a:ext cx="1028065" cy="751840"/>
          </a:xfrm>
          <a:prstGeom prst="roundRect">
            <a:avLst>
              <a:gd name="adj" fmla="val 0"/>
            </a:avLst>
          </a:prstGeom>
          <a:solidFill>
            <a:schemeClr val="accent5">
              <a:lumMod val="60000"/>
              <a:lumOff val="4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GB"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影像</a:t>
            </a: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系统</a:t>
            </a:r>
            <a:endParaRPr kumimoji="0" lang="en-GB"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13" name="肘形连接符 112">
            <a:extLst>
              <a:ext uri="{FF2B5EF4-FFF2-40B4-BE49-F238E27FC236}">
                <a16:creationId xmlns:a16="http://schemas.microsoft.com/office/drawing/2014/main" id="{3060053E-CF04-D64B-B61E-EEADC4778275}"/>
              </a:ext>
            </a:extLst>
          </p:cNvPr>
          <p:cNvCxnSpPr>
            <a:stCxn id="112" idx="3"/>
          </p:cNvCxnSpPr>
          <p:nvPr>
            <p:custDataLst>
              <p:tags r:id="rId66"/>
            </p:custDataLst>
          </p:nvPr>
        </p:nvCxnSpPr>
        <p:spPr>
          <a:xfrm>
            <a:off x="1193165" y="2536190"/>
            <a:ext cx="1133475" cy="3175"/>
          </a:xfrm>
          <a:prstGeom prst="bentConnector3">
            <a:avLst>
              <a:gd name="adj1" fmla="val 50028"/>
            </a:avLst>
          </a:prstGeom>
          <a:ln w="19050">
            <a:prstDash val="lgDash"/>
            <a:headEnd type="triangle" w="med" len="med"/>
            <a:tailEnd type="none" w="med" len="med"/>
          </a:ln>
        </p:spPr>
        <p:style>
          <a:lnRef idx="1">
            <a:schemeClr val="accent4"/>
          </a:lnRef>
          <a:fillRef idx="0">
            <a:schemeClr val="accent4"/>
          </a:fillRef>
          <a:effectRef idx="0">
            <a:schemeClr val="accent4"/>
          </a:effectRef>
          <a:fontRef idx="minor">
            <a:schemeClr val="tx1"/>
          </a:fontRef>
        </p:style>
      </p:cxnSp>
      <p:sp>
        <p:nvSpPr>
          <p:cNvPr id="115" name="文本框 114">
            <a:extLst>
              <a:ext uri="{FF2B5EF4-FFF2-40B4-BE49-F238E27FC236}">
                <a16:creationId xmlns:a16="http://schemas.microsoft.com/office/drawing/2014/main" id="{AC44ED5E-7087-6C46-8D44-7BF269CF9368}"/>
              </a:ext>
            </a:extLst>
          </p:cNvPr>
          <p:cNvSpPr txBox="1"/>
          <p:nvPr>
            <p:custDataLst>
              <p:tags r:id="rId67"/>
            </p:custDataLst>
          </p:nvPr>
        </p:nvSpPr>
        <p:spPr>
          <a:xfrm>
            <a:off x="1239287" y="3157994"/>
            <a:ext cx="118872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物料、订单、送货单</a:t>
            </a:r>
          </a:p>
        </p:txBody>
      </p:sp>
      <p:sp>
        <p:nvSpPr>
          <p:cNvPr id="116" name="文本框 115">
            <a:extLst>
              <a:ext uri="{FF2B5EF4-FFF2-40B4-BE49-F238E27FC236}">
                <a16:creationId xmlns:a16="http://schemas.microsoft.com/office/drawing/2014/main" id="{670382AD-440C-A341-AFEC-BDD4754E202A}"/>
              </a:ext>
            </a:extLst>
          </p:cNvPr>
          <p:cNvSpPr txBox="1"/>
          <p:nvPr>
            <p:custDataLst>
              <p:tags r:id="rId68"/>
            </p:custDataLst>
          </p:nvPr>
        </p:nvSpPr>
        <p:spPr>
          <a:xfrm>
            <a:off x="1376680" y="2275840"/>
            <a:ext cx="848360" cy="4616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查阅、扫描、重描、作废、归档</a:t>
            </a:r>
          </a:p>
        </p:txBody>
      </p:sp>
      <p:cxnSp>
        <p:nvCxnSpPr>
          <p:cNvPr id="119" name="肘形连接符 118">
            <a:extLst>
              <a:ext uri="{FF2B5EF4-FFF2-40B4-BE49-F238E27FC236}">
                <a16:creationId xmlns:a16="http://schemas.microsoft.com/office/drawing/2014/main" id="{EC2BCE43-6585-2849-A323-64E9F35BE14C}"/>
              </a:ext>
            </a:extLst>
          </p:cNvPr>
          <p:cNvCxnSpPr>
            <a:cxnSpLocks/>
          </p:cNvCxnSpPr>
          <p:nvPr>
            <p:custDataLst>
              <p:tags r:id="rId69"/>
            </p:custDataLst>
          </p:nvPr>
        </p:nvCxnSpPr>
        <p:spPr>
          <a:xfrm rot="16200000" flipV="1">
            <a:off x="9355455" y="5768340"/>
            <a:ext cx="579120" cy="3175"/>
          </a:xfrm>
          <a:prstGeom prst="bentConnector3">
            <a:avLst>
              <a:gd name="adj1" fmla="val 49890"/>
            </a:avLst>
          </a:prstGeom>
          <a:ln w="19050">
            <a:prstDash val="lgDash"/>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121" name="column-container_01">
            <a:extLst>
              <a:ext uri="{FF2B5EF4-FFF2-40B4-BE49-F238E27FC236}">
                <a16:creationId xmlns:a16="http://schemas.microsoft.com/office/drawing/2014/main" id="{0B37ACB6-B761-CA44-AC3B-6A1748B316EE}"/>
              </a:ext>
            </a:extLst>
          </p:cNvPr>
          <p:cNvSpPr>
            <a:spLocks noChangeArrowheads="1"/>
          </p:cNvSpPr>
          <p:nvPr>
            <p:custDataLst>
              <p:tags r:id="rId70"/>
            </p:custDataLst>
          </p:nvPr>
        </p:nvSpPr>
        <p:spPr bwMode="auto">
          <a:xfrm>
            <a:off x="10949374" y="1238947"/>
            <a:ext cx="1028065" cy="751840"/>
          </a:xfrm>
          <a:prstGeom prst="roundRect">
            <a:avLst>
              <a:gd name="adj" fmla="val 0"/>
            </a:avLst>
          </a:prstGeom>
          <a:solidFill>
            <a:schemeClr val="accent5">
              <a:lumMod val="60000"/>
              <a:lumOff val="4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易快报</a:t>
            </a:r>
            <a:endParaRPr kumimoji="0" lang="en-GB"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2" name="column-container_01">
            <a:extLst>
              <a:ext uri="{FF2B5EF4-FFF2-40B4-BE49-F238E27FC236}">
                <a16:creationId xmlns:a16="http://schemas.microsoft.com/office/drawing/2014/main" id="{910386DE-EF57-F94C-ADD3-A0259AD5D88C}"/>
              </a:ext>
            </a:extLst>
          </p:cNvPr>
          <p:cNvSpPr>
            <a:spLocks noChangeArrowheads="1"/>
          </p:cNvSpPr>
          <p:nvPr>
            <p:custDataLst>
              <p:tags r:id="rId71"/>
            </p:custDataLst>
          </p:nvPr>
        </p:nvSpPr>
        <p:spPr bwMode="auto">
          <a:xfrm>
            <a:off x="10967605" y="2233084"/>
            <a:ext cx="1028065" cy="751840"/>
          </a:xfrm>
          <a:prstGeom prst="roundRect">
            <a:avLst>
              <a:gd name="adj" fmla="val 0"/>
            </a:avLst>
          </a:prstGeom>
          <a:solidFill>
            <a:schemeClr val="accent5">
              <a:lumMod val="60000"/>
              <a:lumOff val="4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TLC</a:t>
            </a:r>
            <a:endParaRPr kumimoji="0" lang="en-GB"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3" name="肘形连接符 122">
            <a:extLst>
              <a:ext uri="{FF2B5EF4-FFF2-40B4-BE49-F238E27FC236}">
                <a16:creationId xmlns:a16="http://schemas.microsoft.com/office/drawing/2014/main" id="{9A504BC5-131F-EB49-8702-45772367C058}"/>
              </a:ext>
            </a:extLst>
          </p:cNvPr>
          <p:cNvCxnSpPr>
            <a:endCxn id="121" idx="1"/>
          </p:cNvCxnSpPr>
          <p:nvPr>
            <p:custDataLst>
              <p:tags r:id="rId72"/>
            </p:custDataLst>
          </p:nvPr>
        </p:nvCxnSpPr>
        <p:spPr>
          <a:xfrm flipV="1">
            <a:off x="10326620" y="1614867"/>
            <a:ext cx="622754" cy="484925"/>
          </a:xfrm>
          <a:prstGeom prst="bentConnector3">
            <a:avLst>
              <a:gd name="adj1" fmla="val 50000"/>
            </a:avLst>
          </a:prstGeom>
          <a:ln w="19050">
            <a:prstDash val="lgDash"/>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24" name="肘形连接符 123">
            <a:extLst>
              <a:ext uri="{FF2B5EF4-FFF2-40B4-BE49-F238E27FC236}">
                <a16:creationId xmlns:a16="http://schemas.microsoft.com/office/drawing/2014/main" id="{C33F8C56-4846-9B4A-9016-A8492357D3D2}"/>
              </a:ext>
            </a:extLst>
          </p:cNvPr>
          <p:cNvCxnSpPr>
            <a:endCxn id="122" idx="1"/>
          </p:cNvCxnSpPr>
          <p:nvPr>
            <p:custDataLst>
              <p:tags r:id="rId73"/>
            </p:custDataLst>
          </p:nvPr>
        </p:nvCxnSpPr>
        <p:spPr>
          <a:xfrm>
            <a:off x="10320655" y="2608931"/>
            <a:ext cx="646950" cy="73"/>
          </a:xfrm>
          <a:prstGeom prst="bentConnector3">
            <a:avLst>
              <a:gd name="adj1" fmla="val 50000"/>
            </a:avLst>
          </a:prstGeom>
          <a:ln w="19050">
            <a:prstDash val="lgDash"/>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125" name="文本框 124">
            <a:extLst>
              <a:ext uri="{FF2B5EF4-FFF2-40B4-BE49-F238E27FC236}">
                <a16:creationId xmlns:a16="http://schemas.microsoft.com/office/drawing/2014/main" id="{AA025F7E-F364-8D43-A96F-8424209A1BE9}"/>
              </a:ext>
            </a:extLst>
          </p:cNvPr>
          <p:cNvSpPr txBox="1"/>
          <p:nvPr/>
        </p:nvSpPr>
        <p:spPr>
          <a:xfrm>
            <a:off x="10343842" y="2385968"/>
            <a:ext cx="720476"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物料编码</a:t>
            </a:r>
          </a:p>
        </p:txBody>
      </p:sp>
      <p:sp>
        <p:nvSpPr>
          <p:cNvPr id="126" name="文本框 125">
            <a:extLst>
              <a:ext uri="{FF2B5EF4-FFF2-40B4-BE49-F238E27FC236}">
                <a16:creationId xmlns:a16="http://schemas.microsoft.com/office/drawing/2014/main" id="{E1688B6D-ACA4-FF4A-AEB1-485EE8017BD2}"/>
              </a:ext>
            </a:extLst>
          </p:cNvPr>
          <p:cNvSpPr txBox="1"/>
          <p:nvPr/>
        </p:nvSpPr>
        <p:spPr>
          <a:xfrm>
            <a:off x="10277036" y="2641819"/>
            <a:ext cx="739662"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物料档案、库存、销售订单</a:t>
            </a:r>
          </a:p>
        </p:txBody>
      </p:sp>
      <p:sp>
        <p:nvSpPr>
          <p:cNvPr id="127" name="文本框 126">
            <a:extLst>
              <a:ext uri="{FF2B5EF4-FFF2-40B4-BE49-F238E27FC236}">
                <a16:creationId xmlns:a16="http://schemas.microsoft.com/office/drawing/2014/main" id="{66493601-FD55-594F-AB7C-3909EDE64585}"/>
              </a:ext>
            </a:extLst>
          </p:cNvPr>
          <p:cNvSpPr txBox="1"/>
          <p:nvPr>
            <p:custDataLst>
              <p:tags r:id="rId74"/>
            </p:custDataLst>
          </p:nvPr>
        </p:nvSpPr>
        <p:spPr>
          <a:xfrm>
            <a:off x="1357630" y="1651000"/>
            <a:ext cx="84836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基础档案</a:t>
            </a:r>
          </a:p>
        </p:txBody>
      </p:sp>
      <p:sp>
        <p:nvSpPr>
          <p:cNvPr id="128" name="文本框 127">
            <a:extLst>
              <a:ext uri="{FF2B5EF4-FFF2-40B4-BE49-F238E27FC236}">
                <a16:creationId xmlns:a16="http://schemas.microsoft.com/office/drawing/2014/main" id="{6252985E-A22F-8846-8D57-6D7527C54B2C}"/>
              </a:ext>
            </a:extLst>
          </p:cNvPr>
          <p:cNvSpPr txBox="1"/>
          <p:nvPr>
            <p:custDataLst>
              <p:tags r:id="rId75"/>
            </p:custDataLst>
          </p:nvPr>
        </p:nvSpPr>
        <p:spPr>
          <a:xfrm>
            <a:off x="1357630" y="1858645"/>
            <a:ext cx="84836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收款单</a:t>
            </a:r>
            <a:r>
              <a:rPr kumimoji="0" lang="en-US" altLang="zh-CN"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a:t>
            </a: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应收单</a:t>
            </a:r>
          </a:p>
        </p:txBody>
      </p:sp>
      <p:sp>
        <p:nvSpPr>
          <p:cNvPr id="129" name="column-container_01">
            <a:extLst>
              <a:ext uri="{FF2B5EF4-FFF2-40B4-BE49-F238E27FC236}">
                <a16:creationId xmlns:a16="http://schemas.microsoft.com/office/drawing/2014/main" id="{189DDBD1-63F8-B148-AE47-9BA8395D83AD}"/>
              </a:ext>
            </a:extLst>
          </p:cNvPr>
          <p:cNvSpPr>
            <a:spLocks noChangeArrowheads="1"/>
          </p:cNvSpPr>
          <p:nvPr>
            <p:custDataLst>
              <p:tags r:id="rId76"/>
            </p:custDataLst>
          </p:nvPr>
        </p:nvSpPr>
        <p:spPr bwMode="auto">
          <a:xfrm>
            <a:off x="167809" y="3956458"/>
            <a:ext cx="1028065" cy="751840"/>
          </a:xfrm>
          <a:prstGeom prst="roundRect">
            <a:avLst>
              <a:gd name="adj" fmla="val 0"/>
            </a:avLst>
          </a:prstGeom>
          <a:solidFill>
            <a:schemeClr val="accent5">
              <a:lumMod val="60000"/>
              <a:lumOff val="4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银企直连</a:t>
            </a:r>
            <a:endParaRPr kumimoji="0" lang="en-GB"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0" name="column-container_01">
            <a:extLst>
              <a:ext uri="{FF2B5EF4-FFF2-40B4-BE49-F238E27FC236}">
                <a16:creationId xmlns:a16="http://schemas.microsoft.com/office/drawing/2014/main" id="{F19704F0-A2AE-5143-B66C-A572C2174470}"/>
              </a:ext>
            </a:extLst>
          </p:cNvPr>
          <p:cNvSpPr>
            <a:spLocks noChangeArrowheads="1"/>
          </p:cNvSpPr>
          <p:nvPr>
            <p:custDataLst>
              <p:tags r:id="rId77"/>
            </p:custDataLst>
          </p:nvPr>
        </p:nvSpPr>
        <p:spPr bwMode="auto">
          <a:xfrm>
            <a:off x="172378" y="4856344"/>
            <a:ext cx="1028065" cy="751840"/>
          </a:xfrm>
          <a:prstGeom prst="roundRect">
            <a:avLst>
              <a:gd name="adj" fmla="val 0"/>
            </a:avLst>
          </a:prstGeom>
          <a:solidFill>
            <a:schemeClr val="accent5">
              <a:lumMod val="60000"/>
              <a:lumOff val="4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GB"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rPr>
              <a:t>碳汭星云</a:t>
            </a:r>
            <a:endParaRPr kumimoji="0" lang="en-GB"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31" name="肘形连接符 130">
            <a:extLst>
              <a:ext uri="{FF2B5EF4-FFF2-40B4-BE49-F238E27FC236}">
                <a16:creationId xmlns:a16="http://schemas.microsoft.com/office/drawing/2014/main" id="{55EFB929-157A-1F46-A651-D4B10CC71775}"/>
              </a:ext>
            </a:extLst>
          </p:cNvPr>
          <p:cNvCxnSpPr>
            <a:stCxn id="129" idx="3"/>
          </p:cNvCxnSpPr>
          <p:nvPr>
            <p:custDataLst>
              <p:tags r:id="rId78"/>
            </p:custDataLst>
          </p:nvPr>
        </p:nvCxnSpPr>
        <p:spPr>
          <a:xfrm>
            <a:off x="1195874" y="4332378"/>
            <a:ext cx="1115911" cy="12700"/>
          </a:xfrm>
          <a:prstGeom prst="bentConnector3">
            <a:avLst>
              <a:gd name="adj1" fmla="val 50000"/>
            </a:avLst>
          </a:prstGeom>
          <a:ln w="19050">
            <a:prstDash val="lgDash"/>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32" name="肘形连接符 131">
            <a:extLst>
              <a:ext uri="{FF2B5EF4-FFF2-40B4-BE49-F238E27FC236}">
                <a16:creationId xmlns:a16="http://schemas.microsoft.com/office/drawing/2014/main" id="{29F8E611-5075-8848-B8C8-E91211BE9DA6}"/>
              </a:ext>
            </a:extLst>
          </p:cNvPr>
          <p:cNvCxnSpPr/>
          <p:nvPr>
            <p:custDataLst>
              <p:tags r:id="rId79"/>
            </p:custDataLst>
          </p:nvPr>
        </p:nvCxnSpPr>
        <p:spPr>
          <a:xfrm>
            <a:off x="1200443" y="5095104"/>
            <a:ext cx="1118687" cy="7572"/>
          </a:xfrm>
          <a:prstGeom prst="bentConnector3">
            <a:avLst>
              <a:gd name="adj1" fmla="val 50000"/>
            </a:avLst>
          </a:prstGeom>
          <a:ln w="19050">
            <a:prstDash val="lgDash"/>
            <a:tailEnd type="triangle"/>
          </a:ln>
        </p:spPr>
        <p:style>
          <a:lnRef idx="1">
            <a:schemeClr val="accent4"/>
          </a:lnRef>
          <a:fillRef idx="0">
            <a:schemeClr val="accent4"/>
          </a:fillRef>
          <a:effectRef idx="0">
            <a:schemeClr val="accent4"/>
          </a:effectRef>
          <a:fontRef idx="minor">
            <a:schemeClr val="tx1"/>
          </a:fontRef>
        </p:style>
      </p:cxnSp>
      <p:sp>
        <p:nvSpPr>
          <p:cNvPr id="133" name="文本框 132">
            <a:extLst>
              <a:ext uri="{FF2B5EF4-FFF2-40B4-BE49-F238E27FC236}">
                <a16:creationId xmlns:a16="http://schemas.microsoft.com/office/drawing/2014/main" id="{0B6E4F3F-3443-8C49-83A7-06E44E0211A5}"/>
              </a:ext>
            </a:extLst>
          </p:cNvPr>
          <p:cNvSpPr txBox="1"/>
          <p:nvPr>
            <p:custDataLst>
              <p:tags r:id="rId80"/>
            </p:custDataLst>
          </p:nvPr>
        </p:nvSpPr>
        <p:spPr>
          <a:xfrm>
            <a:off x="1323340" y="4108450"/>
            <a:ext cx="84836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查询、付款</a:t>
            </a:r>
          </a:p>
        </p:txBody>
      </p:sp>
      <p:sp>
        <p:nvSpPr>
          <p:cNvPr id="134" name="文本框 133">
            <a:extLst>
              <a:ext uri="{FF2B5EF4-FFF2-40B4-BE49-F238E27FC236}">
                <a16:creationId xmlns:a16="http://schemas.microsoft.com/office/drawing/2014/main" id="{801B948F-5ED8-7346-BB82-F512354C64B1}"/>
              </a:ext>
            </a:extLst>
          </p:cNvPr>
          <p:cNvSpPr txBox="1"/>
          <p:nvPr>
            <p:custDataLst>
              <p:tags r:id="rId81"/>
            </p:custDataLst>
          </p:nvPr>
        </p:nvSpPr>
        <p:spPr>
          <a:xfrm>
            <a:off x="1215634" y="4888431"/>
            <a:ext cx="101092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收款、应收、暂估</a:t>
            </a:r>
          </a:p>
        </p:txBody>
      </p:sp>
      <p:cxnSp>
        <p:nvCxnSpPr>
          <p:cNvPr id="138" name="直接箭头连接符 117">
            <a:extLst>
              <a:ext uri="{FF2B5EF4-FFF2-40B4-BE49-F238E27FC236}">
                <a16:creationId xmlns:a16="http://schemas.microsoft.com/office/drawing/2014/main" id="{454D602B-55AB-6B45-ACC6-2C16F37E8E1D}"/>
              </a:ext>
            </a:extLst>
          </p:cNvPr>
          <p:cNvCxnSpPr/>
          <p:nvPr>
            <p:custDataLst>
              <p:tags r:id="rId82"/>
            </p:custDataLst>
          </p:nvPr>
        </p:nvCxnSpPr>
        <p:spPr>
          <a:xfrm>
            <a:off x="7728938" y="3008306"/>
            <a:ext cx="648000" cy="0"/>
          </a:xfrm>
          <a:prstGeom prst="straightConnector1">
            <a:avLst/>
          </a:prstGeom>
          <a:noFill/>
          <a:ln w="9525" cap="flat" cmpd="sng" algn="ctr">
            <a:solidFill>
              <a:sysClr val="windowText" lastClr="000000"/>
            </a:solidFill>
            <a:prstDash val="solid"/>
            <a:headEnd type="triangle"/>
            <a:tailEnd type="triangle"/>
          </a:ln>
          <a:effectLst/>
        </p:spPr>
      </p:cxnSp>
      <p:sp>
        <p:nvSpPr>
          <p:cNvPr id="139" name="TextBox 52">
            <a:extLst>
              <a:ext uri="{FF2B5EF4-FFF2-40B4-BE49-F238E27FC236}">
                <a16:creationId xmlns:a16="http://schemas.microsoft.com/office/drawing/2014/main" id="{46B94A83-7C14-C84C-A01E-30BE3A360EC9}"/>
              </a:ext>
            </a:extLst>
          </p:cNvPr>
          <p:cNvSpPr txBox="1"/>
          <p:nvPr>
            <p:custDataLst>
              <p:tags r:id="rId83"/>
            </p:custDataLst>
          </p:nvPr>
        </p:nvSpPr>
        <p:spPr>
          <a:xfrm>
            <a:off x="4753570" y="3853066"/>
            <a:ext cx="715010" cy="215444"/>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凭证推送</a:t>
            </a:r>
          </a:p>
        </p:txBody>
      </p:sp>
      <p:sp>
        <p:nvSpPr>
          <p:cNvPr id="140" name="TextBox 52">
            <a:extLst>
              <a:ext uri="{FF2B5EF4-FFF2-40B4-BE49-F238E27FC236}">
                <a16:creationId xmlns:a16="http://schemas.microsoft.com/office/drawing/2014/main" id="{B76D7D5A-33F3-B840-8E6B-88F5A8526EED}"/>
              </a:ext>
            </a:extLst>
          </p:cNvPr>
          <p:cNvSpPr txBox="1"/>
          <p:nvPr>
            <p:custDataLst>
              <p:tags r:id="rId84"/>
            </p:custDataLst>
          </p:nvPr>
        </p:nvSpPr>
        <p:spPr>
          <a:xfrm>
            <a:off x="4752975" y="4159004"/>
            <a:ext cx="715010" cy="215444"/>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数据回写</a:t>
            </a:r>
          </a:p>
        </p:txBody>
      </p:sp>
      <p:grpSp>
        <p:nvGrpSpPr>
          <p:cNvPr id="141" name="Group 24">
            <a:extLst>
              <a:ext uri="{FF2B5EF4-FFF2-40B4-BE49-F238E27FC236}">
                <a16:creationId xmlns:a16="http://schemas.microsoft.com/office/drawing/2014/main" id="{660398DA-9190-824B-BF5F-584D29EBC21E}"/>
              </a:ext>
            </a:extLst>
          </p:cNvPr>
          <p:cNvGrpSpPr/>
          <p:nvPr/>
        </p:nvGrpSpPr>
        <p:grpSpPr>
          <a:xfrm>
            <a:off x="3078927" y="4567811"/>
            <a:ext cx="2403026" cy="853318"/>
            <a:chOff x="1024060" y="2440280"/>
            <a:chExt cx="2295915" cy="1513165"/>
          </a:xfrm>
          <a:solidFill>
            <a:sysClr val="window" lastClr="FFFFFF">
              <a:lumMod val="75000"/>
            </a:sysClr>
          </a:solidFill>
        </p:grpSpPr>
        <p:sp>
          <p:nvSpPr>
            <p:cNvPr id="142" name="iṣḷîḑe">
              <a:extLst>
                <a:ext uri="{FF2B5EF4-FFF2-40B4-BE49-F238E27FC236}">
                  <a16:creationId xmlns:a16="http://schemas.microsoft.com/office/drawing/2014/main" id="{62D9CC66-E9A5-A24A-ACF4-C72B82F9C1AC}"/>
                </a:ext>
              </a:extLst>
            </p:cNvPr>
            <p:cNvSpPr/>
            <p:nvPr>
              <p:custDataLst>
                <p:tags r:id="rId97"/>
              </p:custDataLst>
            </p:nvPr>
          </p:nvSpPr>
          <p:spPr bwMode="white">
            <a:xfrm>
              <a:off x="1024060" y="2440280"/>
              <a:ext cx="2295915" cy="1513165"/>
            </a:xfrm>
            <a:prstGeom prst="roundRect">
              <a:avLst>
                <a:gd name="adj" fmla="val 5304"/>
              </a:avLst>
            </a:prstGeom>
            <a:solidFill>
              <a:srgbClr val="C00000"/>
            </a:solidFill>
            <a:ln w="22225" cap="flat" cmpd="sng" algn="ctr">
              <a:noFill/>
              <a:prstDash val="solid"/>
            </a:ln>
            <a:effectLst/>
          </p:spPr>
          <p:txBody>
            <a:bodyPr anchor="ctr"/>
            <a:lstStyle/>
            <a:p>
              <a:pPr marL="0" marR="0" lvl="2" indent="0" algn="ctr" defTabSz="1218565"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81610" algn="l"/>
                </a:tabLst>
                <a:defRPr/>
              </a:pPr>
              <a:endParaRPr kumimoji="0" lang="zh-CN" altLang="en-US" sz="1865"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 name="文本框 14">
              <a:extLst>
                <a:ext uri="{FF2B5EF4-FFF2-40B4-BE49-F238E27FC236}">
                  <a16:creationId xmlns:a16="http://schemas.microsoft.com/office/drawing/2014/main" id="{1494014B-091C-894D-87BD-B85A0CC0FC24}"/>
                </a:ext>
              </a:extLst>
            </p:cNvPr>
            <p:cNvSpPr txBox="1"/>
            <p:nvPr>
              <p:custDataLst>
                <p:tags r:id="rId98"/>
              </p:custDataLst>
            </p:nvPr>
          </p:nvSpPr>
          <p:spPr>
            <a:xfrm>
              <a:off x="1336811" y="2600409"/>
              <a:ext cx="1841989" cy="326548"/>
            </a:xfrm>
            <a:prstGeom prst="rect">
              <a:avLst/>
            </a:prstGeom>
            <a:noFill/>
          </p:spPr>
          <p:txBody>
            <a:bodyPr wrap="square" lIns="0" tIns="0" rIns="0" bIns="0" rtlCol="0">
              <a:spAutoFit/>
            </a:bodyPr>
            <a:lstStyle/>
            <a:p>
              <a:pPr marL="0" marR="0" lvl="0" indent="0" algn="ctr" defTabSz="1219200" rtl="0" eaLnBrk="1" fontAlgn="auto" latinLnBrk="0" hangingPunct="1">
                <a:lnSpc>
                  <a:spcPct val="100000"/>
                </a:lnSpc>
                <a:spcBef>
                  <a:spcPts val="600"/>
                </a:spcBef>
                <a:spcAft>
                  <a:spcPts val="0"/>
                </a:spcAft>
                <a:buClrTx/>
                <a:buSzPct val="100000"/>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司库系统</a:t>
              </a:r>
            </a:p>
          </p:txBody>
        </p:sp>
        <p:sp>
          <p:nvSpPr>
            <p:cNvPr id="144" name="îsļïḍè">
              <a:extLst>
                <a:ext uri="{FF2B5EF4-FFF2-40B4-BE49-F238E27FC236}">
                  <a16:creationId xmlns:a16="http://schemas.microsoft.com/office/drawing/2014/main" id="{4D4E6F3D-C12A-D144-8C94-67FEC17E9430}"/>
                </a:ext>
              </a:extLst>
            </p:cNvPr>
            <p:cNvSpPr/>
            <p:nvPr>
              <p:custDataLst>
                <p:tags r:id="rId99"/>
              </p:custDataLst>
            </p:nvPr>
          </p:nvSpPr>
          <p:spPr>
            <a:xfrm>
              <a:off x="1079707" y="3164071"/>
              <a:ext cx="972319" cy="612807"/>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结算管理</a:t>
              </a:r>
            </a:p>
          </p:txBody>
        </p:sp>
      </p:grpSp>
      <p:sp>
        <p:nvSpPr>
          <p:cNvPr id="145" name="îsļïḍè">
            <a:extLst>
              <a:ext uri="{FF2B5EF4-FFF2-40B4-BE49-F238E27FC236}">
                <a16:creationId xmlns:a16="http://schemas.microsoft.com/office/drawing/2014/main" id="{A8C31EB4-2917-4548-BF6D-82CD77C9D870}"/>
              </a:ext>
            </a:extLst>
          </p:cNvPr>
          <p:cNvSpPr/>
          <p:nvPr>
            <p:custDataLst>
              <p:tags r:id="rId85"/>
            </p:custDataLst>
          </p:nvPr>
        </p:nvSpPr>
        <p:spPr>
          <a:xfrm>
            <a:off x="4350180" y="4990532"/>
            <a:ext cx="1017680" cy="345580"/>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账户管理</a:t>
            </a:r>
          </a:p>
        </p:txBody>
      </p:sp>
      <p:cxnSp>
        <p:nvCxnSpPr>
          <p:cNvPr id="146" name="肘形连接符 145">
            <a:extLst>
              <a:ext uri="{FF2B5EF4-FFF2-40B4-BE49-F238E27FC236}">
                <a16:creationId xmlns:a16="http://schemas.microsoft.com/office/drawing/2014/main" id="{16A4F285-4C6E-E548-A3D8-E1F9A7966853}"/>
              </a:ext>
            </a:extLst>
          </p:cNvPr>
          <p:cNvCxnSpPr>
            <a:cxnSpLocks/>
          </p:cNvCxnSpPr>
          <p:nvPr/>
        </p:nvCxnSpPr>
        <p:spPr>
          <a:xfrm rot="16200000" flipH="1">
            <a:off x="2642249" y="4639050"/>
            <a:ext cx="351314" cy="3071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TextBox 52">
            <a:extLst>
              <a:ext uri="{FF2B5EF4-FFF2-40B4-BE49-F238E27FC236}">
                <a16:creationId xmlns:a16="http://schemas.microsoft.com/office/drawing/2014/main" id="{59A64926-BB76-A44C-99BE-EF23378571C6}"/>
              </a:ext>
            </a:extLst>
          </p:cNvPr>
          <p:cNvSpPr txBox="1"/>
          <p:nvPr>
            <p:custDataLst>
              <p:tags r:id="rId86"/>
            </p:custDataLst>
          </p:nvPr>
        </p:nvSpPr>
        <p:spPr>
          <a:xfrm>
            <a:off x="2418747" y="5019670"/>
            <a:ext cx="715010" cy="215444"/>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资金支付</a:t>
            </a:r>
          </a:p>
        </p:txBody>
      </p:sp>
      <p:grpSp>
        <p:nvGrpSpPr>
          <p:cNvPr id="148" name="Group 24">
            <a:extLst>
              <a:ext uri="{FF2B5EF4-FFF2-40B4-BE49-F238E27FC236}">
                <a16:creationId xmlns:a16="http://schemas.microsoft.com/office/drawing/2014/main" id="{D8885FBA-F071-9343-A7FC-AFD89CD0FC07}"/>
              </a:ext>
            </a:extLst>
          </p:cNvPr>
          <p:cNvGrpSpPr/>
          <p:nvPr/>
        </p:nvGrpSpPr>
        <p:grpSpPr>
          <a:xfrm>
            <a:off x="7345465" y="4566089"/>
            <a:ext cx="2403026" cy="853318"/>
            <a:chOff x="1024060" y="2440280"/>
            <a:chExt cx="2295915" cy="1513165"/>
          </a:xfrm>
          <a:solidFill>
            <a:sysClr val="window" lastClr="FFFFFF">
              <a:lumMod val="75000"/>
            </a:sysClr>
          </a:solidFill>
        </p:grpSpPr>
        <p:sp>
          <p:nvSpPr>
            <p:cNvPr id="149" name="iṣḷîḑe">
              <a:extLst>
                <a:ext uri="{FF2B5EF4-FFF2-40B4-BE49-F238E27FC236}">
                  <a16:creationId xmlns:a16="http://schemas.microsoft.com/office/drawing/2014/main" id="{96AC76CF-6190-0B45-AB10-B010AB8214CE}"/>
                </a:ext>
              </a:extLst>
            </p:cNvPr>
            <p:cNvSpPr/>
            <p:nvPr>
              <p:custDataLst>
                <p:tags r:id="rId94"/>
              </p:custDataLst>
            </p:nvPr>
          </p:nvSpPr>
          <p:spPr bwMode="white">
            <a:xfrm>
              <a:off x="1024060" y="2440280"/>
              <a:ext cx="2295915" cy="1513165"/>
            </a:xfrm>
            <a:prstGeom prst="roundRect">
              <a:avLst>
                <a:gd name="adj" fmla="val 5304"/>
              </a:avLst>
            </a:prstGeom>
            <a:solidFill>
              <a:srgbClr val="C00000"/>
            </a:solidFill>
            <a:ln w="22225" cap="flat" cmpd="sng" algn="ctr">
              <a:noFill/>
              <a:prstDash val="solid"/>
            </a:ln>
            <a:effectLst/>
          </p:spPr>
          <p:txBody>
            <a:bodyPr anchor="ctr"/>
            <a:lstStyle/>
            <a:p>
              <a:pPr marL="0" marR="0" lvl="2" indent="0" algn="ctr" defTabSz="1218565"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81610" algn="l"/>
                </a:tabLst>
                <a:defRPr/>
              </a:pPr>
              <a:endParaRPr kumimoji="0" lang="zh-CN" altLang="en-US" sz="1865"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50" name="文本框 14">
              <a:extLst>
                <a:ext uri="{FF2B5EF4-FFF2-40B4-BE49-F238E27FC236}">
                  <a16:creationId xmlns:a16="http://schemas.microsoft.com/office/drawing/2014/main" id="{D4F97F3F-4377-7948-9F12-1C6EB11C2A01}"/>
                </a:ext>
              </a:extLst>
            </p:cNvPr>
            <p:cNvSpPr txBox="1"/>
            <p:nvPr>
              <p:custDataLst>
                <p:tags r:id="rId95"/>
              </p:custDataLst>
            </p:nvPr>
          </p:nvSpPr>
          <p:spPr>
            <a:xfrm>
              <a:off x="1336811" y="2600409"/>
              <a:ext cx="1841989" cy="326548"/>
            </a:xfrm>
            <a:prstGeom prst="rect">
              <a:avLst/>
            </a:prstGeom>
            <a:noFill/>
          </p:spPr>
          <p:txBody>
            <a:bodyPr wrap="square" lIns="0" tIns="0" rIns="0" bIns="0" rtlCol="0">
              <a:spAutoFit/>
            </a:bodyPr>
            <a:lstStyle/>
            <a:p>
              <a:pPr marL="0" marR="0" lvl="0" indent="0" algn="ctr" defTabSz="1219200" rtl="0" eaLnBrk="1" fontAlgn="auto" latinLnBrk="0" hangingPunct="1">
                <a:lnSpc>
                  <a:spcPct val="100000"/>
                </a:lnSpc>
                <a:spcBef>
                  <a:spcPts val="600"/>
                </a:spcBef>
                <a:spcAft>
                  <a:spcPts val="0"/>
                </a:spcAft>
                <a:buClrTx/>
                <a:buSzPct val="100000"/>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预算系统</a:t>
              </a:r>
            </a:p>
          </p:txBody>
        </p:sp>
        <p:sp>
          <p:nvSpPr>
            <p:cNvPr id="151" name="îsļïḍè">
              <a:extLst>
                <a:ext uri="{FF2B5EF4-FFF2-40B4-BE49-F238E27FC236}">
                  <a16:creationId xmlns:a16="http://schemas.microsoft.com/office/drawing/2014/main" id="{D1D41675-DBE6-9D44-9818-03490DE36B09}"/>
                </a:ext>
              </a:extLst>
            </p:cNvPr>
            <p:cNvSpPr/>
            <p:nvPr>
              <p:custDataLst>
                <p:tags r:id="rId96"/>
              </p:custDataLst>
            </p:nvPr>
          </p:nvSpPr>
          <p:spPr>
            <a:xfrm>
              <a:off x="1079707" y="3164071"/>
              <a:ext cx="972319" cy="612807"/>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预算编制</a:t>
              </a:r>
            </a:p>
          </p:txBody>
        </p:sp>
      </p:grpSp>
      <p:sp>
        <p:nvSpPr>
          <p:cNvPr id="152" name="îsļïḍè">
            <a:extLst>
              <a:ext uri="{FF2B5EF4-FFF2-40B4-BE49-F238E27FC236}">
                <a16:creationId xmlns:a16="http://schemas.microsoft.com/office/drawing/2014/main" id="{E9777B5E-B6D8-6F4E-917A-D2E5BDB31662}"/>
              </a:ext>
            </a:extLst>
          </p:cNvPr>
          <p:cNvSpPr/>
          <p:nvPr>
            <p:custDataLst>
              <p:tags r:id="rId87"/>
            </p:custDataLst>
          </p:nvPr>
        </p:nvSpPr>
        <p:spPr>
          <a:xfrm>
            <a:off x="8559820" y="4974283"/>
            <a:ext cx="1017680" cy="345580"/>
          </a:xfrm>
          <a:prstGeom prst="roundRect">
            <a:avLst/>
          </a:prstGeom>
          <a:solidFill>
            <a:sysClr val="window" lastClr="FFFFFF"/>
          </a:solidFill>
          <a:ln w="6350" cap="flat" cmpd="sng" algn="ctr">
            <a:solidFill>
              <a:schemeClr val="bg1"/>
            </a:solidFill>
            <a:prstDash val="solid"/>
            <a:miter lim="800000"/>
          </a:ln>
          <a:effectLst/>
        </p:spPr>
        <p:txBody>
          <a:bodyPr wrap="square" lIns="91440" tIns="45720" rIns="91440" bIns="45720" anchor="ctr" anchorCtr="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预算下达</a:t>
            </a:r>
          </a:p>
        </p:txBody>
      </p:sp>
      <p:cxnSp>
        <p:nvCxnSpPr>
          <p:cNvPr id="153" name="直线箭头连接符 152">
            <a:extLst>
              <a:ext uri="{FF2B5EF4-FFF2-40B4-BE49-F238E27FC236}">
                <a16:creationId xmlns:a16="http://schemas.microsoft.com/office/drawing/2014/main" id="{D325F21D-25A1-FE47-8E7A-9BDC516F2C1E}"/>
              </a:ext>
            </a:extLst>
          </p:cNvPr>
          <p:cNvCxnSpPr/>
          <p:nvPr/>
        </p:nvCxnSpPr>
        <p:spPr>
          <a:xfrm flipH="1">
            <a:off x="6699567" y="4818556"/>
            <a:ext cx="5931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直线箭头连接符 153">
            <a:extLst>
              <a:ext uri="{FF2B5EF4-FFF2-40B4-BE49-F238E27FC236}">
                <a16:creationId xmlns:a16="http://schemas.microsoft.com/office/drawing/2014/main" id="{16054BCB-46DE-BD42-93E0-3DD42417CDD8}"/>
              </a:ext>
            </a:extLst>
          </p:cNvPr>
          <p:cNvCxnSpPr/>
          <p:nvPr/>
        </p:nvCxnSpPr>
        <p:spPr>
          <a:xfrm flipH="1">
            <a:off x="6714448" y="5216383"/>
            <a:ext cx="5931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5" name="圆角矩形 154">
            <a:extLst>
              <a:ext uri="{FF2B5EF4-FFF2-40B4-BE49-F238E27FC236}">
                <a16:creationId xmlns:a16="http://schemas.microsoft.com/office/drawing/2014/main" id="{6CDE3DC0-2591-B641-9395-319B358CF869}"/>
              </a:ext>
            </a:extLst>
          </p:cNvPr>
          <p:cNvSpPr/>
          <p:nvPr/>
        </p:nvSpPr>
        <p:spPr>
          <a:xfrm>
            <a:off x="5535060" y="4572948"/>
            <a:ext cx="1119740" cy="399076"/>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prstClr val="white"/>
                </a:solidFill>
                <a:effectLst/>
                <a:uLnTx/>
                <a:uFillTx/>
                <a:latin typeface="微软雅黑"/>
                <a:ea typeface="微软雅黑"/>
                <a:cs typeface="+mn-cs"/>
              </a:rPr>
              <a:t>费用报销</a:t>
            </a:r>
          </a:p>
        </p:txBody>
      </p:sp>
      <p:sp>
        <p:nvSpPr>
          <p:cNvPr id="156" name="圆角矩形 155">
            <a:extLst>
              <a:ext uri="{FF2B5EF4-FFF2-40B4-BE49-F238E27FC236}">
                <a16:creationId xmlns:a16="http://schemas.microsoft.com/office/drawing/2014/main" id="{9165695B-4168-F04E-B4C9-98D180027653}"/>
              </a:ext>
            </a:extLst>
          </p:cNvPr>
          <p:cNvSpPr/>
          <p:nvPr/>
        </p:nvSpPr>
        <p:spPr>
          <a:xfrm>
            <a:off x="5536130" y="5035660"/>
            <a:ext cx="1119740" cy="399076"/>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prstClr val="white"/>
                </a:solidFill>
                <a:effectLst/>
                <a:uLnTx/>
                <a:uFillTx/>
                <a:latin typeface="微软雅黑"/>
                <a:ea typeface="微软雅黑"/>
                <a:cs typeface="+mn-cs"/>
              </a:rPr>
              <a:t>资金系统</a:t>
            </a:r>
          </a:p>
        </p:txBody>
      </p:sp>
      <p:sp>
        <p:nvSpPr>
          <p:cNvPr id="157" name="TextBox 52">
            <a:extLst>
              <a:ext uri="{FF2B5EF4-FFF2-40B4-BE49-F238E27FC236}">
                <a16:creationId xmlns:a16="http://schemas.microsoft.com/office/drawing/2014/main" id="{EA1C0178-9473-E145-A734-C6258AE7C245}"/>
              </a:ext>
            </a:extLst>
          </p:cNvPr>
          <p:cNvSpPr txBox="1"/>
          <p:nvPr>
            <p:custDataLst>
              <p:tags r:id="rId88"/>
            </p:custDataLst>
          </p:nvPr>
        </p:nvSpPr>
        <p:spPr>
          <a:xfrm>
            <a:off x="6711632" y="4578631"/>
            <a:ext cx="715010" cy="213995"/>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预算下达</a:t>
            </a:r>
          </a:p>
        </p:txBody>
      </p:sp>
      <p:sp>
        <p:nvSpPr>
          <p:cNvPr id="158" name="TextBox 52">
            <a:extLst>
              <a:ext uri="{FF2B5EF4-FFF2-40B4-BE49-F238E27FC236}">
                <a16:creationId xmlns:a16="http://schemas.microsoft.com/office/drawing/2014/main" id="{FB4F1428-9D8D-0A4C-A997-DF29F10AAF66}"/>
              </a:ext>
            </a:extLst>
          </p:cNvPr>
          <p:cNvSpPr txBox="1"/>
          <p:nvPr>
            <p:custDataLst>
              <p:tags r:id="rId89"/>
            </p:custDataLst>
          </p:nvPr>
        </p:nvSpPr>
        <p:spPr>
          <a:xfrm>
            <a:off x="6711632" y="4832516"/>
            <a:ext cx="715010" cy="213995"/>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预算回写</a:t>
            </a:r>
          </a:p>
        </p:txBody>
      </p:sp>
      <p:sp>
        <p:nvSpPr>
          <p:cNvPr id="159" name="TextBox 52">
            <a:extLst>
              <a:ext uri="{FF2B5EF4-FFF2-40B4-BE49-F238E27FC236}">
                <a16:creationId xmlns:a16="http://schemas.microsoft.com/office/drawing/2014/main" id="{2B41BCDA-4C4B-0E4F-99E7-A88E5FFB0636}"/>
              </a:ext>
            </a:extLst>
          </p:cNvPr>
          <p:cNvSpPr txBox="1"/>
          <p:nvPr>
            <p:custDataLst>
              <p:tags r:id="rId90"/>
            </p:custDataLst>
          </p:nvPr>
        </p:nvSpPr>
        <p:spPr>
          <a:xfrm>
            <a:off x="6726238" y="4998575"/>
            <a:ext cx="715010" cy="213995"/>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预算下达</a:t>
            </a:r>
          </a:p>
        </p:txBody>
      </p:sp>
      <p:sp>
        <p:nvSpPr>
          <p:cNvPr id="160" name="TextBox 52">
            <a:extLst>
              <a:ext uri="{FF2B5EF4-FFF2-40B4-BE49-F238E27FC236}">
                <a16:creationId xmlns:a16="http://schemas.microsoft.com/office/drawing/2014/main" id="{56CE51DC-8C45-5640-A87B-F57F98C4B42A}"/>
              </a:ext>
            </a:extLst>
          </p:cNvPr>
          <p:cNvSpPr txBox="1"/>
          <p:nvPr>
            <p:custDataLst>
              <p:tags r:id="rId91"/>
            </p:custDataLst>
          </p:nvPr>
        </p:nvSpPr>
        <p:spPr>
          <a:xfrm>
            <a:off x="6726238" y="5252460"/>
            <a:ext cx="715010" cy="213995"/>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预算回写</a:t>
            </a:r>
          </a:p>
        </p:txBody>
      </p:sp>
      <p:sp>
        <p:nvSpPr>
          <p:cNvPr id="13" name="文本框 12">
            <a:extLst>
              <a:ext uri="{FF2B5EF4-FFF2-40B4-BE49-F238E27FC236}">
                <a16:creationId xmlns:a16="http://schemas.microsoft.com/office/drawing/2014/main" id="{71416F2F-9C1F-DF41-B353-7F115F071045}"/>
              </a:ext>
            </a:extLst>
          </p:cNvPr>
          <p:cNvSpPr txBox="1"/>
          <p:nvPr/>
        </p:nvSpPr>
        <p:spPr>
          <a:xfrm>
            <a:off x="10353040" y="1635673"/>
            <a:ext cx="977900"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物料档案、</a:t>
            </a:r>
            <a:endParaRPr kumimoji="0" lang="en-US" altLang="zh-CN"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凭证信息</a:t>
            </a:r>
          </a:p>
        </p:txBody>
      </p:sp>
      <p:sp>
        <p:nvSpPr>
          <p:cNvPr id="136" name="AutoShape 21">
            <a:extLst>
              <a:ext uri="{FF2B5EF4-FFF2-40B4-BE49-F238E27FC236}">
                <a16:creationId xmlns:a16="http://schemas.microsoft.com/office/drawing/2014/main" id="{D20ECE2E-D329-BA4B-B13B-D2640A24C17F}"/>
              </a:ext>
            </a:extLst>
          </p:cNvPr>
          <p:cNvSpPr>
            <a:spLocks noChangeArrowheads="1"/>
          </p:cNvSpPr>
          <p:nvPr>
            <p:custDataLst>
              <p:tags r:id="rId92"/>
            </p:custDataLst>
          </p:nvPr>
        </p:nvSpPr>
        <p:spPr bwMode="auto">
          <a:xfrm>
            <a:off x="6434455" y="6052243"/>
            <a:ext cx="3886200" cy="360000"/>
          </a:xfrm>
          <a:prstGeom prst="roundRect">
            <a:avLst>
              <a:gd name="adj" fmla="val 5737"/>
            </a:avLst>
          </a:prstGeom>
          <a:solidFill>
            <a:schemeClr val="tx1">
              <a:lumMod val="40000"/>
              <a:lumOff val="60000"/>
            </a:schemeClr>
          </a:solidFill>
          <a:ln w="28575">
            <a:no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数据分析平台</a:t>
            </a:r>
            <a:r>
              <a:rPr kumimoji="0" lang="en-US" altLang="zh-CN"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/DW</a:t>
            </a:r>
            <a:endParaRPr kumimoji="0" lang="zh-CN" altLang="en-US" sz="10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p:txBody>
      </p:sp>
      <p:sp>
        <p:nvSpPr>
          <p:cNvPr id="161" name="文本框 160">
            <a:extLst>
              <a:ext uri="{FF2B5EF4-FFF2-40B4-BE49-F238E27FC236}">
                <a16:creationId xmlns:a16="http://schemas.microsoft.com/office/drawing/2014/main" id="{5472BE3D-85FB-EB47-A702-B3B75FBE99A5}"/>
              </a:ext>
            </a:extLst>
          </p:cNvPr>
          <p:cNvSpPr txBox="1"/>
          <p:nvPr>
            <p:custDataLst>
              <p:tags r:id="rId93"/>
            </p:custDataLst>
          </p:nvPr>
        </p:nvSpPr>
        <p:spPr>
          <a:xfrm>
            <a:off x="7972120" y="5692068"/>
            <a:ext cx="88199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lumMod val="10000"/>
                  </a:srgbClr>
                </a:solidFill>
                <a:effectLst/>
                <a:uLnTx/>
                <a:uFillTx/>
                <a:latin typeface="微软雅黑" panose="020B0503020204020204" charset="-122"/>
                <a:ea typeface="微软雅黑" panose="020B0503020204020204" charset="-122"/>
                <a:cs typeface="+mn-cs"/>
                <a:sym typeface="+mn-ea"/>
              </a:rPr>
              <a:t>数据同步</a:t>
            </a:r>
          </a:p>
        </p:txBody>
      </p:sp>
      <p:sp>
        <p:nvSpPr>
          <p:cNvPr id="14" name="矩形 13">
            <a:extLst>
              <a:ext uri="{FF2B5EF4-FFF2-40B4-BE49-F238E27FC236}">
                <a16:creationId xmlns:a16="http://schemas.microsoft.com/office/drawing/2014/main" id="{C51CAD1D-961D-D943-9898-A830EA2D2E24}"/>
              </a:ext>
            </a:extLst>
          </p:cNvPr>
          <p:cNvSpPr/>
          <p:nvPr/>
        </p:nvSpPr>
        <p:spPr>
          <a:xfrm>
            <a:off x="10850300" y="6007405"/>
            <a:ext cx="1278200" cy="58638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Yonlinker</a:t>
            </a:r>
            <a:endParaRPr kumimoji="1" lang="zh-CN" altLang="en-US" b="1" dirty="0">
              <a:latin typeface="Microsoft YaHei" panose="020B0503020204020204" pitchFamily="34" charset="-122"/>
              <a:ea typeface="Microsoft YaHei" panose="020B0503020204020204" pitchFamily="34" charset="-122"/>
            </a:endParaRPr>
          </a:p>
        </p:txBody>
      </p:sp>
      <p:cxnSp>
        <p:nvCxnSpPr>
          <p:cNvPr id="30" name="直线连接符 29">
            <a:extLst>
              <a:ext uri="{FF2B5EF4-FFF2-40B4-BE49-F238E27FC236}">
                <a16:creationId xmlns:a16="http://schemas.microsoft.com/office/drawing/2014/main" id="{D38E62B5-0A72-504E-811A-ED7F750AF617}"/>
              </a:ext>
            </a:extLst>
          </p:cNvPr>
          <p:cNvCxnSpPr/>
          <p:nvPr/>
        </p:nvCxnSpPr>
        <p:spPr>
          <a:xfrm>
            <a:off x="10355874" y="5507989"/>
            <a:ext cx="506458" cy="499416"/>
          </a:xfrm>
          <a:prstGeom prst="line">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43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kumimoji="1" lang="en-US" altLang="zh-CN" dirty="0"/>
              <a:t>3-</a:t>
            </a:r>
            <a:r>
              <a:rPr kumimoji="1" lang="zh-CN" altLang="en-US" dirty="0"/>
              <a:t>系统集成：</a:t>
            </a:r>
            <a:r>
              <a:rPr kumimoji="1" lang="en-US" altLang="zh-CN" dirty="0"/>
              <a:t>TMS</a:t>
            </a:r>
            <a:r>
              <a:rPr kumimoji="1" lang="zh-CN" altLang="en-US" dirty="0"/>
              <a:t>相关接口清单及</a:t>
            </a:r>
            <a:r>
              <a:rPr lang="zh-CN" altLang="en-US" dirty="0"/>
              <a:t>未来</a:t>
            </a:r>
            <a:r>
              <a:rPr kumimoji="1" lang="zh-CN" altLang="en-US" dirty="0"/>
              <a:t>系统并行方案</a:t>
            </a: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6" name="矩形 5">
            <a:extLst>
              <a:ext uri="{FF2B5EF4-FFF2-40B4-BE49-F238E27FC236}">
                <a16:creationId xmlns:a16="http://schemas.microsoft.com/office/drawing/2014/main" id="{517A3D31-F91F-1C4F-BD46-6DD3A15EFB55}"/>
              </a:ext>
            </a:extLst>
          </p:cNvPr>
          <p:cNvSpPr/>
          <p:nvPr/>
        </p:nvSpPr>
        <p:spPr>
          <a:xfrm>
            <a:off x="6054340" y="2261177"/>
            <a:ext cx="5279054" cy="49168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Yonlinker</a:t>
            </a:r>
            <a:endParaRPr kumimoji="1" lang="zh-CN" altLang="en-US" sz="1400"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C837E72D-C3B2-AA42-806C-F382BBEB8C44}"/>
              </a:ext>
            </a:extLst>
          </p:cNvPr>
          <p:cNvSpPr/>
          <p:nvPr/>
        </p:nvSpPr>
        <p:spPr>
          <a:xfrm>
            <a:off x="6054340" y="1254792"/>
            <a:ext cx="540347"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b="1" dirty="0">
                <a:latin typeface="Microsoft YaHei" panose="020B0503020204020204" pitchFamily="34" charset="-122"/>
                <a:ea typeface="Microsoft YaHei" panose="020B0503020204020204" pitchFamily="34" charset="-122"/>
              </a:rPr>
              <a:t>TCIS</a:t>
            </a:r>
            <a:endParaRPr kumimoji="1" lang="zh-CN" altLang="en-US" sz="1050"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0A63B340-AE12-6E4D-A204-CE6A0EB804CD}"/>
              </a:ext>
            </a:extLst>
          </p:cNvPr>
          <p:cNvSpPr/>
          <p:nvPr/>
        </p:nvSpPr>
        <p:spPr>
          <a:xfrm>
            <a:off x="6411799" y="5535600"/>
            <a:ext cx="1120975" cy="7235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TMS</a:t>
            </a:r>
            <a:endParaRPr kumimoji="1" lang="zh-CN" altLang="en-US" sz="1400" b="1"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8E71364A-0251-484D-B3C4-4F5900ADE33B}"/>
              </a:ext>
            </a:extLst>
          </p:cNvPr>
          <p:cNvSpPr/>
          <p:nvPr/>
        </p:nvSpPr>
        <p:spPr>
          <a:xfrm>
            <a:off x="10140179" y="5535600"/>
            <a:ext cx="1120975" cy="7235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BIP</a:t>
            </a:r>
            <a:endParaRPr kumimoji="1" lang="zh-CN" altLang="en-US" sz="1400" b="1"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8D0DD0CF-CCA2-F342-91ED-E2FDD38D452C}"/>
              </a:ext>
            </a:extLst>
          </p:cNvPr>
          <p:cNvSpPr/>
          <p:nvPr/>
        </p:nvSpPr>
        <p:spPr>
          <a:xfrm>
            <a:off x="6731298" y="1254792"/>
            <a:ext cx="540347"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碳汭星云</a:t>
            </a:r>
          </a:p>
        </p:txBody>
      </p:sp>
      <p:sp>
        <p:nvSpPr>
          <p:cNvPr id="11" name="矩形 10">
            <a:extLst>
              <a:ext uri="{FF2B5EF4-FFF2-40B4-BE49-F238E27FC236}">
                <a16:creationId xmlns:a16="http://schemas.microsoft.com/office/drawing/2014/main" id="{9F03A7EF-9ACF-274F-B19C-DD4B2E4DC129}"/>
              </a:ext>
            </a:extLst>
          </p:cNvPr>
          <p:cNvSpPr/>
          <p:nvPr/>
        </p:nvSpPr>
        <p:spPr>
          <a:xfrm>
            <a:off x="7408256" y="1254792"/>
            <a:ext cx="540347"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泛微</a:t>
            </a:r>
            <a:r>
              <a:rPr kumimoji="1" lang="en-US" altLang="zh-CN" sz="1050" b="1" dirty="0">
                <a:latin typeface="Microsoft YaHei" panose="020B0503020204020204" pitchFamily="34" charset="-122"/>
                <a:ea typeface="Microsoft YaHei" panose="020B0503020204020204" pitchFamily="34" charset="-122"/>
              </a:rPr>
              <a:t>OA</a:t>
            </a:r>
            <a:endParaRPr kumimoji="1" lang="zh-CN" altLang="en-US" sz="1050" b="1"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83070929-ADC5-0943-AE91-08883C7A64B9}"/>
              </a:ext>
            </a:extLst>
          </p:cNvPr>
          <p:cNvSpPr/>
          <p:nvPr/>
        </p:nvSpPr>
        <p:spPr>
          <a:xfrm>
            <a:off x="8085214" y="1254792"/>
            <a:ext cx="540347"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国信影像</a:t>
            </a:r>
          </a:p>
        </p:txBody>
      </p:sp>
      <p:sp>
        <p:nvSpPr>
          <p:cNvPr id="13" name="矩形 12">
            <a:extLst>
              <a:ext uri="{FF2B5EF4-FFF2-40B4-BE49-F238E27FC236}">
                <a16:creationId xmlns:a16="http://schemas.microsoft.com/office/drawing/2014/main" id="{C33649DF-B090-C34D-A0FE-A422420C2E65}"/>
              </a:ext>
            </a:extLst>
          </p:cNvPr>
          <p:cNvSpPr/>
          <p:nvPr/>
        </p:nvSpPr>
        <p:spPr>
          <a:xfrm>
            <a:off x="8762172" y="1254792"/>
            <a:ext cx="540347"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齐力条码</a:t>
            </a:r>
          </a:p>
        </p:txBody>
      </p:sp>
      <p:sp>
        <p:nvSpPr>
          <p:cNvPr id="14" name="矩形 13">
            <a:extLst>
              <a:ext uri="{FF2B5EF4-FFF2-40B4-BE49-F238E27FC236}">
                <a16:creationId xmlns:a16="http://schemas.microsoft.com/office/drawing/2014/main" id="{5F468053-5191-7242-8FE5-ECC771A209A9}"/>
              </a:ext>
            </a:extLst>
          </p:cNvPr>
          <p:cNvSpPr/>
          <p:nvPr/>
        </p:nvSpPr>
        <p:spPr>
          <a:xfrm>
            <a:off x="9439130" y="1254792"/>
            <a:ext cx="540347"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银企直连</a:t>
            </a:r>
          </a:p>
        </p:txBody>
      </p:sp>
      <p:sp>
        <p:nvSpPr>
          <p:cNvPr id="16" name="矩形 15">
            <a:extLst>
              <a:ext uri="{FF2B5EF4-FFF2-40B4-BE49-F238E27FC236}">
                <a16:creationId xmlns:a16="http://schemas.microsoft.com/office/drawing/2014/main" id="{6F7AA419-9CEB-A348-BBE8-20C850D8166D}"/>
              </a:ext>
            </a:extLst>
          </p:cNvPr>
          <p:cNvSpPr/>
          <p:nvPr/>
        </p:nvSpPr>
        <p:spPr>
          <a:xfrm>
            <a:off x="10116088" y="1254792"/>
            <a:ext cx="540347"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b="1" dirty="0">
                <a:latin typeface="Microsoft YaHei" panose="020B0503020204020204" pitchFamily="34" charset="-122"/>
                <a:ea typeface="Microsoft YaHei" panose="020B0503020204020204" pitchFamily="34" charset="-122"/>
              </a:rPr>
              <a:t>CBS</a:t>
            </a:r>
            <a:endParaRPr kumimoji="1" lang="zh-CN" altLang="en-US" sz="1050" b="1"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870FE7A4-EACE-ED4B-8C18-FC683806CF0B}"/>
              </a:ext>
            </a:extLst>
          </p:cNvPr>
          <p:cNvSpPr/>
          <p:nvPr/>
        </p:nvSpPr>
        <p:spPr>
          <a:xfrm>
            <a:off x="10793048" y="1254792"/>
            <a:ext cx="540347"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b="1" dirty="0">
                <a:latin typeface="Microsoft YaHei" panose="020B0503020204020204" pitchFamily="34" charset="-122"/>
                <a:ea typeface="Microsoft YaHei" panose="020B0503020204020204" pitchFamily="34" charset="-122"/>
              </a:rPr>
              <a:t>TLC</a:t>
            </a:r>
            <a:endParaRPr kumimoji="1" lang="zh-CN" altLang="en-US" sz="1050" b="1" dirty="0">
              <a:latin typeface="Microsoft YaHei" panose="020B0503020204020204" pitchFamily="34" charset="-122"/>
              <a:ea typeface="Microsoft YaHei" panose="020B0503020204020204" pitchFamily="34" charset="-122"/>
            </a:endParaRPr>
          </a:p>
        </p:txBody>
      </p:sp>
      <p:graphicFrame>
        <p:nvGraphicFramePr>
          <p:cNvPr id="3" name="表格 17">
            <a:extLst>
              <a:ext uri="{FF2B5EF4-FFF2-40B4-BE49-F238E27FC236}">
                <a16:creationId xmlns:a16="http://schemas.microsoft.com/office/drawing/2014/main" id="{0B3807E0-108D-3B46-A5E8-BBD831A8B7F0}"/>
              </a:ext>
            </a:extLst>
          </p:cNvPr>
          <p:cNvGraphicFramePr>
            <a:graphicFrameLocks noGrp="1"/>
          </p:cNvGraphicFramePr>
          <p:nvPr>
            <p:extLst>
              <p:ext uri="{D42A27DB-BD31-4B8C-83A1-F6EECF244321}">
                <p14:modId xmlns:p14="http://schemas.microsoft.com/office/powerpoint/2010/main" val="1475650905"/>
              </p:ext>
            </p:extLst>
          </p:nvPr>
        </p:nvGraphicFramePr>
        <p:xfrm>
          <a:off x="6609720" y="3359268"/>
          <a:ext cx="4087759" cy="1207330"/>
        </p:xfrm>
        <a:graphic>
          <a:graphicData uri="http://schemas.openxmlformats.org/drawingml/2006/table">
            <a:tbl>
              <a:tblPr firstRow="1" bandRow="1"/>
              <a:tblGrid>
                <a:gridCol w="529328">
                  <a:extLst>
                    <a:ext uri="{9D8B030D-6E8A-4147-A177-3AD203B41FA5}">
                      <a16:colId xmlns:a16="http://schemas.microsoft.com/office/drawing/2014/main" val="1338055848"/>
                    </a:ext>
                  </a:extLst>
                </a:gridCol>
                <a:gridCol w="896918">
                  <a:extLst>
                    <a:ext uri="{9D8B030D-6E8A-4147-A177-3AD203B41FA5}">
                      <a16:colId xmlns:a16="http://schemas.microsoft.com/office/drawing/2014/main" val="1269328937"/>
                    </a:ext>
                  </a:extLst>
                </a:gridCol>
                <a:gridCol w="867511">
                  <a:extLst>
                    <a:ext uri="{9D8B030D-6E8A-4147-A177-3AD203B41FA5}">
                      <a16:colId xmlns:a16="http://schemas.microsoft.com/office/drawing/2014/main" val="4219230963"/>
                    </a:ext>
                  </a:extLst>
                </a:gridCol>
                <a:gridCol w="740546">
                  <a:extLst>
                    <a:ext uri="{9D8B030D-6E8A-4147-A177-3AD203B41FA5}">
                      <a16:colId xmlns:a16="http://schemas.microsoft.com/office/drawing/2014/main" val="2943627315"/>
                    </a:ext>
                  </a:extLst>
                </a:gridCol>
                <a:gridCol w="1053456">
                  <a:extLst>
                    <a:ext uri="{9D8B030D-6E8A-4147-A177-3AD203B41FA5}">
                      <a16:colId xmlns:a16="http://schemas.microsoft.com/office/drawing/2014/main" val="1470002210"/>
                    </a:ext>
                  </a:extLst>
                </a:gridCol>
              </a:tblGrid>
              <a:tr h="344389">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序号</a:t>
                      </a:r>
                    </a:p>
                  </a:txBody>
                  <a:tcPr anchor="ctr">
                    <a:lnL w="12700" cap="flat" cmpd="sng" algn="ctr">
                      <a:solidFill>
                        <a:schemeClr val="bg2">
                          <a:lumMod val="10000"/>
                        </a:schemeClr>
                      </a:solidFill>
                      <a:prstDash val="solid"/>
                      <a:round/>
                      <a:headEnd type="none" w="med" len="med"/>
                      <a:tailEnd type="none" w="med" len="med"/>
                    </a:lnL>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板块</a:t>
                      </a:r>
                    </a:p>
                  </a:txBody>
                  <a:tcPr anchor="ctr">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组织</a:t>
                      </a:r>
                      <a:r>
                        <a:rPr lang="en-US" altLang="zh-CN" sz="1050" b="1" dirty="0">
                          <a:solidFill>
                            <a:srgbClr val="FF0000"/>
                          </a:solidFill>
                          <a:latin typeface="Microsoft YaHei" panose="020B0503020204020204" pitchFamily="34" charset="-122"/>
                          <a:ea typeface="Microsoft YaHei" panose="020B0503020204020204" pitchFamily="34" charset="-122"/>
                        </a:rPr>
                        <a:t>ID</a:t>
                      </a:r>
                      <a:endParaRPr lang="zh-CN" altLang="en-US" sz="1050" b="1" dirty="0">
                        <a:solidFill>
                          <a:srgbClr val="FF0000"/>
                        </a:solidFill>
                        <a:latin typeface="Microsoft YaHei" panose="020B0503020204020204" pitchFamily="34" charset="-122"/>
                        <a:ea typeface="Microsoft YaHei" panose="020B0503020204020204" pitchFamily="34" charset="-122"/>
                      </a:endParaRPr>
                    </a:p>
                  </a:txBody>
                  <a:tcPr anchor="ctr">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模块</a:t>
                      </a:r>
                    </a:p>
                  </a:txBody>
                  <a:tcPr anchor="ctr">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是否已上线</a:t>
                      </a:r>
                    </a:p>
                  </a:txBody>
                  <a:tcPr anchor="ctr">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tcPr>
                </a:tc>
                <a:extLst>
                  <a:ext uri="{0D108BD9-81ED-4DB2-BD59-A6C34878D82A}">
                    <a16:rowId xmlns:a16="http://schemas.microsoft.com/office/drawing/2014/main" val="1422210773"/>
                  </a:ext>
                </a:extLst>
              </a:tr>
              <a:tr h="287647">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1</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燃气板块</a:t>
                      </a:r>
                    </a:p>
                  </a:txBody>
                  <a:tcPr anchor="ct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001</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核算</a:t>
                      </a: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是</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1998389068"/>
                  </a:ext>
                </a:extLst>
              </a:tr>
              <a:tr h="287647">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2</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再生板块</a:t>
                      </a:r>
                    </a:p>
                  </a:txBody>
                  <a:tcPr anchor="ct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002</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共享</a:t>
                      </a: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否</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2354736903"/>
                  </a:ext>
                </a:extLst>
              </a:tr>
              <a:tr h="287647">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3</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lnB w="12700" cap="flat" cmpd="sng" algn="ctr">
                      <a:solidFill>
                        <a:schemeClr val="bg2">
                          <a:lumMod val="10000"/>
                        </a:schemeClr>
                      </a:solidFill>
                      <a:prstDash val="solid"/>
                      <a:round/>
                      <a:headEnd type="none" w="med" len="med"/>
                      <a:tailEnd type="none" w="med" len="med"/>
                    </a:lnB>
                  </a:tcP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R w="12700" cap="flat" cmpd="sng" algn="ctr">
                      <a:solidFill>
                        <a:schemeClr val="bg2">
                          <a:lumMod val="10000"/>
                        </a:schemeClr>
                      </a:solidFill>
                      <a:prstDash val="solid"/>
                      <a:round/>
                      <a:headEnd type="none" w="med" len="med"/>
                      <a:tailEnd type="none" w="med" len="med"/>
                    </a:lnR>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196328737"/>
                  </a:ext>
                </a:extLst>
              </a:tr>
            </a:tbl>
          </a:graphicData>
        </a:graphic>
      </p:graphicFrame>
      <p:cxnSp>
        <p:nvCxnSpPr>
          <p:cNvPr id="19" name="直线连接符 18">
            <a:extLst>
              <a:ext uri="{FF2B5EF4-FFF2-40B4-BE49-F238E27FC236}">
                <a16:creationId xmlns:a16="http://schemas.microsoft.com/office/drawing/2014/main" id="{88D1636F-473D-6842-9A6A-3F68D2D409F6}"/>
              </a:ext>
            </a:extLst>
          </p:cNvPr>
          <p:cNvCxnSpPr>
            <a:cxnSpLocks/>
          </p:cNvCxnSpPr>
          <p:nvPr/>
        </p:nvCxnSpPr>
        <p:spPr>
          <a:xfrm flipV="1">
            <a:off x="6317283" y="1670011"/>
            <a:ext cx="0" cy="600623"/>
          </a:xfrm>
          <a:prstGeom prst="line">
            <a:avLst/>
          </a:prstGeom>
          <a:ln>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9DCE7493-9B90-1C45-9576-DE685CEAF625}"/>
              </a:ext>
            </a:extLst>
          </p:cNvPr>
          <p:cNvCxnSpPr>
            <a:cxnSpLocks/>
          </p:cNvCxnSpPr>
          <p:nvPr/>
        </p:nvCxnSpPr>
        <p:spPr>
          <a:xfrm flipV="1">
            <a:off x="11092517" y="1660554"/>
            <a:ext cx="0" cy="600623"/>
          </a:xfrm>
          <a:prstGeom prst="line">
            <a:avLst/>
          </a:prstGeom>
          <a:ln>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A9B2863F-D39E-D04A-BE84-0B0802DED494}"/>
              </a:ext>
            </a:extLst>
          </p:cNvPr>
          <p:cNvCxnSpPr>
            <a:cxnSpLocks/>
          </p:cNvCxnSpPr>
          <p:nvPr/>
        </p:nvCxnSpPr>
        <p:spPr>
          <a:xfrm flipV="1">
            <a:off x="6979637" y="1660554"/>
            <a:ext cx="0" cy="600623"/>
          </a:xfrm>
          <a:prstGeom prst="line">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67ADFBA1-69E0-7D4B-8920-1662F5A108C4}"/>
              </a:ext>
            </a:extLst>
          </p:cNvPr>
          <p:cNvCxnSpPr>
            <a:cxnSpLocks/>
          </p:cNvCxnSpPr>
          <p:nvPr/>
        </p:nvCxnSpPr>
        <p:spPr>
          <a:xfrm flipV="1">
            <a:off x="7691003" y="1670011"/>
            <a:ext cx="0" cy="600623"/>
          </a:xfrm>
          <a:prstGeom prst="line">
            <a:avLst/>
          </a:prstGeom>
          <a:ln>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5A4FB4FE-9FFC-A44F-AE52-FBA335909FD7}"/>
              </a:ext>
            </a:extLst>
          </p:cNvPr>
          <p:cNvCxnSpPr>
            <a:cxnSpLocks/>
          </p:cNvCxnSpPr>
          <p:nvPr/>
        </p:nvCxnSpPr>
        <p:spPr>
          <a:xfrm flipV="1">
            <a:off x="8357734" y="1670011"/>
            <a:ext cx="0" cy="600623"/>
          </a:xfrm>
          <a:prstGeom prst="line">
            <a:avLst/>
          </a:prstGeom>
          <a:ln>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1EF4F061-6C39-5D45-805A-61DC49DFEDBD}"/>
              </a:ext>
            </a:extLst>
          </p:cNvPr>
          <p:cNvCxnSpPr>
            <a:cxnSpLocks/>
          </p:cNvCxnSpPr>
          <p:nvPr/>
        </p:nvCxnSpPr>
        <p:spPr>
          <a:xfrm flipV="1">
            <a:off x="9033192" y="1670011"/>
            <a:ext cx="0" cy="600623"/>
          </a:xfrm>
          <a:prstGeom prst="line">
            <a:avLst/>
          </a:prstGeom>
          <a:ln>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87715EDF-5BC6-7E45-9762-8ABC20CAA25F}"/>
              </a:ext>
            </a:extLst>
          </p:cNvPr>
          <p:cNvCxnSpPr>
            <a:cxnSpLocks/>
          </p:cNvCxnSpPr>
          <p:nvPr/>
        </p:nvCxnSpPr>
        <p:spPr>
          <a:xfrm flipV="1">
            <a:off x="9695507" y="1670011"/>
            <a:ext cx="0" cy="600623"/>
          </a:xfrm>
          <a:prstGeom prst="line">
            <a:avLst/>
          </a:prstGeom>
          <a:ln>
            <a:solidFill>
              <a:srgbClr val="FF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35679242-8667-1249-8A16-33D1A21BEF30}"/>
              </a:ext>
            </a:extLst>
          </p:cNvPr>
          <p:cNvCxnSpPr>
            <a:cxnSpLocks/>
          </p:cNvCxnSpPr>
          <p:nvPr/>
        </p:nvCxnSpPr>
        <p:spPr>
          <a:xfrm flipV="1">
            <a:off x="10372701" y="1670011"/>
            <a:ext cx="0" cy="600623"/>
          </a:xfrm>
          <a:prstGeom prst="line">
            <a:avLst/>
          </a:prstGeom>
          <a:ln>
            <a:solidFill>
              <a:srgbClr val="FF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52337D57-3A11-F542-BD0D-40E536BFA7C9}"/>
              </a:ext>
            </a:extLst>
          </p:cNvPr>
          <p:cNvCxnSpPr>
            <a:cxnSpLocks/>
          </p:cNvCxnSpPr>
          <p:nvPr/>
        </p:nvCxnSpPr>
        <p:spPr>
          <a:xfrm flipV="1">
            <a:off x="8877138" y="2752866"/>
            <a:ext cx="0" cy="600623"/>
          </a:xfrm>
          <a:prstGeom prst="line">
            <a:avLst/>
          </a:prstGeom>
          <a:ln w="28575">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796EFAC-3D61-0541-8536-90459630C444}"/>
              </a:ext>
            </a:extLst>
          </p:cNvPr>
          <p:cNvSpPr txBox="1"/>
          <p:nvPr/>
        </p:nvSpPr>
        <p:spPr>
          <a:xfrm>
            <a:off x="8892644" y="2925455"/>
            <a:ext cx="800219"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校验判断</a:t>
            </a:r>
          </a:p>
        </p:txBody>
      </p:sp>
      <p:sp>
        <p:nvSpPr>
          <p:cNvPr id="33" name="文本框 32">
            <a:extLst>
              <a:ext uri="{FF2B5EF4-FFF2-40B4-BE49-F238E27FC236}">
                <a16:creationId xmlns:a16="http://schemas.microsoft.com/office/drawing/2014/main" id="{BB3C8EE7-CDEA-3A43-ACE0-EB566EF6B287}"/>
              </a:ext>
            </a:extLst>
          </p:cNvPr>
          <p:cNvSpPr txBox="1"/>
          <p:nvPr/>
        </p:nvSpPr>
        <p:spPr>
          <a:xfrm>
            <a:off x="10881396" y="2925455"/>
            <a:ext cx="1265309" cy="1680973"/>
          </a:xfrm>
          <a:prstGeom prst="rect">
            <a:avLst/>
          </a:prstGeom>
          <a:noFill/>
          <a:ln>
            <a:solidFill>
              <a:schemeClr val="tx1"/>
            </a:solidFill>
            <a:prstDash val="dash"/>
          </a:ln>
        </p:spPr>
        <p:txBody>
          <a:bodyPr wrap="square" rtlCol="0">
            <a:spAutoFit/>
          </a:bodyPr>
          <a:lstStyle/>
          <a:p>
            <a:pPr>
              <a:lnSpc>
                <a:spcPct val="150000"/>
              </a:lnSpc>
            </a:pP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      通过低代码客开一个</a:t>
            </a:r>
            <a:r>
              <a:rPr kumimoji="1" lang="zh-CN" altLang="en-US" sz="1000" dirty="0">
                <a:solidFill>
                  <a:srgbClr val="FF0000"/>
                </a:solidFill>
                <a:latin typeface="Microsoft YaHei" panose="020B0503020204020204" pitchFamily="34" charset="-122"/>
                <a:ea typeface="Microsoft YaHei" panose="020B0503020204020204" pitchFamily="34" charset="-122"/>
              </a:rPr>
              <a:t>维护界面</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，维护各个板块是否上线</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及对应的模块，</a:t>
            </a:r>
            <a:r>
              <a:rPr kumimoji="1" lang="zh-CN" altLang="en-US" sz="1000" dirty="0">
                <a:solidFill>
                  <a:srgbClr val="FF0000"/>
                </a:solidFill>
                <a:latin typeface="Microsoft YaHei" panose="020B0503020204020204" pitchFamily="34" charset="-122"/>
                <a:ea typeface="Microsoft YaHei" panose="020B0503020204020204" pitchFamily="34" charset="-122"/>
              </a:rPr>
              <a:t>通过</a:t>
            </a:r>
            <a:r>
              <a:rPr kumimoji="1" lang="en-US" altLang="zh-CN" sz="1000" dirty="0">
                <a:solidFill>
                  <a:srgbClr val="FF0000"/>
                </a:solidFill>
                <a:latin typeface="Microsoft YaHei" panose="020B0503020204020204" pitchFamily="34" charset="-122"/>
                <a:ea typeface="Microsoft YaHei" panose="020B0503020204020204" pitchFamily="34" charset="-122"/>
              </a:rPr>
              <a:t>YSB</a:t>
            </a:r>
            <a:r>
              <a:rPr kumimoji="1" lang="zh-CN" altLang="en-US" sz="1000" dirty="0">
                <a:solidFill>
                  <a:srgbClr val="FF0000"/>
                </a:solidFill>
                <a:latin typeface="Microsoft YaHei" panose="020B0503020204020204" pitchFamily="34" charset="-122"/>
                <a:ea typeface="Microsoft YaHei" panose="020B0503020204020204" pitchFamily="34" charset="-122"/>
              </a:rPr>
              <a:t>的条件判断</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，来实现系统之间的对接</a:t>
            </a:r>
            <a:endParaRPr kumimoji="1" lang="zh-CN" altLang="en-US" sz="1600" dirty="0">
              <a:solidFill>
                <a:schemeClr val="bg2">
                  <a:lumMod val="10000"/>
                </a:schemeClr>
              </a:solidFill>
              <a:latin typeface="Microsoft YaHei" panose="020B0503020204020204" pitchFamily="34" charset="-122"/>
              <a:ea typeface="Microsoft YaHei" panose="020B0503020204020204" pitchFamily="34" charset="-122"/>
            </a:endParaRPr>
          </a:p>
        </p:txBody>
      </p:sp>
      <p:cxnSp>
        <p:nvCxnSpPr>
          <p:cNvPr id="42" name="直线连接符 41">
            <a:extLst>
              <a:ext uri="{FF2B5EF4-FFF2-40B4-BE49-F238E27FC236}">
                <a16:creationId xmlns:a16="http://schemas.microsoft.com/office/drawing/2014/main" id="{BA5FC89C-6B81-704E-8CD1-9F3EC8858263}"/>
              </a:ext>
            </a:extLst>
          </p:cNvPr>
          <p:cNvCxnSpPr>
            <a:cxnSpLocks/>
          </p:cNvCxnSpPr>
          <p:nvPr/>
        </p:nvCxnSpPr>
        <p:spPr>
          <a:xfrm flipV="1">
            <a:off x="7033719" y="4647158"/>
            <a:ext cx="1504851" cy="843919"/>
          </a:xfrm>
          <a:prstGeom prst="line">
            <a:avLst/>
          </a:prstGeom>
          <a:ln w="28575">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99677CF4-B00B-2541-8445-D82BD6FF868C}"/>
              </a:ext>
            </a:extLst>
          </p:cNvPr>
          <p:cNvCxnSpPr>
            <a:cxnSpLocks/>
          </p:cNvCxnSpPr>
          <p:nvPr/>
        </p:nvCxnSpPr>
        <p:spPr>
          <a:xfrm flipH="1" flipV="1">
            <a:off x="9134383" y="4647158"/>
            <a:ext cx="1563100" cy="843919"/>
          </a:xfrm>
          <a:prstGeom prst="line">
            <a:avLst/>
          </a:prstGeom>
          <a:ln w="28575">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EA8F662-71F8-AA4A-BE0B-ECFF4EC51E59}"/>
              </a:ext>
            </a:extLst>
          </p:cNvPr>
          <p:cNvSpPr txBox="1"/>
          <p:nvPr/>
        </p:nvSpPr>
        <p:spPr>
          <a:xfrm rot="1733599">
            <a:off x="9376367" y="4861577"/>
            <a:ext cx="1292341"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已经上了模块的</a:t>
            </a:r>
          </a:p>
        </p:txBody>
      </p:sp>
      <p:sp>
        <p:nvSpPr>
          <p:cNvPr id="52" name="文本框 51">
            <a:extLst>
              <a:ext uri="{FF2B5EF4-FFF2-40B4-BE49-F238E27FC236}">
                <a16:creationId xmlns:a16="http://schemas.microsoft.com/office/drawing/2014/main" id="{27EDF93E-A5F9-1649-A567-8D28B1AF759B}"/>
              </a:ext>
            </a:extLst>
          </p:cNvPr>
          <p:cNvSpPr txBox="1"/>
          <p:nvPr/>
        </p:nvSpPr>
        <p:spPr>
          <a:xfrm rot="19926690">
            <a:off x="7147425" y="4712168"/>
            <a:ext cx="1343638" cy="613694"/>
          </a:xfrm>
          <a:prstGeom prst="rect">
            <a:avLst/>
          </a:prstGeom>
          <a:noFill/>
        </p:spPr>
        <p:txBody>
          <a:bodyPr wrap="none" rtlCol="0">
            <a:spAutoFit/>
          </a:bodyPr>
          <a:lstStyle/>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未上了模块的</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未接入</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体系的</a:t>
            </a:r>
          </a:p>
        </p:txBody>
      </p:sp>
      <p:graphicFrame>
        <p:nvGraphicFramePr>
          <p:cNvPr id="34" name="表格 17">
            <a:extLst>
              <a:ext uri="{FF2B5EF4-FFF2-40B4-BE49-F238E27FC236}">
                <a16:creationId xmlns:a16="http://schemas.microsoft.com/office/drawing/2014/main" id="{8BD97C8E-908F-1149-89DB-3B1C8262C2A5}"/>
              </a:ext>
            </a:extLst>
          </p:cNvPr>
          <p:cNvGraphicFramePr>
            <a:graphicFrameLocks noGrp="1"/>
          </p:cNvGraphicFramePr>
          <p:nvPr>
            <p:extLst>
              <p:ext uri="{D42A27DB-BD31-4B8C-83A1-F6EECF244321}">
                <p14:modId xmlns:p14="http://schemas.microsoft.com/office/powerpoint/2010/main" val="4072377137"/>
              </p:ext>
            </p:extLst>
          </p:nvPr>
        </p:nvGraphicFramePr>
        <p:xfrm>
          <a:off x="132989" y="1254792"/>
          <a:ext cx="5680473" cy="4236285"/>
        </p:xfrm>
        <a:graphic>
          <a:graphicData uri="http://schemas.openxmlformats.org/drawingml/2006/table">
            <a:tbl>
              <a:tblPr firstRow="1" bandRow="1"/>
              <a:tblGrid>
                <a:gridCol w="572238">
                  <a:extLst>
                    <a:ext uri="{9D8B030D-6E8A-4147-A177-3AD203B41FA5}">
                      <a16:colId xmlns:a16="http://schemas.microsoft.com/office/drawing/2014/main" val="1338055848"/>
                    </a:ext>
                  </a:extLst>
                </a:gridCol>
                <a:gridCol w="837822">
                  <a:extLst>
                    <a:ext uri="{9D8B030D-6E8A-4147-A177-3AD203B41FA5}">
                      <a16:colId xmlns:a16="http://schemas.microsoft.com/office/drawing/2014/main" val="1269328937"/>
                    </a:ext>
                  </a:extLst>
                </a:gridCol>
                <a:gridCol w="806243">
                  <a:extLst>
                    <a:ext uri="{9D8B030D-6E8A-4147-A177-3AD203B41FA5}">
                      <a16:colId xmlns:a16="http://schemas.microsoft.com/office/drawing/2014/main" val="2063975600"/>
                    </a:ext>
                  </a:extLst>
                </a:gridCol>
                <a:gridCol w="967250">
                  <a:extLst>
                    <a:ext uri="{9D8B030D-6E8A-4147-A177-3AD203B41FA5}">
                      <a16:colId xmlns:a16="http://schemas.microsoft.com/office/drawing/2014/main" val="4219230963"/>
                    </a:ext>
                  </a:extLst>
                </a:gridCol>
                <a:gridCol w="1193490">
                  <a:extLst>
                    <a:ext uri="{9D8B030D-6E8A-4147-A177-3AD203B41FA5}">
                      <a16:colId xmlns:a16="http://schemas.microsoft.com/office/drawing/2014/main" val="1578593668"/>
                    </a:ext>
                  </a:extLst>
                </a:gridCol>
                <a:gridCol w="1303430">
                  <a:extLst>
                    <a:ext uri="{9D8B030D-6E8A-4147-A177-3AD203B41FA5}">
                      <a16:colId xmlns:a16="http://schemas.microsoft.com/office/drawing/2014/main" val="1470002210"/>
                    </a:ext>
                  </a:extLst>
                </a:gridCol>
              </a:tblGrid>
              <a:tr h="370677">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序号</a:t>
                      </a:r>
                    </a:p>
                  </a:txBody>
                  <a:tcPr anchor="ctr">
                    <a:lnL w="12700" cap="flat" cmpd="sng" algn="ctr">
                      <a:solidFill>
                        <a:schemeClr val="bg2">
                          <a:lumMod val="10000"/>
                        </a:schemeClr>
                      </a:solidFill>
                      <a:prstDash val="solid"/>
                      <a:round/>
                      <a:headEnd type="none" w="med" len="med"/>
                      <a:tailEnd type="none" w="med" len="med"/>
                    </a:lnL>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业务板块</a:t>
                      </a:r>
                    </a:p>
                  </a:txBody>
                  <a:tcPr anchor="ctr">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服务系统</a:t>
                      </a:r>
                    </a:p>
                  </a:txBody>
                  <a:tcPr anchor="ctr">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外部系统</a:t>
                      </a:r>
                    </a:p>
                  </a:txBody>
                  <a:tcPr anchor="ctr">
                    <a:lnT w="12700" cap="flat" cmpd="sng" algn="ctr">
                      <a:solidFill>
                        <a:schemeClr val="bg2">
                          <a:lumMod val="10000"/>
                        </a:schemeClr>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rgbClr val="FF0000"/>
                          </a:solidFill>
                          <a:latin typeface="Microsoft YaHei" panose="020B0503020204020204" pitchFamily="34" charset="-122"/>
                          <a:ea typeface="Microsoft YaHei" panose="020B0503020204020204" pitchFamily="34" charset="-122"/>
                        </a:rPr>
                        <a:t>数据流向</a:t>
                      </a:r>
                    </a:p>
                  </a:txBody>
                  <a:tcPr anchor="ctr">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对接内容</a:t>
                      </a:r>
                    </a:p>
                  </a:txBody>
                  <a:tcPr anchor="ctr">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tcPr>
                </a:tc>
                <a:extLst>
                  <a:ext uri="{0D108BD9-81ED-4DB2-BD59-A6C34878D82A}">
                    <a16:rowId xmlns:a16="http://schemas.microsoft.com/office/drawing/2014/main" val="1422210773"/>
                  </a:ext>
                </a:extLst>
              </a:tr>
              <a:tr h="582170">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1</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全集团</a:t>
                      </a: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数据分析平台</a:t>
                      </a:r>
                    </a:p>
                  </a:txBody>
                  <a:tcPr anchor="ct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TMS/OA/TBDS/RPA</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BI&lt;-TMS/OA/TBDS/RPA</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报表信息</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1998389068"/>
                  </a:ext>
                </a:extLst>
              </a:tr>
              <a:tr h="419162">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2</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rowSpan="10">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燃气板块</a:t>
                      </a:r>
                    </a:p>
                  </a:txBody>
                  <a:tcPr anchor="ctr">
                    <a:lnB w="12700" cap="flat" cmpd="sng" algn="ctr">
                      <a:solidFill>
                        <a:schemeClr val="bg2">
                          <a:lumMod val="10000"/>
                        </a:schemeClr>
                      </a:solidFill>
                      <a:prstDash val="solid"/>
                      <a:round/>
                      <a:headEnd type="none" w="med" len="med"/>
                      <a:tailEnd type="none" w="med" len="med"/>
                    </a:lnB>
                  </a:tcPr>
                </a:tc>
                <a:tc rowSpan="10">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竹云</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/AD</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TMS&lt;-&gt;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竹云</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/AD</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账号登录验证</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账号信息同步</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2354736903"/>
                  </a:ext>
                </a:extLst>
              </a:tr>
              <a:tr h="419162">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3</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vMerge="1">
                  <a:txBody>
                    <a:bodyPr/>
                    <a:lstStyle/>
                    <a:p>
                      <a:pPr algn="ct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TCIS</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TMS&lt;-&gt;TCIS</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基础档案</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收款和应收单</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2196328737"/>
                  </a:ext>
                </a:extLst>
              </a:tr>
              <a:tr h="419162">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4</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vMerge="1">
                  <a:txBody>
                    <a:bodyPr/>
                    <a:lstStyle/>
                    <a:p>
                      <a:pPr algn="ct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碳汭星云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TMS&lt;-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碳汭星云</a:t>
                      </a: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收款</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应收</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暂估</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3958442449"/>
                  </a:ext>
                </a:extLst>
              </a:tr>
              <a:tr h="419162">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5</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vMerge="1">
                  <a:txBody>
                    <a:bodyPr/>
                    <a:lstStyle/>
                    <a:p>
                      <a:pPr algn="ct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泛微</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OA</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TMS&lt;-&gt;OA</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待办消息</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合同收付款</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1563496867"/>
                  </a:ext>
                </a:extLst>
              </a:tr>
              <a:tr h="256155">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6</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vMerge="1">
                  <a:txBody>
                    <a:bodyPr/>
                    <a:lstStyle/>
                    <a:p>
                      <a:pPr algn="ct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国信影像</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TMS-&gt;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影像</a:t>
                      </a: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查阅</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扫描</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归档</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1257776751"/>
                  </a:ext>
                </a:extLst>
              </a:tr>
              <a:tr h="419162">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7</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vMerge="1">
                  <a:txBody>
                    <a:bodyPr/>
                    <a:lstStyle/>
                    <a:p>
                      <a:pPr algn="ct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齐力条码</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TMS&lt;-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条码</a:t>
                      </a: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物料</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订单</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送货单</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3709673311"/>
                  </a:ext>
                </a:extLst>
              </a:tr>
              <a:tr h="256155">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8</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vMerge="1">
                  <a:txBody>
                    <a:bodyPr/>
                    <a:lstStyle/>
                    <a:p>
                      <a:pPr algn="ct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银企直连</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TMS&lt;-&gt;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银企直连</a:t>
                      </a:r>
                    </a:p>
                  </a:txBody>
                  <a:tcPr anchor="ctr"/>
                </a:tc>
                <a:tc rowSpan="2">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查询</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付款</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1154950601"/>
                  </a:ext>
                </a:extLst>
              </a:tr>
              <a:tr h="163008">
                <a:tc rowSpan="2">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9</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vMerge="1">
                  <a:txBody>
                    <a:bodyPr/>
                    <a:lstStyle/>
                    <a:p>
                      <a:pPr algn="ct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CBS</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TMS&lt;-&gt;CBS</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vMerge="1">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查询</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付款</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1463720398"/>
                  </a:ext>
                </a:extLst>
              </a:tr>
              <a:tr h="256155">
                <a:tc vMerge="1">
                  <a:txBody>
                    <a:bodyPr/>
                    <a:lstStyle/>
                    <a:p>
                      <a:pPr algn="ct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a:solidFill>
                            <a:schemeClr val="bg2">
                              <a:lumMod val="10000"/>
                            </a:schemeClr>
                          </a:solidFill>
                          <a:latin typeface="Microsoft YaHei" panose="020B0503020204020204" pitchFamily="34" charset="-122"/>
                          <a:ea typeface="Microsoft YaHei" panose="020B0503020204020204" pitchFamily="34" charset="-122"/>
                        </a:rPr>
                        <a:t>CBS</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a:solidFill>
                            <a:schemeClr val="bg2">
                              <a:lumMod val="10000"/>
                            </a:schemeClr>
                          </a:solidFill>
                          <a:latin typeface="Microsoft YaHei" panose="020B0503020204020204" pitchFamily="34" charset="-122"/>
                          <a:ea typeface="Microsoft YaHei" panose="020B0503020204020204" pitchFamily="34" charset="-122"/>
                        </a:rPr>
                        <a:t>TMS&lt;-&gt;CBS</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查询</a:t>
                      </a: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付款</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3730095551"/>
                  </a:ext>
                </a:extLst>
              </a:tr>
              <a:tr h="256155">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10</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lnB w="12700" cap="flat" cmpd="sng" algn="ctr">
                      <a:solidFill>
                        <a:schemeClr val="bg2">
                          <a:lumMod val="10000"/>
                        </a:schemeClr>
                      </a:solidFill>
                      <a:prstDash val="solid"/>
                      <a:round/>
                      <a:headEnd type="none" w="med" len="med"/>
                      <a:tailEnd type="none" w="med" len="med"/>
                    </a:lnB>
                  </a:tcPr>
                </a:tc>
                <a:tc vMerge="1">
                  <a:txBody>
                    <a:bodyPr/>
                    <a:lstStyle/>
                    <a:p>
                      <a:pPr algn="ct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TLC</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TMS-&gt;TLC</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物料编码</a:t>
                      </a:r>
                    </a:p>
                  </a:txBody>
                  <a:tcPr anchor="ctr">
                    <a:lnR w="12700" cap="flat" cmpd="sng" algn="ctr">
                      <a:solidFill>
                        <a:schemeClr val="bg2">
                          <a:lumMod val="10000"/>
                        </a:schemeClr>
                      </a:solidFill>
                      <a:prstDash val="solid"/>
                      <a:round/>
                      <a:headEnd type="none" w="med" len="med"/>
                      <a:tailEnd type="none" w="med" len="med"/>
                    </a:lnR>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524791150"/>
                  </a:ext>
                </a:extLst>
              </a:tr>
            </a:tbl>
          </a:graphicData>
        </a:graphic>
      </p:graphicFrame>
      <p:sp>
        <p:nvSpPr>
          <p:cNvPr id="35" name="文本框 34">
            <a:extLst>
              <a:ext uri="{FF2B5EF4-FFF2-40B4-BE49-F238E27FC236}">
                <a16:creationId xmlns:a16="http://schemas.microsoft.com/office/drawing/2014/main" id="{7291A0B6-2A5B-5649-8986-D0E258F87629}"/>
              </a:ext>
            </a:extLst>
          </p:cNvPr>
          <p:cNvSpPr txBox="1"/>
          <p:nvPr/>
        </p:nvSpPr>
        <p:spPr>
          <a:xfrm>
            <a:off x="100326" y="5604470"/>
            <a:ext cx="5698358" cy="890693"/>
          </a:xfrm>
          <a:prstGeom prst="rect">
            <a:avLst/>
          </a:prstGeom>
          <a:noFill/>
          <a:ln>
            <a:solidFill>
              <a:schemeClr val="tx1"/>
            </a:solidFill>
            <a:prstDash val="dash"/>
          </a:ln>
        </p:spPr>
        <p:txBody>
          <a:bodyPr wrap="square" rtlCol="0">
            <a:spAutoFit/>
          </a:bodyPr>
          <a:lstStyle/>
          <a:p>
            <a:pP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       与</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TMS</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对接相关异构系统</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10</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个，涉及到接口</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20+</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，未来与</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TMS</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对接的系统，都将通过连接集成平台（</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YSB</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）统一对接，在</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TMS</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和</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BIP</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并行期间，业务的对接基于</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YSB</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的校验判断来执行，选择信息推送到</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TMS</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还是</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BIP</a:t>
            </a:r>
            <a:endParaRPr kumimoji="1" lang="zh-CN" altLang="en-US" sz="2400" dirty="0">
              <a:solidFill>
                <a:schemeClr val="bg2">
                  <a:lumMod val="1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3880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F203C5F4-2D9B-124C-81FC-D314D42DC3D9}"/>
              </a:ext>
            </a:extLst>
          </p:cNvPr>
          <p:cNvSpPr/>
          <p:nvPr/>
        </p:nvSpPr>
        <p:spPr>
          <a:xfrm>
            <a:off x="10043644" y="1181310"/>
            <a:ext cx="1413250" cy="2178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kumimoji="1" lang="en-US" altLang="zh-CN" dirty="0"/>
              <a:t>3-</a:t>
            </a:r>
            <a:r>
              <a:rPr kumimoji="1" lang="zh-CN" altLang="en-US" dirty="0"/>
              <a:t>系统集成：</a:t>
            </a:r>
            <a:r>
              <a:rPr lang="zh-CN" altLang="en-US" dirty="0"/>
              <a:t>业务解耦方案</a:t>
            </a:r>
            <a:endParaRPr kumimoji="1" lang="zh-CN" altLang="en-US" dirty="0"/>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6" name="文本框 5">
            <a:extLst>
              <a:ext uri="{FF2B5EF4-FFF2-40B4-BE49-F238E27FC236}">
                <a16:creationId xmlns:a16="http://schemas.microsoft.com/office/drawing/2014/main" id="{3707BD2D-F166-1F41-9621-834409367CE8}"/>
              </a:ext>
            </a:extLst>
          </p:cNvPr>
          <p:cNvSpPr txBox="1"/>
          <p:nvPr/>
        </p:nvSpPr>
        <p:spPr>
          <a:xfrm>
            <a:off x="2191974" y="1361222"/>
            <a:ext cx="1220776" cy="2492990"/>
          </a:xfrm>
          <a:prstGeom prst="rect">
            <a:avLst/>
          </a:prstGeom>
          <a:noFill/>
        </p:spPr>
        <p:txBody>
          <a:bodyPr wrap="square" rtlCol="0">
            <a:spAutoFit/>
          </a:bodyPr>
          <a:lstStyle/>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应收单据</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收款</a:t>
            </a: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应付单据</a:t>
            </a: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付款申请</a:t>
            </a: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总账凭证</a:t>
            </a: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余额表查询</a:t>
            </a: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存货</a:t>
            </a: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固定资产</a:t>
            </a:r>
          </a:p>
          <a:p>
            <a:pPr algn="ct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964FCA5F-118E-7447-9C0F-63FF4BFC21E9}"/>
              </a:ext>
            </a:extLst>
          </p:cNvPr>
          <p:cNvSpPr/>
          <p:nvPr/>
        </p:nvSpPr>
        <p:spPr>
          <a:xfrm>
            <a:off x="972561" y="2154672"/>
            <a:ext cx="1120975" cy="7235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TMS</a:t>
            </a:r>
            <a:endParaRPr kumimoji="1" lang="zh-CN" altLang="en-US" sz="1400" b="1"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63B88A9C-155B-D343-BD81-7E9E04C80A69}"/>
              </a:ext>
            </a:extLst>
          </p:cNvPr>
          <p:cNvSpPr/>
          <p:nvPr/>
        </p:nvSpPr>
        <p:spPr>
          <a:xfrm>
            <a:off x="10203228" y="1673139"/>
            <a:ext cx="1120975" cy="5719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财务核算</a:t>
            </a:r>
          </a:p>
        </p:txBody>
      </p:sp>
      <p:sp>
        <p:nvSpPr>
          <p:cNvPr id="10" name="矩形 9">
            <a:extLst>
              <a:ext uri="{FF2B5EF4-FFF2-40B4-BE49-F238E27FC236}">
                <a16:creationId xmlns:a16="http://schemas.microsoft.com/office/drawing/2014/main" id="{FF4A4BDA-B5E0-F34D-8524-DEE01525DA21}"/>
              </a:ext>
            </a:extLst>
          </p:cNvPr>
          <p:cNvSpPr/>
          <p:nvPr/>
        </p:nvSpPr>
        <p:spPr>
          <a:xfrm>
            <a:off x="10203228" y="2595191"/>
            <a:ext cx="1120975" cy="5719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财务共享</a:t>
            </a:r>
          </a:p>
        </p:txBody>
      </p:sp>
      <p:graphicFrame>
        <p:nvGraphicFramePr>
          <p:cNvPr id="11" name="表格 17">
            <a:extLst>
              <a:ext uri="{FF2B5EF4-FFF2-40B4-BE49-F238E27FC236}">
                <a16:creationId xmlns:a16="http://schemas.microsoft.com/office/drawing/2014/main" id="{0BE237C8-D92F-B34D-94D4-A119B242DA10}"/>
              </a:ext>
            </a:extLst>
          </p:cNvPr>
          <p:cNvGraphicFramePr>
            <a:graphicFrameLocks noGrp="1"/>
          </p:cNvGraphicFramePr>
          <p:nvPr>
            <p:extLst>
              <p:ext uri="{D42A27DB-BD31-4B8C-83A1-F6EECF244321}">
                <p14:modId xmlns:p14="http://schemas.microsoft.com/office/powerpoint/2010/main" val="2563427570"/>
              </p:ext>
            </p:extLst>
          </p:nvPr>
        </p:nvGraphicFramePr>
        <p:xfrm>
          <a:off x="4640227" y="1879034"/>
          <a:ext cx="4331050" cy="1288064"/>
        </p:xfrm>
        <a:graphic>
          <a:graphicData uri="http://schemas.openxmlformats.org/drawingml/2006/table">
            <a:tbl>
              <a:tblPr firstRow="1" bandRow="1"/>
              <a:tblGrid>
                <a:gridCol w="560832">
                  <a:extLst>
                    <a:ext uri="{9D8B030D-6E8A-4147-A177-3AD203B41FA5}">
                      <a16:colId xmlns:a16="http://schemas.microsoft.com/office/drawing/2014/main" val="1338055848"/>
                    </a:ext>
                  </a:extLst>
                </a:gridCol>
                <a:gridCol w="950300">
                  <a:extLst>
                    <a:ext uri="{9D8B030D-6E8A-4147-A177-3AD203B41FA5}">
                      <a16:colId xmlns:a16="http://schemas.microsoft.com/office/drawing/2014/main" val="1269328937"/>
                    </a:ext>
                  </a:extLst>
                </a:gridCol>
                <a:gridCol w="919142">
                  <a:extLst>
                    <a:ext uri="{9D8B030D-6E8A-4147-A177-3AD203B41FA5}">
                      <a16:colId xmlns:a16="http://schemas.microsoft.com/office/drawing/2014/main" val="4219230963"/>
                    </a:ext>
                  </a:extLst>
                </a:gridCol>
                <a:gridCol w="784621">
                  <a:extLst>
                    <a:ext uri="{9D8B030D-6E8A-4147-A177-3AD203B41FA5}">
                      <a16:colId xmlns:a16="http://schemas.microsoft.com/office/drawing/2014/main" val="2943627315"/>
                    </a:ext>
                  </a:extLst>
                </a:gridCol>
                <a:gridCol w="1116155">
                  <a:extLst>
                    <a:ext uri="{9D8B030D-6E8A-4147-A177-3AD203B41FA5}">
                      <a16:colId xmlns:a16="http://schemas.microsoft.com/office/drawing/2014/main" val="1470002210"/>
                    </a:ext>
                  </a:extLst>
                </a:gridCol>
              </a:tblGrid>
              <a:tr h="367418">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序号</a:t>
                      </a:r>
                    </a:p>
                  </a:txBody>
                  <a:tcPr anchor="ctr">
                    <a:lnL w="12700" cap="flat" cmpd="sng" algn="ctr">
                      <a:solidFill>
                        <a:schemeClr val="bg2">
                          <a:lumMod val="10000"/>
                        </a:schemeClr>
                      </a:solidFill>
                      <a:prstDash val="solid"/>
                      <a:round/>
                      <a:headEnd type="none" w="med" len="med"/>
                      <a:tailEnd type="none" w="med" len="med"/>
                    </a:lnL>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板块</a:t>
                      </a:r>
                    </a:p>
                  </a:txBody>
                  <a:tcPr anchor="ctr">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组织</a:t>
                      </a:r>
                      <a:r>
                        <a:rPr lang="en-US" altLang="zh-CN" sz="1050" b="1" dirty="0">
                          <a:solidFill>
                            <a:srgbClr val="FF0000"/>
                          </a:solidFill>
                          <a:latin typeface="Microsoft YaHei" panose="020B0503020204020204" pitchFamily="34" charset="-122"/>
                          <a:ea typeface="Microsoft YaHei" panose="020B0503020204020204" pitchFamily="34" charset="-122"/>
                        </a:rPr>
                        <a:t>ID</a:t>
                      </a:r>
                      <a:endParaRPr lang="zh-CN" altLang="en-US" sz="1050" b="1" dirty="0">
                        <a:solidFill>
                          <a:srgbClr val="FF0000"/>
                        </a:solidFill>
                        <a:latin typeface="Microsoft YaHei" panose="020B0503020204020204" pitchFamily="34" charset="-122"/>
                        <a:ea typeface="Microsoft YaHei" panose="020B0503020204020204" pitchFamily="34" charset="-122"/>
                      </a:endParaRPr>
                    </a:p>
                  </a:txBody>
                  <a:tcPr anchor="ctr">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模块</a:t>
                      </a:r>
                    </a:p>
                  </a:txBody>
                  <a:tcPr anchor="ctr">
                    <a:lnT w="12700" cap="flat" cmpd="sng" algn="ctr">
                      <a:solidFill>
                        <a:schemeClr val="bg2">
                          <a:lumMod val="10000"/>
                        </a:schemeClr>
                      </a:solidFill>
                      <a:prstDash val="solid"/>
                      <a:round/>
                      <a:headEnd type="none" w="med" len="med"/>
                      <a:tailEnd type="none" w="med" len="med"/>
                    </a:lnT>
                  </a:tcPr>
                </a:tc>
                <a:tc>
                  <a:txBody>
                    <a:bodyPr/>
                    <a:lstStyle/>
                    <a:p>
                      <a:pPr algn="ctr"/>
                      <a:r>
                        <a:rPr lang="zh-CN" altLang="en-US" sz="1050" b="1" dirty="0">
                          <a:solidFill>
                            <a:srgbClr val="FF0000"/>
                          </a:solidFill>
                          <a:latin typeface="Microsoft YaHei" panose="020B0503020204020204" pitchFamily="34" charset="-122"/>
                          <a:ea typeface="Microsoft YaHei" panose="020B0503020204020204" pitchFamily="34" charset="-122"/>
                        </a:rPr>
                        <a:t>是否上共享</a:t>
                      </a:r>
                    </a:p>
                  </a:txBody>
                  <a:tcPr anchor="ctr">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tcPr>
                </a:tc>
                <a:extLst>
                  <a:ext uri="{0D108BD9-81ED-4DB2-BD59-A6C34878D82A}">
                    <a16:rowId xmlns:a16="http://schemas.microsoft.com/office/drawing/2014/main" val="1422210773"/>
                  </a:ext>
                </a:extLst>
              </a:tr>
              <a:tr h="306882">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1</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燃气板块</a:t>
                      </a:r>
                    </a:p>
                  </a:txBody>
                  <a:tcPr anchor="ct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001</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核算</a:t>
                      </a: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否</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1998389068"/>
                  </a:ext>
                </a:extLst>
              </a:tr>
              <a:tr h="306882">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2</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tcP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燃气板块</a:t>
                      </a:r>
                    </a:p>
                  </a:txBody>
                  <a:tcPr anchor="ct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001</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共享</a:t>
                      </a:r>
                    </a:p>
                  </a:txBody>
                  <a:tcPr anchor="ctr"/>
                </a:tc>
                <a:tc>
                  <a:txBody>
                    <a:bodyPr/>
                    <a:lstStyle/>
                    <a:p>
                      <a:pPr algn="ct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是</a:t>
                      </a:r>
                    </a:p>
                  </a:txBody>
                  <a:tcPr anchor="ctr">
                    <a:lnR w="12700" cap="flat" cmpd="sng" algn="ctr">
                      <a:solidFill>
                        <a:schemeClr val="bg2">
                          <a:lumMod val="10000"/>
                        </a:schemeClr>
                      </a:solidFill>
                      <a:prstDash val="solid"/>
                      <a:round/>
                      <a:headEnd type="none" w="med" len="med"/>
                      <a:tailEnd type="none" w="med" len="med"/>
                    </a:lnR>
                  </a:tcPr>
                </a:tc>
                <a:extLst>
                  <a:ext uri="{0D108BD9-81ED-4DB2-BD59-A6C34878D82A}">
                    <a16:rowId xmlns:a16="http://schemas.microsoft.com/office/drawing/2014/main" val="2354736903"/>
                  </a:ext>
                </a:extLst>
              </a:tr>
              <a:tr h="306882">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3</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L w="12700" cap="flat" cmpd="sng" algn="ctr">
                      <a:solidFill>
                        <a:schemeClr val="bg2">
                          <a:lumMod val="10000"/>
                        </a:schemeClr>
                      </a:solidFill>
                      <a:prstDash val="solid"/>
                      <a:round/>
                      <a:headEnd type="none" w="med" len="med"/>
                      <a:tailEnd type="none" w="med" len="med"/>
                    </a:lnL>
                    <a:lnB w="12700" cap="flat" cmpd="sng" algn="ctr">
                      <a:solidFill>
                        <a:schemeClr val="bg2">
                          <a:lumMod val="10000"/>
                        </a:schemeClr>
                      </a:solidFill>
                      <a:prstDash val="solid"/>
                      <a:round/>
                      <a:headEnd type="none" w="med" len="med"/>
                      <a:tailEnd type="none" w="med" len="med"/>
                    </a:lnB>
                  </a:tcP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B w="12700" cap="flat" cmpd="sng" algn="ctr">
                      <a:solidFill>
                        <a:schemeClr val="bg2">
                          <a:lumMod val="10000"/>
                        </a:schemeClr>
                      </a:solidFill>
                      <a:prstDash val="solid"/>
                      <a:round/>
                      <a:headEnd type="none" w="med" len="med"/>
                      <a:tailEnd type="none" w="med" len="med"/>
                    </a:lnB>
                  </a:tcPr>
                </a:tc>
                <a:tc>
                  <a:txBody>
                    <a:bodyPr/>
                    <a:lstStyle/>
                    <a:p>
                      <a:pPr algn="ctr"/>
                      <a:r>
                        <a:rPr lang="en-US" altLang="zh-CN" sz="1050" dirty="0">
                          <a:solidFill>
                            <a:schemeClr val="bg2">
                              <a:lumMod val="10000"/>
                            </a:schemeClr>
                          </a:solidFill>
                          <a:latin typeface="Microsoft YaHei" panose="020B0503020204020204" pitchFamily="34" charset="-122"/>
                          <a:ea typeface="Microsoft YaHei" panose="020B0503020204020204" pitchFamily="34" charset="-122"/>
                        </a:rPr>
                        <a:t>…</a:t>
                      </a: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a:txBody>
                  <a:tcPr anchor="ctr">
                    <a:lnR w="12700" cap="flat" cmpd="sng" algn="ctr">
                      <a:solidFill>
                        <a:schemeClr val="bg2">
                          <a:lumMod val="10000"/>
                        </a:schemeClr>
                      </a:solidFill>
                      <a:prstDash val="solid"/>
                      <a:round/>
                      <a:headEnd type="none" w="med" len="med"/>
                      <a:tailEnd type="none" w="med" len="med"/>
                    </a:lnR>
                    <a:lnB w="1270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196328737"/>
                  </a:ext>
                </a:extLst>
              </a:tr>
            </a:tbl>
          </a:graphicData>
        </a:graphic>
      </p:graphicFrame>
      <p:sp>
        <p:nvSpPr>
          <p:cNvPr id="12" name="矩形 11">
            <a:extLst>
              <a:ext uri="{FF2B5EF4-FFF2-40B4-BE49-F238E27FC236}">
                <a16:creationId xmlns:a16="http://schemas.microsoft.com/office/drawing/2014/main" id="{E769D611-C7E1-774F-ABE6-79C63D1A606F}"/>
              </a:ext>
            </a:extLst>
          </p:cNvPr>
          <p:cNvSpPr/>
          <p:nvPr/>
        </p:nvSpPr>
        <p:spPr>
          <a:xfrm>
            <a:off x="3488721" y="1871638"/>
            <a:ext cx="331231" cy="113847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YSB</a:t>
            </a:r>
            <a:endParaRPr kumimoji="1" lang="zh-CN" altLang="en-US" sz="1400" b="1" dirty="0">
              <a:latin typeface="Microsoft YaHei" panose="020B0503020204020204" pitchFamily="34" charset="-122"/>
              <a:ea typeface="Microsoft YaHei" panose="020B0503020204020204" pitchFamily="34" charset="-122"/>
            </a:endParaRPr>
          </a:p>
        </p:txBody>
      </p:sp>
      <p:cxnSp>
        <p:nvCxnSpPr>
          <p:cNvPr id="13" name="直线连接符 12">
            <a:extLst>
              <a:ext uri="{FF2B5EF4-FFF2-40B4-BE49-F238E27FC236}">
                <a16:creationId xmlns:a16="http://schemas.microsoft.com/office/drawing/2014/main" id="{B8A23E85-3D87-AD4C-AF80-E64D6DF9EF87}"/>
              </a:ext>
            </a:extLst>
          </p:cNvPr>
          <p:cNvCxnSpPr>
            <a:cxnSpLocks/>
          </p:cNvCxnSpPr>
          <p:nvPr/>
        </p:nvCxnSpPr>
        <p:spPr>
          <a:xfrm flipH="1">
            <a:off x="2147324" y="2516449"/>
            <a:ext cx="1295122" cy="0"/>
          </a:xfrm>
          <a:prstGeom prst="line">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3D090BA1-9A95-FC48-A984-23C1D67ADF80}"/>
              </a:ext>
            </a:extLst>
          </p:cNvPr>
          <p:cNvCxnSpPr>
            <a:cxnSpLocks/>
          </p:cNvCxnSpPr>
          <p:nvPr/>
        </p:nvCxnSpPr>
        <p:spPr>
          <a:xfrm flipH="1">
            <a:off x="3895923" y="2516448"/>
            <a:ext cx="672353" cy="0"/>
          </a:xfrm>
          <a:prstGeom prst="line">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9ADD8F5-BF60-C44D-8BD3-22F8B1750DD0}"/>
              </a:ext>
            </a:extLst>
          </p:cNvPr>
          <p:cNvSpPr txBox="1"/>
          <p:nvPr/>
        </p:nvSpPr>
        <p:spPr>
          <a:xfrm>
            <a:off x="3621711" y="2163874"/>
            <a:ext cx="1220776"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校验判断</a:t>
            </a:r>
          </a:p>
        </p:txBody>
      </p:sp>
      <p:cxnSp>
        <p:nvCxnSpPr>
          <p:cNvPr id="20" name="直线连接符 19">
            <a:extLst>
              <a:ext uri="{FF2B5EF4-FFF2-40B4-BE49-F238E27FC236}">
                <a16:creationId xmlns:a16="http://schemas.microsoft.com/office/drawing/2014/main" id="{76B33157-3671-624C-8D1A-6B477400DE68}"/>
              </a:ext>
            </a:extLst>
          </p:cNvPr>
          <p:cNvCxnSpPr>
            <a:cxnSpLocks/>
          </p:cNvCxnSpPr>
          <p:nvPr/>
        </p:nvCxnSpPr>
        <p:spPr>
          <a:xfrm flipH="1">
            <a:off x="9006902" y="1959097"/>
            <a:ext cx="1138828" cy="343276"/>
          </a:xfrm>
          <a:prstGeom prst="line">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2CC28CCE-F0FD-0F49-946A-7B4D63BDE12E}"/>
              </a:ext>
            </a:extLst>
          </p:cNvPr>
          <p:cNvCxnSpPr>
            <a:cxnSpLocks/>
          </p:cNvCxnSpPr>
          <p:nvPr/>
        </p:nvCxnSpPr>
        <p:spPr>
          <a:xfrm flipH="1" flipV="1">
            <a:off x="9010768" y="2588331"/>
            <a:ext cx="1134962" cy="289894"/>
          </a:xfrm>
          <a:prstGeom prst="line">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B5FE150-E4E6-E445-A747-B4D1FA66FB07}"/>
              </a:ext>
            </a:extLst>
          </p:cNvPr>
          <p:cNvSpPr txBox="1"/>
          <p:nvPr/>
        </p:nvSpPr>
        <p:spPr>
          <a:xfrm>
            <a:off x="10478220" y="1207366"/>
            <a:ext cx="570990"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BIP</a:t>
            </a:r>
            <a:endParaRPr kumimoji="1" lang="zh-CN" altLang="en-US" b="1"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47F3D93F-B3A8-0A41-8118-D19854B62C3E}"/>
              </a:ext>
            </a:extLst>
          </p:cNvPr>
          <p:cNvSpPr txBox="1"/>
          <p:nvPr/>
        </p:nvSpPr>
        <p:spPr>
          <a:xfrm>
            <a:off x="972561" y="3748549"/>
            <a:ext cx="9977405" cy="873957"/>
          </a:xfrm>
          <a:prstGeom prst="rect">
            <a:avLst/>
          </a:prstGeom>
          <a:noFill/>
        </p:spPr>
        <p:txBody>
          <a:bodyPr wrap="square" rtlCol="0">
            <a:spAutoFit/>
          </a:bodyPr>
          <a:lstStyle/>
          <a:p>
            <a:pPr>
              <a:lnSpc>
                <a:spcPct val="150000"/>
              </a:lnSpc>
            </a:pPr>
            <a:r>
              <a:rPr kumimoji="1" lang="zh-CN" altLang="en-US" dirty="0">
                <a:solidFill>
                  <a:schemeClr val="bg2">
                    <a:lumMod val="10000"/>
                  </a:schemeClr>
                </a:solidFill>
              </a:rPr>
              <a:t>       如上线前未实现业财融合，为避免增加重复配置工作，在实现总体标准化管理之后，通过接口对接的方案走不同方式的路径，实现燃气业务业财解耦接口批量、灵活的上线</a:t>
            </a:r>
          </a:p>
        </p:txBody>
      </p:sp>
      <p:sp>
        <p:nvSpPr>
          <p:cNvPr id="21" name="文本框 20">
            <a:extLst>
              <a:ext uri="{FF2B5EF4-FFF2-40B4-BE49-F238E27FC236}">
                <a16:creationId xmlns:a16="http://schemas.microsoft.com/office/drawing/2014/main" id="{395869EF-1357-5C43-87CD-706C358D2318}"/>
              </a:ext>
            </a:extLst>
          </p:cNvPr>
          <p:cNvSpPr txBox="1"/>
          <p:nvPr/>
        </p:nvSpPr>
        <p:spPr>
          <a:xfrm>
            <a:off x="972561" y="4767641"/>
            <a:ext cx="9977405" cy="1287468"/>
          </a:xfrm>
          <a:prstGeom prst="rect">
            <a:avLst/>
          </a:prstGeom>
          <a:noFill/>
        </p:spPr>
        <p:txBody>
          <a:bodyPr wrap="square" rtlCol="0">
            <a:spAutoFit/>
          </a:bodyPr>
          <a:lstStyle/>
          <a:p>
            <a:pPr>
              <a:lnSpc>
                <a:spcPct val="150000"/>
              </a:lnSpc>
            </a:pPr>
            <a:r>
              <a:rPr kumimoji="1" lang="en-US" altLang="zh-CN" dirty="0">
                <a:solidFill>
                  <a:schemeClr val="bg2">
                    <a:lumMod val="10000"/>
                  </a:schemeClr>
                </a:solidFill>
              </a:rPr>
              <a:t>1</a:t>
            </a:r>
            <a:r>
              <a:rPr kumimoji="1" lang="zh-CN" altLang="en-US" dirty="0">
                <a:solidFill>
                  <a:schemeClr val="bg2">
                    <a:lumMod val="10000"/>
                  </a:schemeClr>
                </a:solidFill>
              </a:rPr>
              <a:t>、</a:t>
            </a:r>
            <a:r>
              <a:rPr kumimoji="1" lang="en-US" altLang="zh-CN" dirty="0">
                <a:solidFill>
                  <a:schemeClr val="bg2">
                    <a:lumMod val="10000"/>
                  </a:schemeClr>
                </a:solidFill>
              </a:rPr>
              <a:t>MU</a:t>
            </a:r>
            <a:r>
              <a:rPr kumimoji="1" lang="zh-CN" altLang="en-US" dirty="0">
                <a:solidFill>
                  <a:schemeClr val="bg2">
                    <a:lumMod val="10000"/>
                  </a:schemeClr>
                </a:solidFill>
              </a:rPr>
              <a:t>和水务涉及供应链和项目管理两个模块的单位，财务系统上线前，需要进行业财解耦</a:t>
            </a:r>
            <a:endParaRPr kumimoji="1" lang="en-US" altLang="zh-CN" dirty="0">
              <a:solidFill>
                <a:schemeClr val="bg2">
                  <a:lumMod val="10000"/>
                </a:schemeClr>
              </a:solidFill>
            </a:endParaRPr>
          </a:p>
          <a:p>
            <a:pPr>
              <a:lnSpc>
                <a:spcPct val="150000"/>
              </a:lnSpc>
            </a:pPr>
            <a:r>
              <a:rPr kumimoji="1" lang="en-US" altLang="zh-CN" dirty="0">
                <a:solidFill>
                  <a:schemeClr val="bg2">
                    <a:lumMod val="10000"/>
                  </a:schemeClr>
                </a:solidFill>
              </a:rPr>
              <a:t>2</a:t>
            </a:r>
            <a:r>
              <a:rPr kumimoji="1" lang="zh-CN" altLang="en-US" dirty="0">
                <a:solidFill>
                  <a:schemeClr val="bg2">
                    <a:lumMod val="10000"/>
                  </a:schemeClr>
                </a:solidFill>
              </a:rPr>
              <a:t>、业财数据解耦，两类接口，</a:t>
            </a:r>
            <a:r>
              <a:rPr kumimoji="1" lang="en-US" altLang="zh-CN" dirty="0">
                <a:solidFill>
                  <a:schemeClr val="bg2">
                    <a:lumMod val="10000"/>
                  </a:schemeClr>
                </a:solidFill>
              </a:rPr>
              <a:t>8</a:t>
            </a:r>
            <a:r>
              <a:rPr kumimoji="1" lang="zh-CN" altLang="en-US" dirty="0">
                <a:solidFill>
                  <a:schemeClr val="bg2">
                    <a:lumMod val="10000"/>
                  </a:schemeClr>
                </a:solidFill>
              </a:rPr>
              <a:t>个单据（数据）</a:t>
            </a:r>
            <a:endParaRPr kumimoji="1" lang="en-US" altLang="zh-CN" dirty="0">
              <a:solidFill>
                <a:schemeClr val="bg2">
                  <a:lumMod val="10000"/>
                </a:schemeClr>
              </a:solidFill>
            </a:endParaRPr>
          </a:p>
          <a:p>
            <a:pPr>
              <a:lnSpc>
                <a:spcPct val="150000"/>
              </a:lnSpc>
            </a:pPr>
            <a:r>
              <a:rPr kumimoji="1" lang="en-US" altLang="zh-CN" dirty="0">
                <a:solidFill>
                  <a:schemeClr val="bg2">
                    <a:lumMod val="10000"/>
                  </a:schemeClr>
                </a:solidFill>
              </a:rPr>
              <a:t>3</a:t>
            </a:r>
            <a:r>
              <a:rPr kumimoji="1" lang="zh-CN" altLang="en-US" dirty="0">
                <a:solidFill>
                  <a:schemeClr val="bg2">
                    <a:lumMod val="10000"/>
                  </a:schemeClr>
                </a:solidFill>
              </a:rPr>
              <a:t>、满足核算与共享上线的需求，业财自动生成凭证；共享统一作业（不跨系统操作）</a:t>
            </a:r>
          </a:p>
        </p:txBody>
      </p:sp>
    </p:spTree>
    <p:extLst>
      <p:ext uri="{BB962C8B-B14F-4D97-AF65-F5344CB8AC3E}">
        <p14:creationId xmlns:p14="http://schemas.microsoft.com/office/powerpoint/2010/main" val="1059472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A310CF-40B6-2C48-8637-D32F132BED81}"/>
              </a:ext>
            </a:extLst>
          </p:cNvPr>
          <p:cNvSpPr/>
          <p:nvPr/>
        </p:nvSpPr>
        <p:spPr>
          <a:xfrm>
            <a:off x="3040293" y="1462079"/>
            <a:ext cx="5143142" cy="3248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a:solidFill>
                <a:srgbClr val="FF0000"/>
              </a:solidFill>
              <a:latin typeface="Microsoft YaHei" panose="020B0503020204020204" pitchFamily="34" charset="-122"/>
              <a:ea typeface="Microsoft YaHei" panose="020B0503020204020204" pitchFamily="34" charset="-122"/>
            </a:endParaRPr>
          </a:p>
        </p:txBody>
      </p:sp>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kumimoji="1" lang="en-US" altLang="zh-CN" dirty="0"/>
              <a:t>3-</a:t>
            </a:r>
            <a:r>
              <a:rPr kumimoji="1" lang="zh-CN" altLang="en-US" dirty="0"/>
              <a:t>系统集成：</a:t>
            </a:r>
            <a:r>
              <a:rPr lang="zh-CN" altLang="en-US" dirty="0"/>
              <a:t>城市生命线对接方案</a:t>
            </a:r>
            <a:endParaRPr kumimoji="1" lang="zh-CN" altLang="en-US" dirty="0"/>
          </a:p>
        </p:txBody>
      </p:sp>
      <p:pic>
        <p:nvPicPr>
          <p:cNvPr id="15" name="图片 14"/>
          <p:cNvPicPr>
            <a:picLocks noChangeAspect="1"/>
          </p:cNvPicPr>
          <p:nvPr userDrawn="1"/>
        </p:nvPicPr>
        <p:blipFill>
          <a:blip r:embed="rId3"/>
          <a:stretch>
            <a:fillRect/>
          </a:stretch>
        </p:blipFill>
        <p:spPr>
          <a:xfrm>
            <a:off x="9206731" y="334605"/>
            <a:ext cx="1588169" cy="431684"/>
          </a:xfrm>
          <a:prstGeom prst="rect">
            <a:avLst/>
          </a:prstGeom>
        </p:spPr>
      </p:pic>
      <p:sp>
        <p:nvSpPr>
          <p:cNvPr id="5" name="文本框 4">
            <a:extLst>
              <a:ext uri="{FF2B5EF4-FFF2-40B4-BE49-F238E27FC236}">
                <a16:creationId xmlns:a16="http://schemas.microsoft.com/office/drawing/2014/main" id="{19A89FB6-BE73-004E-94D0-C1E669EF1159}"/>
              </a:ext>
            </a:extLst>
          </p:cNvPr>
          <p:cNvSpPr txBox="1"/>
          <p:nvPr/>
        </p:nvSpPr>
        <p:spPr>
          <a:xfrm>
            <a:off x="1596273" y="1833124"/>
            <a:ext cx="1220776" cy="1998689"/>
          </a:xfrm>
          <a:prstGeom prst="rect">
            <a:avLst/>
          </a:prstGeom>
          <a:noFill/>
        </p:spPr>
        <p:txBody>
          <a:bodyPr wrap="square" rtlCol="0">
            <a:spAutoFit/>
          </a:bodyPr>
          <a:lstStyle/>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物联数据</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管网数据</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巡查数据</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运行数据</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视频数据</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应急事件</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algn="ctr">
              <a:lnSpc>
                <a:spcPct val="150000"/>
              </a:lnSpc>
            </a:pP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p>
        </p:txBody>
      </p:sp>
      <p:sp>
        <p:nvSpPr>
          <p:cNvPr id="6" name="矩形 5">
            <a:extLst>
              <a:ext uri="{FF2B5EF4-FFF2-40B4-BE49-F238E27FC236}">
                <a16:creationId xmlns:a16="http://schemas.microsoft.com/office/drawing/2014/main" id="{8FC4B4BF-050C-5D4D-A4AA-7E16D6B223F1}"/>
              </a:ext>
            </a:extLst>
          </p:cNvPr>
          <p:cNvSpPr/>
          <p:nvPr/>
        </p:nvSpPr>
        <p:spPr>
          <a:xfrm>
            <a:off x="312803" y="2364872"/>
            <a:ext cx="1120975" cy="723553"/>
          </a:xfrm>
          <a:prstGeom prst="rect">
            <a:avLst/>
          </a:prstGeom>
          <a:solidFill>
            <a:srgbClr val="4F81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Microsoft YaHei" panose="020B0503020204020204" pitchFamily="34" charset="-122"/>
                <a:ea typeface="Microsoft YaHei" panose="020B0503020204020204" pitchFamily="34" charset="-122"/>
              </a:rPr>
              <a:t>TOP</a:t>
            </a:r>
            <a:endParaRPr kumimoji="1" lang="zh-CN" altLang="en-US" b="1" dirty="0">
              <a:latin typeface="Microsoft YaHei" panose="020B0503020204020204" pitchFamily="34" charset="-122"/>
              <a:ea typeface="Microsoft YaHei" panose="020B0503020204020204" pitchFamily="34" charset="-122"/>
            </a:endParaRPr>
          </a:p>
        </p:txBody>
      </p:sp>
      <p:cxnSp>
        <p:nvCxnSpPr>
          <p:cNvPr id="11" name="直线连接符 10">
            <a:extLst>
              <a:ext uri="{FF2B5EF4-FFF2-40B4-BE49-F238E27FC236}">
                <a16:creationId xmlns:a16="http://schemas.microsoft.com/office/drawing/2014/main" id="{59C1A480-A059-9047-904D-5022DC08AF62}"/>
              </a:ext>
            </a:extLst>
          </p:cNvPr>
          <p:cNvCxnSpPr>
            <a:cxnSpLocks/>
          </p:cNvCxnSpPr>
          <p:nvPr/>
        </p:nvCxnSpPr>
        <p:spPr>
          <a:xfrm flipH="1">
            <a:off x="1529606" y="2726649"/>
            <a:ext cx="1295122" cy="0"/>
          </a:xfrm>
          <a:prstGeom prst="line">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6A10033-D86B-ED4E-AF11-392196ABF0E9}"/>
              </a:ext>
            </a:extLst>
          </p:cNvPr>
          <p:cNvSpPr txBox="1"/>
          <p:nvPr/>
        </p:nvSpPr>
        <p:spPr>
          <a:xfrm>
            <a:off x="4978709" y="1463792"/>
            <a:ext cx="1266309" cy="369332"/>
          </a:xfrm>
          <a:prstGeom prst="rect">
            <a:avLst/>
          </a:prstGeom>
          <a:noFill/>
        </p:spPr>
        <p:txBody>
          <a:bodyPr wrap="none" rtlCol="0">
            <a:spAutoFit/>
          </a:bodyPr>
          <a:lstStyle/>
          <a:p>
            <a:r>
              <a:rPr kumimoji="1" lang="en-US" altLang="zh-CN" b="1" dirty="0" err="1">
                <a:latin typeface="Microsoft YaHei" panose="020B0503020204020204" pitchFamily="34" charset="-122"/>
                <a:ea typeface="Microsoft YaHei" panose="020B0503020204020204" pitchFamily="34" charset="-122"/>
              </a:rPr>
              <a:t>Yonlinker</a:t>
            </a:r>
            <a:endParaRPr kumimoji="1" lang="zh-CN" altLang="en-US" b="1" dirty="0">
              <a:latin typeface="Microsoft YaHei" panose="020B0503020204020204" pitchFamily="34" charset="-122"/>
              <a:ea typeface="Microsoft YaHei" panose="020B0503020204020204" pitchFamily="34" charset="-122"/>
            </a:endParaRPr>
          </a:p>
        </p:txBody>
      </p:sp>
      <p:pic>
        <p:nvPicPr>
          <p:cNvPr id="18" name="图片 17">
            <a:extLst>
              <a:ext uri="{FF2B5EF4-FFF2-40B4-BE49-F238E27FC236}">
                <a16:creationId xmlns:a16="http://schemas.microsoft.com/office/drawing/2014/main" id="{A8AA1239-A05D-2F4D-AA1F-4EF798E7062D}"/>
              </a:ext>
            </a:extLst>
          </p:cNvPr>
          <p:cNvPicPr>
            <a:picLocks noChangeAspect="1"/>
          </p:cNvPicPr>
          <p:nvPr>
            <p:custDataLst>
              <p:tags r:id="rId1"/>
            </p:custDataLst>
          </p:nvPr>
        </p:nvPicPr>
        <p:blipFill>
          <a:blip r:embed="rId4">
            <a:grayscl/>
          </a:blip>
          <a:stretch>
            <a:fillRect/>
          </a:stretch>
        </p:blipFill>
        <p:spPr>
          <a:xfrm>
            <a:off x="4719086" y="1956891"/>
            <a:ext cx="3066901" cy="664657"/>
          </a:xfrm>
          <a:prstGeom prst="rect">
            <a:avLst/>
          </a:prstGeom>
        </p:spPr>
      </p:pic>
      <p:sp>
        <p:nvSpPr>
          <p:cNvPr id="19" name="文本框 18">
            <a:extLst>
              <a:ext uri="{FF2B5EF4-FFF2-40B4-BE49-F238E27FC236}">
                <a16:creationId xmlns:a16="http://schemas.microsoft.com/office/drawing/2014/main" id="{FF743D7F-10B8-7543-990A-9BB8EE049BEF}"/>
              </a:ext>
            </a:extLst>
          </p:cNvPr>
          <p:cNvSpPr txBox="1"/>
          <p:nvPr/>
        </p:nvSpPr>
        <p:spPr>
          <a:xfrm>
            <a:off x="3246535" y="2075106"/>
            <a:ext cx="877163" cy="369332"/>
          </a:xfrm>
          <a:prstGeom prst="rect">
            <a:avLst/>
          </a:prstGeom>
          <a:noFill/>
          <a:ln>
            <a:solidFill>
              <a:srgbClr val="FF0000"/>
            </a:solidFill>
          </a:ln>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多协议</a:t>
            </a:r>
          </a:p>
        </p:txBody>
      </p:sp>
      <p:sp>
        <p:nvSpPr>
          <p:cNvPr id="20" name="文本框 19">
            <a:extLst>
              <a:ext uri="{FF2B5EF4-FFF2-40B4-BE49-F238E27FC236}">
                <a16:creationId xmlns:a16="http://schemas.microsoft.com/office/drawing/2014/main" id="{DC28FCF5-E528-B042-8EDF-32789C39C476}"/>
              </a:ext>
            </a:extLst>
          </p:cNvPr>
          <p:cNvSpPr txBox="1"/>
          <p:nvPr/>
        </p:nvSpPr>
        <p:spPr>
          <a:xfrm>
            <a:off x="3284669" y="3556315"/>
            <a:ext cx="877163" cy="369332"/>
          </a:xfrm>
          <a:prstGeom prst="rect">
            <a:avLst/>
          </a:prstGeom>
          <a:noFill/>
          <a:ln>
            <a:solidFill>
              <a:srgbClr val="FF0000"/>
            </a:solidFill>
          </a:ln>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多条件</a:t>
            </a:r>
          </a:p>
        </p:txBody>
      </p:sp>
      <p:sp>
        <p:nvSpPr>
          <p:cNvPr id="21" name="文本框 20">
            <a:extLst>
              <a:ext uri="{FF2B5EF4-FFF2-40B4-BE49-F238E27FC236}">
                <a16:creationId xmlns:a16="http://schemas.microsoft.com/office/drawing/2014/main" id="{E8F9068D-F01A-6743-8767-83BC2F40F932}"/>
              </a:ext>
            </a:extLst>
          </p:cNvPr>
          <p:cNvSpPr txBox="1"/>
          <p:nvPr/>
        </p:nvSpPr>
        <p:spPr>
          <a:xfrm>
            <a:off x="4886232" y="2621548"/>
            <a:ext cx="2732608"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API/web service/file…</a:t>
            </a:r>
            <a:endParaRPr kumimoji="1" lang="zh-CN" altLang="en-US" b="1" dirty="0">
              <a:latin typeface="Microsoft YaHei" panose="020B0503020204020204" pitchFamily="34" charset="-122"/>
              <a:ea typeface="Microsoft YaHei" panose="020B0503020204020204" pitchFamily="34" charset="-122"/>
            </a:endParaRPr>
          </a:p>
        </p:txBody>
      </p:sp>
      <p:grpSp>
        <p:nvGrpSpPr>
          <p:cNvPr id="28" name="组合 27">
            <a:extLst>
              <a:ext uri="{FF2B5EF4-FFF2-40B4-BE49-F238E27FC236}">
                <a16:creationId xmlns:a16="http://schemas.microsoft.com/office/drawing/2014/main" id="{FF4EF432-A604-0346-B360-4674B06CC895}"/>
              </a:ext>
            </a:extLst>
          </p:cNvPr>
          <p:cNvGrpSpPr/>
          <p:nvPr/>
        </p:nvGrpSpPr>
        <p:grpSpPr>
          <a:xfrm>
            <a:off x="9206731" y="2055805"/>
            <a:ext cx="2877238" cy="1416003"/>
            <a:chOff x="9206731" y="2055805"/>
            <a:chExt cx="2877238" cy="1416003"/>
          </a:xfrm>
        </p:grpSpPr>
        <p:sp>
          <p:nvSpPr>
            <p:cNvPr id="4" name="矩形 3">
              <a:extLst>
                <a:ext uri="{FF2B5EF4-FFF2-40B4-BE49-F238E27FC236}">
                  <a16:creationId xmlns:a16="http://schemas.microsoft.com/office/drawing/2014/main" id="{5DC8FBB9-8491-B04F-8973-E13C59B32980}"/>
                </a:ext>
              </a:extLst>
            </p:cNvPr>
            <p:cNvSpPr/>
            <p:nvPr/>
          </p:nvSpPr>
          <p:spPr>
            <a:xfrm>
              <a:off x="9206731" y="2055805"/>
              <a:ext cx="2877238" cy="14160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9F9C4A89-01E8-7946-9DB5-E6EB50F0C5CD}"/>
                </a:ext>
              </a:extLst>
            </p:cNvPr>
            <p:cNvSpPr txBox="1"/>
            <p:nvPr/>
          </p:nvSpPr>
          <p:spPr>
            <a:xfrm>
              <a:off x="9940030" y="2145457"/>
              <a:ext cx="1338828" cy="360000"/>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城市生命线</a:t>
              </a:r>
            </a:p>
          </p:txBody>
        </p:sp>
        <p:sp>
          <p:nvSpPr>
            <p:cNvPr id="24" name="矩形 23">
              <a:extLst>
                <a:ext uri="{FF2B5EF4-FFF2-40B4-BE49-F238E27FC236}">
                  <a16:creationId xmlns:a16="http://schemas.microsoft.com/office/drawing/2014/main" id="{8A4D51EE-3F85-2D45-8C05-C30DFA1FEC83}"/>
                </a:ext>
              </a:extLst>
            </p:cNvPr>
            <p:cNvSpPr/>
            <p:nvPr/>
          </p:nvSpPr>
          <p:spPr>
            <a:xfrm>
              <a:off x="9276180" y="2772219"/>
              <a:ext cx="624301"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接口</a:t>
              </a:r>
            </a:p>
          </p:txBody>
        </p:sp>
        <p:sp>
          <p:nvSpPr>
            <p:cNvPr id="25" name="矩形 24">
              <a:extLst>
                <a:ext uri="{FF2B5EF4-FFF2-40B4-BE49-F238E27FC236}">
                  <a16:creationId xmlns:a16="http://schemas.microsoft.com/office/drawing/2014/main" id="{A5578759-6CEA-684A-8890-97309D8A623C}"/>
                </a:ext>
              </a:extLst>
            </p:cNvPr>
            <p:cNvSpPr/>
            <p:nvPr/>
          </p:nvSpPr>
          <p:spPr>
            <a:xfrm>
              <a:off x="9985143" y="2772219"/>
              <a:ext cx="624301"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文件</a:t>
              </a:r>
            </a:p>
          </p:txBody>
        </p:sp>
        <p:sp>
          <p:nvSpPr>
            <p:cNvPr id="26" name="矩形 25">
              <a:extLst>
                <a:ext uri="{FF2B5EF4-FFF2-40B4-BE49-F238E27FC236}">
                  <a16:creationId xmlns:a16="http://schemas.microsoft.com/office/drawing/2014/main" id="{195EFB85-B4A2-8C40-8089-53700DF4BA4D}"/>
                </a:ext>
              </a:extLst>
            </p:cNvPr>
            <p:cNvSpPr/>
            <p:nvPr/>
          </p:nvSpPr>
          <p:spPr>
            <a:xfrm>
              <a:off x="10694106" y="2772219"/>
              <a:ext cx="624301"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中间表</a:t>
              </a:r>
            </a:p>
          </p:txBody>
        </p:sp>
        <p:sp>
          <p:nvSpPr>
            <p:cNvPr id="27" name="矩形 26">
              <a:extLst>
                <a:ext uri="{FF2B5EF4-FFF2-40B4-BE49-F238E27FC236}">
                  <a16:creationId xmlns:a16="http://schemas.microsoft.com/office/drawing/2014/main" id="{8750A93A-057B-124B-A9D5-C76FCDD26239}"/>
                </a:ext>
              </a:extLst>
            </p:cNvPr>
            <p:cNvSpPr/>
            <p:nvPr/>
          </p:nvSpPr>
          <p:spPr>
            <a:xfrm>
              <a:off x="11403068" y="2772219"/>
              <a:ext cx="624301" cy="415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数据库</a:t>
              </a:r>
            </a:p>
          </p:txBody>
        </p:sp>
      </p:grpSp>
      <p:cxnSp>
        <p:nvCxnSpPr>
          <p:cNvPr id="29" name="直线连接符 28">
            <a:extLst>
              <a:ext uri="{FF2B5EF4-FFF2-40B4-BE49-F238E27FC236}">
                <a16:creationId xmlns:a16="http://schemas.microsoft.com/office/drawing/2014/main" id="{8078857B-341A-E64E-B90A-322503B33583}"/>
              </a:ext>
            </a:extLst>
          </p:cNvPr>
          <p:cNvCxnSpPr>
            <a:cxnSpLocks/>
          </p:cNvCxnSpPr>
          <p:nvPr/>
        </p:nvCxnSpPr>
        <p:spPr>
          <a:xfrm flipH="1">
            <a:off x="8377097" y="2781944"/>
            <a:ext cx="714351" cy="0"/>
          </a:xfrm>
          <a:prstGeom prst="line">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992160A-6FE2-3D42-B76A-4C491D256CCB}"/>
              </a:ext>
            </a:extLst>
          </p:cNvPr>
          <p:cNvSpPr txBox="1"/>
          <p:nvPr/>
        </p:nvSpPr>
        <p:spPr>
          <a:xfrm>
            <a:off x="1028851" y="5085116"/>
            <a:ext cx="9977405" cy="871970"/>
          </a:xfrm>
          <a:prstGeom prst="rect">
            <a:avLst/>
          </a:prstGeom>
          <a:noFill/>
        </p:spPr>
        <p:txBody>
          <a:bodyPr wrap="square" rtlCol="0">
            <a:spAutoFit/>
          </a:bodyPr>
          <a:lstStyle/>
          <a:p>
            <a:pPr>
              <a:lnSpc>
                <a:spcPct val="150000"/>
              </a:lnSpc>
            </a:pPr>
            <a:r>
              <a:rPr kumimoji="1" lang="zh-CN" altLang="en-US" dirty="0">
                <a:solidFill>
                  <a:schemeClr val="bg2">
                    <a:lumMod val="10000"/>
                  </a:schemeClr>
                </a:solidFill>
              </a:rPr>
              <a:t>       基于</a:t>
            </a:r>
            <a:r>
              <a:rPr kumimoji="1" lang="en-US" altLang="zh-CN" dirty="0">
                <a:solidFill>
                  <a:schemeClr val="bg2">
                    <a:lumMod val="10000"/>
                  </a:schemeClr>
                </a:solidFill>
              </a:rPr>
              <a:t>TOP</a:t>
            </a:r>
            <a:r>
              <a:rPr kumimoji="1" lang="zh-CN" altLang="en-US" dirty="0">
                <a:solidFill>
                  <a:schemeClr val="bg2">
                    <a:lumMod val="10000"/>
                  </a:schemeClr>
                </a:solidFill>
              </a:rPr>
              <a:t>对接各地政府城市生命线的需求，为每个省份（城市）配置一个集成业务流。基于业务规则，判断选择推送的模式</a:t>
            </a:r>
          </a:p>
        </p:txBody>
      </p:sp>
      <p:pic>
        <p:nvPicPr>
          <p:cNvPr id="32" name="图片 31">
            <a:extLst>
              <a:ext uri="{FF2B5EF4-FFF2-40B4-BE49-F238E27FC236}">
                <a16:creationId xmlns:a16="http://schemas.microsoft.com/office/drawing/2014/main" id="{9975BD3A-3CC2-6541-A5D7-863687AF75C1}"/>
              </a:ext>
            </a:extLst>
          </p:cNvPr>
          <p:cNvPicPr>
            <a:picLocks noChangeAspect="1"/>
          </p:cNvPicPr>
          <p:nvPr/>
        </p:nvPicPr>
        <p:blipFill>
          <a:blip r:embed="rId5"/>
          <a:stretch>
            <a:fillRect/>
          </a:stretch>
        </p:blipFill>
        <p:spPr>
          <a:xfrm>
            <a:off x="4837380" y="3132838"/>
            <a:ext cx="2775607" cy="1527248"/>
          </a:xfrm>
          <a:prstGeom prst="rect">
            <a:avLst/>
          </a:prstGeom>
        </p:spPr>
      </p:pic>
    </p:spTree>
    <p:extLst>
      <p:ext uri="{BB962C8B-B14F-4D97-AF65-F5344CB8AC3E}">
        <p14:creationId xmlns:p14="http://schemas.microsoft.com/office/powerpoint/2010/main" val="3955259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kumimoji="1" lang="en-US" altLang="zh-CN" dirty="0"/>
              <a:t>4-</a:t>
            </a:r>
            <a:r>
              <a:rPr kumimoji="1" lang="zh-CN" altLang="en-US" dirty="0"/>
              <a:t>数据集成</a:t>
            </a:r>
            <a:r>
              <a:rPr kumimoji="1" lang="en-US" altLang="zh-CN" dirty="0"/>
              <a:t>-</a:t>
            </a:r>
            <a:r>
              <a:rPr kumimoji="1" lang="zh-CN" altLang="en-US" dirty="0"/>
              <a:t>商业分析</a:t>
            </a:r>
            <a:r>
              <a:rPr kumimoji="1" lang="en-US" altLang="zh-CN" dirty="0"/>
              <a:t>BI</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34"/>
          <a:stretch>
            <a:fillRect/>
          </a:stretch>
        </p:blipFill>
        <p:spPr>
          <a:xfrm>
            <a:off x="9206731" y="334605"/>
            <a:ext cx="1588169" cy="431684"/>
          </a:xfrm>
          <a:prstGeom prst="rect">
            <a:avLst/>
          </a:prstGeom>
        </p:spPr>
      </p:pic>
      <p:grpSp>
        <p:nvGrpSpPr>
          <p:cNvPr id="6" name="组合 5">
            <a:extLst>
              <a:ext uri="{FF2B5EF4-FFF2-40B4-BE49-F238E27FC236}">
                <a16:creationId xmlns:a16="http://schemas.microsoft.com/office/drawing/2014/main" id="{403C02E6-D373-9D49-91D2-F4E21625B07F}"/>
              </a:ext>
            </a:extLst>
          </p:cNvPr>
          <p:cNvGrpSpPr/>
          <p:nvPr/>
        </p:nvGrpSpPr>
        <p:grpSpPr>
          <a:xfrm>
            <a:off x="358775" y="1845310"/>
            <a:ext cx="11476355" cy="2752725"/>
            <a:chOff x="760" y="3886"/>
            <a:chExt cx="18073" cy="6180"/>
          </a:xfrm>
        </p:grpSpPr>
        <p:sp>
          <p:nvSpPr>
            <p:cNvPr id="7" name="矩形 6">
              <a:extLst>
                <a:ext uri="{FF2B5EF4-FFF2-40B4-BE49-F238E27FC236}">
                  <a16:creationId xmlns:a16="http://schemas.microsoft.com/office/drawing/2014/main" id="{5BF4BD26-FB6A-4E46-8D6B-FA9E67E9E43A}"/>
                </a:ext>
              </a:extLst>
            </p:cNvPr>
            <p:cNvSpPr/>
            <p:nvPr/>
          </p:nvSpPr>
          <p:spPr>
            <a:xfrm>
              <a:off x="760" y="3886"/>
              <a:ext cx="18009" cy="6180"/>
            </a:xfrm>
            <a:prstGeom prst="rect">
              <a:avLst/>
            </a:prstGeom>
            <a:solidFill>
              <a:schemeClr val="bg1">
                <a:lumMod val="95000"/>
              </a:schemeClr>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p>
          </p:txBody>
        </p:sp>
        <p:grpSp>
          <p:nvGrpSpPr>
            <p:cNvPr id="8" name="组合 7">
              <a:extLst>
                <a:ext uri="{FF2B5EF4-FFF2-40B4-BE49-F238E27FC236}">
                  <a16:creationId xmlns:a16="http://schemas.microsoft.com/office/drawing/2014/main" id="{6C0A31A3-9F89-0240-8E0A-9A14EDABCF23}"/>
                </a:ext>
              </a:extLst>
            </p:cNvPr>
            <p:cNvGrpSpPr/>
            <p:nvPr/>
          </p:nvGrpSpPr>
          <p:grpSpPr>
            <a:xfrm>
              <a:off x="823" y="3969"/>
              <a:ext cx="18010" cy="5433"/>
              <a:chOff x="726" y="1698"/>
              <a:chExt cx="18010" cy="7716"/>
            </a:xfrm>
          </p:grpSpPr>
          <p:grpSp>
            <p:nvGrpSpPr>
              <p:cNvPr id="9" name="组合 8">
                <a:extLst>
                  <a:ext uri="{FF2B5EF4-FFF2-40B4-BE49-F238E27FC236}">
                    <a16:creationId xmlns:a16="http://schemas.microsoft.com/office/drawing/2014/main" id="{D19D3AF2-6485-6C4E-A1E8-710559E00277}"/>
                  </a:ext>
                </a:extLst>
              </p:cNvPr>
              <p:cNvGrpSpPr/>
              <p:nvPr/>
            </p:nvGrpSpPr>
            <p:grpSpPr>
              <a:xfrm>
                <a:off x="726" y="1698"/>
                <a:ext cx="18010" cy="7717"/>
                <a:chOff x="460782" y="1078368"/>
                <a:chExt cx="11436043" cy="4900441"/>
              </a:xfrm>
            </p:grpSpPr>
            <p:cxnSp>
              <p:nvCxnSpPr>
                <p:cNvPr id="44" name="直线连接符 15">
                  <a:extLst>
                    <a:ext uri="{FF2B5EF4-FFF2-40B4-BE49-F238E27FC236}">
                      <a16:creationId xmlns:a16="http://schemas.microsoft.com/office/drawing/2014/main" id="{D1AF6B60-3D21-4841-8C0E-CBDE10DB120E}"/>
                    </a:ext>
                  </a:extLst>
                </p:cNvPr>
                <p:cNvCxnSpPr/>
                <p:nvPr>
                  <p:custDataLst>
                    <p:tags r:id="rId28"/>
                  </p:custDataLst>
                </p:nvPr>
              </p:nvCxnSpPr>
              <p:spPr>
                <a:xfrm>
                  <a:off x="2594046" y="1078368"/>
                  <a:ext cx="1199" cy="490044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线连接符 15">
                  <a:extLst>
                    <a:ext uri="{FF2B5EF4-FFF2-40B4-BE49-F238E27FC236}">
                      <a16:creationId xmlns:a16="http://schemas.microsoft.com/office/drawing/2014/main" id="{1133195A-54AB-7242-9E66-DC8725D56F96}"/>
                    </a:ext>
                  </a:extLst>
                </p:cNvPr>
                <p:cNvCxnSpPr/>
                <p:nvPr>
                  <p:custDataLst>
                    <p:tags r:id="rId29"/>
                  </p:custDataLst>
                </p:nvPr>
              </p:nvCxnSpPr>
              <p:spPr>
                <a:xfrm>
                  <a:off x="4935847" y="1078368"/>
                  <a:ext cx="1199" cy="490044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线连接符 15">
                  <a:extLst>
                    <a:ext uri="{FF2B5EF4-FFF2-40B4-BE49-F238E27FC236}">
                      <a16:creationId xmlns:a16="http://schemas.microsoft.com/office/drawing/2014/main" id="{78BED1A0-DDBD-3D4F-AE31-4935BBCEE796}"/>
                    </a:ext>
                  </a:extLst>
                </p:cNvPr>
                <p:cNvCxnSpPr/>
                <p:nvPr>
                  <p:custDataLst>
                    <p:tags r:id="rId30"/>
                  </p:custDataLst>
                </p:nvPr>
              </p:nvCxnSpPr>
              <p:spPr>
                <a:xfrm>
                  <a:off x="7277648" y="1078368"/>
                  <a:ext cx="1199" cy="490044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12">
                  <a:extLst>
                    <a:ext uri="{FF2B5EF4-FFF2-40B4-BE49-F238E27FC236}">
                      <a16:creationId xmlns:a16="http://schemas.microsoft.com/office/drawing/2014/main" id="{6EB97129-6B7F-D145-A881-83C8546293A9}"/>
                    </a:ext>
                  </a:extLst>
                </p:cNvPr>
                <p:cNvCxnSpPr/>
                <p:nvPr>
                  <p:custDataLst>
                    <p:tags r:id="rId31"/>
                  </p:custDataLst>
                </p:nvPr>
              </p:nvCxnSpPr>
              <p:spPr>
                <a:xfrm>
                  <a:off x="460782" y="3502804"/>
                  <a:ext cx="11436043" cy="5738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线连接符 15">
                  <a:extLst>
                    <a:ext uri="{FF2B5EF4-FFF2-40B4-BE49-F238E27FC236}">
                      <a16:creationId xmlns:a16="http://schemas.microsoft.com/office/drawing/2014/main" id="{5118F09C-0CE5-B542-BBC2-B86F22A3868C}"/>
                    </a:ext>
                  </a:extLst>
                </p:cNvPr>
                <p:cNvCxnSpPr/>
                <p:nvPr>
                  <p:custDataLst>
                    <p:tags r:id="rId32"/>
                  </p:custDataLst>
                </p:nvPr>
              </p:nvCxnSpPr>
              <p:spPr>
                <a:xfrm>
                  <a:off x="9619449" y="1078368"/>
                  <a:ext cx="1199" cy="490044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FD669F78-95B7-D940-9845-E47E1CA619CB}"/>
                  </a:ext>
                </a:extLst>
              </p:cNvPr>
              <p:cNvGrpSpPr/>
              <p:nvPr/>
            </p:nvGrpSpPr>
            <p:grpSpPr>
              <a:xfrm>
                <a:off x="885" y="2373"/>
                <a:ext cx="3328" cy="2287"/>
                <a:chOff x="554428" y="1721430"/>
                <a:chExt cx="2113436" cy="1452183"/>
              </a:xfrm>
            </p:grpSpPr>
            <p:sp>
              <p:nvSpPr>
                <p:cNvPr id="42" name="内容占位符 3">
                  <a:extLst>
                    <a:ext uri="{FF2B5EF4-FFF2-40B4-BE49-F238E27FC236}">
                      <a16:creationId xmlns:a16="http://schemas.microsoft.com/office/drawing/2014/main" id="{AAD2EC55-EB79-7D4D-962C-BEEBA957FE0D}"/>
                    </a:ext>
                  </a:extLst>
                </p:cNvPr>
                <p:cNvSpPr txBox="1">
                  <a:spLocks noChangeArrowheads="1"/>
                </p:cNvSpPr>
                <p:nvPr>
                  <p:custDataLst>
                    <p:tags r:id="rId26"/>
                  </p:custDataLst>
                </p:nvPr>
              </p:nvSpPr>
              <p:spPr bwMode="auto">
                <a:xfrm>
                  <a:off x="554428" y="2803054"/>
                  <a:ext cx="2113436"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业务数据</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实时分析</a:t>
                  </a:r>
                </a:p>
              </p:txBody>
            </p:sp>
            <p:pic>
              <p:nvPicPr>
                <p:cNvPr id="43" name="图片 42">
                  <a:extLst>
                    <a:ext uri="{FF2B5EF4-FFF2-40B4-BE49-F238E27FC236}">
                      <a16:creationId xmlns:a16="http://schemas.microsoft.com/office/drawing/2014/main" id="{A321D3DE-D0EC-D04B-8505-607EBD82F011}"/>
                    </a:ext>
                  </a:extLst>
                </p:cNvPr>
                <p:cNvPicPr>
                  <a:picLocks noChangeAspect="1"/>
                </p:cNvPicPr>
                <p:nvPr>
                  <p:custDataLst>
                    <p:tags r:id="rId27"/>
                  </p:custDataLst>
                </p:nvPr>
              </p:nvPicPr>
              <p:blipFill>
                <a:blip r:embed="rId35" cstate="print">
                  <a:extLst>
                    <a:ext uri="{28A0092B-C50C-407E-A947-70E740481C1C}">
                      <a14:useLocalDpi xmlns:a14="http://schemas.microsoft.com/office/drawing/2010/main" val="0"/>
                    </a:ext>
                  </a:extLst>
                </a:blip>
                <a:stretch>
                  <a:fillRect/>
                </a:stretch>
              </p:blipFill>
              <p:spPr>
                <a:xfrm>
                  <a:off x="1231701" y="1721430"/>
                  <a:ext cx="720000" cy="720000"/>
                </a:xfrm>
                <a:prstGeom prst="rect">
                  <a:avLst/>
                </a:prstGeom>
              </p:spPr>
            </p:pic>
          </p:grpSp>
          <p:grpSp>
            <p:nvGrpSpPr>
              <p:cNvPr id="11" name="组合 10">
                <a:extLst>
                  <a:ext uri="{FF2B5EF4-FFF2-40B4-BE49-F238E27FC236}">
                    <a16:creationId xmlns:a16="http://schemas.microsoft.com/office/drawing/2014/main" id="{14E0AB67-4968-B946-80DF-E9EAA94FD5DA}"/>
                  </a:ext>
                </a:extLst>
              </p:cNvPr>
              <p:cNvGrpSpPr/>
              <p:nvPr/>
            </p:nvGrpSpPr>
            <p:grpSpPr>
              <a:xfrm>
                <a:off x="4351" y="2383"/>
                <a:ext cx="3328" cy="2291"/>
                <a:chOff x="528790" y="1718879"/>
                <a:chExt cx="2113436" cy="1454734"/>
              </a:xfrm>
            </p:grpSpPr>
            <p:sp>
              <p:nvSpPr>
                <p:cNvPr id="40" name="内容占位符 3">
                  <a:extLst>
                    <a:ext uri="{FF2B5EF4-FFF2-40B4-BE49-F238E27FC236}">
                      <a16:creationId xmlns:a16="http://schemas.microsoft.com/office/drawing/2014/main" id="{7232DBAB-CFF9-F64D-B6FA-C4B13E1E47AB}"/>
                    </a:ext>
                  </a:extLst>
                </p:cNvPr>
                <p:cNvSpPr txBox="1">
                  <a:spLocks noChangeArrowheads="1"/>
                </p:cNvSpPr>
                <p:nvPr>
                  <p:custDataLst>
                    <p:tags r:id="rId24"/>
                  </p:custDataLst>
                </p:nvPr>
              </p:nvSpPr>
              <p:spPr bwMode="auto">
                <a:xfrm>
                  <a:off x="528790" y="2803054"/>
                  <a:ext cx="2113436"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丰富灵活的</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数据可视化</a:t>
                  </a:r>
                </a:p>
              </p:txBody>
            </p:sp>
            <p:pic>
              <p:nvPicPr>
                <p:cNvPr id="41" name="图片 40">
                  <a:extLst>
                    <a:ext uri="{FF2B5EF4-FFF2-40B4-BE49-F238E27FC236}">
                      <a16:creationId xmlns:a16="http://schemas.microsoft.com/office/drawing/2014/main" id="{AF5B1A31-EBF7-F547-8D9A-71E84D348222}"/>
                    </a:ext>
                  </a:extLst>
                </p:cNvPr>
                <p:cNvPicPr>
                  <a:picLocks noChangeAspect="1"/>
                </p:cNvPicPr>
                <p:nvPr>
                  <p:custDataLst>
                    <p:tags r:id="rId25"/>
                  </p:custDataLst>
                </p:nvPr>
              </p:nvPicPr>
              <p:blipFill>
                <a:blip r:embed="rId36" cstate="print">
                  <a:extLst>
                    <a:ext uri="{28A0092B-C50C-407E-A947-70E740481C1C}">
                      <a14:useLocalDpi xmlns:a14="http://schemas.microsoft.com/office/drawing/2010/main" val="0"/>
                    </a:ext>
                  </a:extLst>
                </a:blip>
                <a:stretch>
                  <a:fillRect/>
                </a:stretch>
              </p:blipFill>
              <p:spPr>
                <a:xfrm>
                  <a:off x="1226632" y="1718879"/>
                  <a:ext cx="730800" cy="720000"/>
                </a:xfrm>
                <a:prstGeom prst="rect">
                  <a:avLst/>
                </a:prstGeom>
              </p:spPr>
            </p:pic>
          </p:grpSp>
          <p:grpSp>
            <p:nvGrpSpPr>
              <p:cNvPr id="12" name="组合 11">
                <a:extLst>
                  <a:ext uri="{FF2B5EF4-FFF2-40B4-BE49-F238E27FC236}">
                    <a16:creationId xmlns:a16="http://schemas.microsoft.com/office/drawing/2014/main" id="{7517A298-0B6C-B24B-A1DC-8442B7DA69E7}"/>
                  </a:ext>
                </a:extLst>
              </p:cNvPr>
              <p:cNvGrpSpPr/>
              <p:nvPr/>
            </p:nvGrpSpPr>
            <p:grpSpPr>
              <a:xfrm>
                <a:off x="11635" y="2454"/>
                <a:ext cx="3328" cy="2225"/>
                <a:chOff x="3513582" y="1783526"/>
                <a:chExt cx="2113436" cy="1413041"/>
              </a:xfrm>
            </p:grpSpPr>
            <p:sp>
              <p:nvSpPr>
                <p:cNvPr id="38" name="内容占位符 3">
                  <a:extLst>
                    <a:ext uri="{FF2B5EF4-FFF2-40B4-BE49-F238E27FC236}">
                      <a16:creationId xmlns:a16="http://schemas.microsoft.com/office/drawing/2014/main" id="{E29EE1B7-8743-7945-BF59-A2751F481890}"/>
                    </a:ext>
                  </a:extLst>
                </p:cNvPr>
                <p:cNvSpPr txBox="1">
                  <a:spLocks noChangeArrowheads="1"/>
                </p:cNvSpPr>
                <p:nvPr>
                  <p:custDataLst>
                    <p:tags r:id="rId22"/>
                  </p:custDataLst>
                </p:nvPr>
              </p:nvSpPr>
              <p:spPr bwMode="auto">
                <a:xfrm>
                  <a:off x="3513582" y="2826008"/>
                  <a:ext cx="2113436"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数据补录</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即时采集填报</a:t>
                  </a:r>
                </a:p>
              </p:txBody>
            </p:sp>
            <p:pic>
              <p:nvPicPr>
                <p:cNvPr id="39" name="图片 38">
                  <a:extLst>
                    <a:ext uri="{FF2B5EF4-FFF2-40B4-BE49-F238E27FC236}">
                      <a16:creationId xmlns:a16="http://schemas.microsoft.com/office/drawing/2014/main" id="{0F9B21F5-F38F-0E4B-BF65-792FEB9B7978}"/>
                    </a:ext>
                  </a:extLst>
                </p:cNvPr>
                <p:cNvPicPr>
                  <a:picLocks noChangeAspect="1"/>
                </p:cNvPicPr>
                <p:nvPr>
                  <p:custDataLst>
                    <p:tags r:id="rId23"/>
                  </p:custDataLst>
                </p:nvPr>
              </p:nvPicPr>
              <p:blipFill>
                <a:blip r:embed="rId37" cstate="print">
                  <a:extLst>
                    <a:ext uri="{28A0092B-C50C-407E-A947-70E740481C1C}">
                      <a14:useLocalDpi xmlns:a14="http://schemas.microsoft.com/office/drawing/2010/main" val="0"/>
                    </a:ext>
                  </a:extLst>
                </a:blip>
                <a:stretch>
                  <a:fillRect/>
                </a:stretch>
              </p:blipFill>
              <p:spPr>
                <a:xfrm>
                  <a:off x="4295309" y="1783526"/>
                  <a:ext cx="612000" cy="612000"/>
                </a:xfrm>
                <a:prstGeom prst="rect">
                  <a:avLst/>
                </a:prstGeom>
              </p:spPr>
            </p:pic>
          </p:grpSp>
          <p:grpSp>
            <p:nvGrpSpPr>
              <p:cNvPr id="13" name="组合 12">
                <a:extLst>
                  <a:ext uri="{FF2B5EF4-FFF2-40B4-BE49-F238E27FC236}">
                    <a16:creationId xmlns:a16="http://schemas.microsoft.com/office/drawing/2014/main" id="{4269DBEC-2F8B-5349-AE85-9710C54CDCFA}"/>
                  </a:ext>
                </a:extLst>
              </p:cNvPr>
              <p:cNvGrpSpPr/>
              <p:nvPr/>
            </p:nvGrpSpPr>
            <p:grpSpPr>
              <a:xfrm>
                <a:off x="7993" y="2321"/>
                <a:ext cx="3328" cy="2438"/>
                <a:chOff x="-2086142" y="1652573"/>
                <a:chExt cx="2113436" cy="1547935"/>
              </a:xfrm>
            </p:grpSpPr>
            <p:sp>
              <p:nvSpPr>
                <p:cNvPr id="36" name="内容占位符 3">
                  <a:extLst>
                    <a:ext uri="{FF2B5EF4-FFF2-40B4-BE49-F238E27FC236}">
                      <a16:creationId xmlns:a16="http://schemas.microsoft.com/office/drawing/2014/main" id="{58DBACB9-212C-254C-B012-6780BA06E72A}"/>
                    </a:ext>
                  </a:extLst>
                </p:cNvPr>
                <p:cNvSpPr txBox="1">
                  <a:spLocks noChangeArrowheads="1"/>
                </p:cNvSpPr>
                <p:nvPr>
                  <p:custDataLst>
                    <p:tags r:id="rId20"/>
                  </p:custDataLst>
                </p:nvPr>
              </p:nvSpPr>
              <p:spPr bwMode="auto">
                <a:xfrm>
                  <a:off x="-2086142" y="2829949"/>
                  <a:ext cx="2113436"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业务报表随需</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灵活设计</a:t>
                  </a:r>
                </a:p>
              </p:txBody>
            </p:sp>
            <p:pic>
              <p:nvPicPr>
                <p:cNvPr id="37" name="图片 36">
                  <a:extLst>
                    <a:ext uri="{FF2B5EF4-FFF2-40B4-BE49-F238E27FC236}">
                      <a16:creationId xmlns:a16="http://schemas.microsoft.com/office/drawing/2014/main" id="{861C57C2-17E8-884C-927A-B2317DDA5CF2}"/>
                    </a:ext>
                  </a:extLst>
                </p:cNvPr>
                <p:cNvPicPr>
                  <a:picLocks noChangeAspect="1"/>
                </p:cNvPicPr>
                <p:nvPr>
                  <p:custDataLst>
                    <p:tags r:id="rId21"/>
                  </p:custDataLst>
                </p:nvPr>
              </p:nvPicPr>
              <p:blipFill>
                <a:blip r:embed="rId38" cstate="print">
                  <a:extLst>
                    <a:ext uri="{28A0092B-C50C-407E-A947-70E740481C1C}">
                      <a14:useLocalDpi xmlns:a14="http://schemas.microsoft.com/office/drawing/2010/main" val="0"/>
                    </a:ext>
                  </a:extLst>
                </a:blip>
                <a:stretch>
                  <a:fillRect/>
                </a:stretch>
              </p:blipFill>
              <p:spPr>
                <a:xfrm>
                  <a:off x="-1371131" y="1652573"/>
                  <a:ext cx="720000" cy="720000"/>
                </a:xfrm>
                <a:prstGeom prst="rect">
                  <a:avLst/>
                </a:prstGeom>
              </p:spPr>
            </p:pic>
          </p:grpSp>
          <p:grpSp>
            <p:nvGrpSpPr>
              <p:cNvPr id="14" name="组合 13">
                <a:extLst>
                  <a:ext uri="{FF2B5EF4-FFF2-40B4-BE49-F238E27FC236}">
                    <a16:creationId xmlns:a16="http://schemas.microsoft.com/office/drawing/2014/main" id="{8326CCA8-E8EC-1F41-B2C4-D22A263C2A2D}"/>
                  </a:ext>
                </a:extLst>
              </p:cNvPr>
              <p:cNvGrpSpPr/>
              <p:nvPr/>
            </p:nvGrpSpPr>
            <p:grpSpPr>
              <a:xfrm>
                <a:off x="823" y="6540"/>
                <a:ext cx="3328" cy="2316"/>
                <a:chOff x="554428" y="1694036"/>
                <a:chExt cx="2113436" cy="1470612"/>
              </a:xfrm>
            </p:grpSpPr>
            <p:sp>
              <p:nvSpPr>
                <p:cNvPr id="34" name="内容占位符 3">
                  <a:extLst>
                    <a:ext uri="{FF2B5EF4-FFF2-40B4-BE49-F238E27FC236}">
                      <a16:creationId xmlns:a16="http://schemas.microsoft.com/office/drawing/2014/main" id="{E55E30EC-ABDB-E24A-8230-164FBDF322AC}"/>
                    </a:ext>
                  </a:extLst>
                </p:cNvPr>
                <p:cNvSpPr txBox="1">
                  <a:spLocks noChangeArrowheads="1"/>
                </p:cNvSpPr>
                <p:nvPr>
                  <p:custDataLst>
                    <p:tags r:id="rId18"/>
                  </p:custDataLst>
                </p:nvPr>
              </p:nvSpPr>
              <p:spPr bwMode="auto">
                <a:xfrm>
                  <a:off x="554428" y="2794089"/>
                  <a:ext cx="2113436"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业务人员</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自助分析</a:t>
                  </a:r>
                </a:p>
              </p:txBody>
            </p:sp>
            <p:pic>
              <p:nvPicPr>
                <p:cNvPr id="35" name="图片 34">
                  <a:extLst>
                    <a:ext uri="{FF2B5EF4-FFF2-40B4-BE49-F238E27FC236}">
                      <a16:creationId xmlns:a16="http://schemas.microsoft.com/office/drawing/2014/main" id="{1CD41851-2B64-D74A-9736-7C8887ED6818}"/>
                    </a:ext>
                  </a:extLst>
                </p:cNvPr>
                <p:cNvPicPr>
                  <a:picLocks noChangeAspect="1"/>
                </p:cNvPicPr>
                <p:nvPr>
                  <p:custDataLst>
                    <p:tags r:id="rId19"/>
                  </p:custDataLst>
                </p:nvPr>
              </p:nvPicPr>
              <p:blipFill>
                <a:blip r:embed="rId39" cstate="print">
                  <a:extLst>
                    <a:ext uri="{28A0092B-C50C-407E-A947-70E740481C1C}">
                      <a14:useLocalDpi xmlns:a14="http://schemas.microsoft.com/office/drawing/2010/main" val="0"/>
                    </a:ext>
                  </a:extLst>
                </a:blip>
                <a:stretch>
                  <a:fillRect/>
                </a:stretch>
              </p:blipFill>
              <p:spPr>
                <a:xfrm>
                  <a:off x="1204104" y="1694036"/>
                  <a:ext cx="792000" cy="792000"/>
                </a:xfrm>
                <a:prstGeom prst="rect">
                  <a:avLst/>
                </a:prstGeom>
              </p:spPr>
            </p:pic>
          </p:grpSp>
          <p:grpSp>
            <p:nvGrpSpPr>
              <p:cNvPr id="16" name="组合 15">
                <a:extLst>
                  <a:ext uri="{FF2B5EF4-FFF2-40B4-BE49-F238E27FC236}">
                    <a16:creationId xmlns:a16="http://schemas.microsoft.com/office/drawing/2014/main" id="{16A3DB94-B93B-4D46-8923-BF11A530E062}"/>
                  </a:ext>
                </a:extLst>
              </p:cNvPr>
              <p:cNvGrpSpPr/>
              <p:nvPr/>
            </p:nvGrpSpPr>
            <p:grpSpPr>
              <a:xfrm>
                <a:off x="4016" y="6317"/>
                <a:ext cx="3905" cy="2589"/>
                <a:chOff x="333421" y="1520616"/>
                <a:chExt cx="2479589" cy="1644032"/>
              </a:xfrm>
            </p:grpSpPr>
            <p:sp>
              <p:nvSpPr>
                <p:cNvPr id="32" name="内容占位符 3">
                  <a:extLst>
                    <a:ext uri="{FF2B5EF4-FFF2-40B4-BE49-F238E27FC236}">
                      <a16:creationId xmlns:a16="http://schemas.microsoft.com/office/drawing/2014/main" id="{795C83CA-B894-EC48-BF83-4016B14D902A}"/>
                    </a:ext>
                  </a:extLst>
                </p:cNvPr>
                <p:cNvSpPr txBox="1">
                  <a:spLocks noChangeArrowheads="1"/>
                </p:cNvSpPr>
                <p:nvPr>
                  <p:custDataLst>
                    <p:tags r:id="rId16"/>
                  </p:custDataLst>
                </p:nvPr>
              </p:nvSpPr>
              <p:spPr bwMode="auto">
                <a:xfrm>
                  <a:off x="333421" y="2794089"/>
                  <a:ext cx="2479589"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数字大屏</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精细化设计</a:t>
                  </a:r>
                </a:p>
              </p:txBody>
            </p:sp>
            <p:pic>
              <p:nvPicPr>
                <p:cNvPr id="33" name="图片 32">
                  <a:extLst>
                    <a:ext uri="{FF2B5EF4-FFF2-40B4-BE49-F238E27FC236}">
                      <a16:creationId xmlns:a16="http://schemas.microsoft.com/office/drawing/2014/main" id="{ABB758CA-6CE4-2646-AA88-E6D3ECC09192}"/>
                    </a:ext>
                  </a:extLst>
                </p:cNvPr>
                <p:cNvPicPr>
                  <a:picLocks noChangeAspect="1"/>
                </p:cNvPicPr>
                <p:nvPr>
                  <p:custDataLst>
                    <p:tags r:id="rId17"/>
                  </p:custDataLst>
                </p:nvPr>
              </p:nvPicPr>
              <p:blipFill>
                <a:blip r:embed="rId40" cstate="print">
                  <a:extLst>
                    <a:ext uri="{28A0092B-C50C-407E-A947-70E740481C1C}">
                      <a14:useLocalDpi xmlns:a14="http://schemas.microsoft.com/office/drawing/2010/main" val="0"/>
                    </a:ext>
                  </a:extLst>
                </a:blip>
                <a:stretch>
                  <a:fillRect/>
                </a:stretch>
              </p:blipFill>
              <p:spPr>
                <a:xfrm>
                  <a:off x="1156415" y="1520616"/>
                  <a:ext cx="792000" cy="792000"/>
                </a:xfrm>
                <a:prstGeom prst="rect">
                  <a:avLst/>
                </a:prstGeom>
              </p:spPr>
            </p:pic>
          </p:grpSp>
          <p:grpSp>
            <p:nvGrpSpPr>
              <p:cNvPr id="17" name="组合 16">
                <a:extLst>
                  <a:ext uri="{FF2B5EF4-FFF2-40B4-BE49-F238E27FC236}">
                    <a16:creationId xmlns:a16="http://schemas.microsoft.com/office/drawing/2014/main" id="{63C08A3F-EAC4-B64F-8DCE-58B8BD055719}"/>
                  </a:ext>
                </a:extLst>
              </p:cNvPr>
              <p:cNvGrpSpPr/>
              <p:nvPr/>
            </p:nvGrpSpPr>
            <p:grpSpPr>
              <a:xfrm>
                <a:off x="7932" y="6523"/>
                <a:ext cx="3328" cy="2331"/>
                <a:chOff x="714103" y="1693260"/>
                <a:chExt cx="2113436" cy="1480354"/>
              </a:xfrm>
            </p:grpSpPr>
            <p:sp>
              <p:nvSpPr>
                <p:cNvPr id="30" name="内容占位符 3">
                  <a:extLst>
                    <a:ext uri="{FF2B5EF4-FFF2-40B4-BE49-F238E27FC236}">
                      <a16:creationId xmlns:a16="http://schemas.microsoft.com/office/drawing/2014/main" id="{9DDBB52C-C7F4-074E-B786-BDAC661621C6}"/>
                    </a:ext>
                  </a:extLst>
                </p:cNvPr>
                <p:cNvSpPr txBox="1">
                  <a:spLocks noChangeArrowheads="1"/>
                </p:cNvSpPr>
                <p:nvPr>
                  <p:custDataLst>
                    <p:tags r:id="rId14"/>
                  </p:custDataLst>
                </p:nvPr>
              </p:nvSpPr>
              <p:spPr bwMode="auto">
                <a:xfrm>
                  <a:off x="714103" y="2803055"/>
                  <a:ext cx="2113436"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灵活便捷的</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分析交互</a:t>
                  </a:r>
                </a:p>
              </p:txBody>
            </p:sp>
            <p:pic>
              <p:nvPicPr>
                <p:cNvPr id="31" name="图片 30">
                  <a:extLst>
                    <a:ext uri="{FF2B5EF4-FFF2-40B4-BE49-F238E27FC236}">
                      <a16:creationId xmlns:a16="http://schemas.microsoft.com/office/drawing/2014/main" id="{A1E48111-2659-0246-8E40-9D070EEB5955}"/>
                    </a:ext>
                  </a:extLst>
                </p:cNvPr>
                <p:cNvPicPr>
                  <a:picLocks noChangeAspect="1"/>
                </p:cNvPicPr>
                <p:nvPr>
                  <p:custDataLst>
                    <p:tags r:id="rId15"/>
                  </p:custDataLst>
                </p:nvPr>
              </p:nvPicPr>
              <p:blipFill>
                <a:blip r:embed="rId41" cstate="print">
                  <a:extLst>
                    <a:ext uri="{28A0092B-C50C-407E-A947-70E740481C1C}">
                      <a14:useLocalDpi xmlns:a14="http://schemas.microsoft.com/office/drawing/2010/main" val="0"/>
                    </a:ext>
                  </a:extLst>
                </a:blip>
                <a:stretch>
                  <a:fillRect/>
                </a:stretch>
              </p:blipFill>
              <p:spPr>
                <a:xfrm>
                  <a:off x="1442899" y="1693260"/>
                  <a:ext cx="677161" cy="648000"/>
                </a:xfrm>
                <a:prstGeom prst="rect">
                  <a:avLst/>
                </a:prstGeom>
              </p:spPr>
            </p:pic>
          </p:grpSp>
          <p:grpSp>
            <p:nvGrpSpPr>
              <p:cNvPr id="18" name="组合 17">
                <a:extLst>
                  <a:ext uri="{FF2B5EF4-FFF2-40B4-BE49-F238E27FC236}">
                    <a16:creationId xmlns:a16="http://schemas.microsoft.com/office/drawing/2014/main" id="{7F755AA4-FE27-EF4F-B590-3D1E7D0DABE0}"/>
                  </a:ext>
                </a:extLst>
              </p:cNvPr>
              <p:cNvGrpSpPr/>
              <p:nvPr/>
            </p:nvGrpSpPr>
            <p:grpSpPr>
              <a:xfrm>
                <a:off x="11651" y="6523"/>
                <a:ext cx="3328" cy="2297"/>
                <a:chOff x="7390950" y="4226785"/>
                <a:chExt cx="2113436" cy="1458752"/>
              </a:xfrm>
            </p:grpSpPr>
            <p:sp>
              <p:nvSpPr>
                <p:cNvPr id="25" name="内容占位符 3">
                  <a:extLst>
                    <a:ext uri="{FF2B5EF4-FFF2-40B4-BE49-F238E27FC236}">
                      <a16:creationId xmlns:a16="http://schemas.microsoft.com/office/drawing/2014/main" id="{8B7CBC05-7CCE-DC4C-99D7-FFC31C8700BB}"/>
                    </a:ext>
                  </a:extLst>
                </p:cNvPr>
                <p:cNvSpPr txBox="1">
                  <a:spLocks noChangeArrowheads="1"/>
                </p:cNvSpPr>
                <p:nvPr>
                  <p:custDataLst>
                    <p:tags r:id="rId10"/>
                  </p:custDataLst>
                </p:nvPr>
              </p:nvSpPr>
              <p:spPr bwMode="auto">
                <a:xfrm>
                  <a:off x="7390950" y="5314978"/>
                  <a:ext cx="2113436"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业务分析</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智能问答</a:t>
                  </a:r>
                </a:p>
              </p:txBody>
            </p:sp>
            <p:grpSp>
              <p:nvGrpSpPr>
                <p:cNvPr id="26" name="组合 25">
                  <a:extLst>
                    <a:ext uri="{FF2B5EF4-FFF2-40B4-BE49-F238E27FC236}">
                      <a16:creationId xmlns:a16="http://schemas.microsoft.com/office/drawing/2014/main" id="{44B79AAD-91E6-8244-B4D5-D60140CE0A4C}"/>
                    </a:ext>
                  </a:extLst>
                </p:cNvPr>
                <p:cNvGrpSpPr>
                  <a:grpSpLocks noChangeAspect="1"/>
                </p:cNvGrpSpPr>
                <p:nvPr/>
              </p:nvGrpSpPr>
              <p:grpSpPr>
                <a:xfrm>
                  <a:off x="8120114" y="4226785"/>
                  <a:ext cx="618044" cy="720000"/>
                  <a:chOff x="9922772" y="4404073"/>
                  <a:chExt cx="618044" cy="720000"/>
                </a:xfrm>
              </p:grpSpPr>
              <p:sp>
                <p:nvSpPr>
                  <p:cNvPr id="27" name="Freeform 216">
                    <a:extLst>
                      <a:ext uri="{FF2B5EF4-FFF2-40B4-BE49-F238E27FC236}">
                        <a16:creationId xmlns:a16="http://schemas.microsoft.com/office/drawing/2014/main" id="{0C4476CB-6ACC-9643-94D9-9766BE17DF10}"/>
                      </a:ext>
                    </a:extLst>
                  </p:cNvPr>
                  <p:cNvSpPr>
                    <a:spLocks noEditPoints="1"/>
                  </p:cNvSpPr>
                  <p:nvPr>
                    <p:custDataLst>
                      <p:tags r:id="rId11"/>
                    </p:custDataLst>
                  </p:nvPr>
                </p:nvSpPr>
                <p:spPr bwMode="auto">
                  <a:xfrm>
                    <a:off x="10176304" y="4706328"/>
                    <a:ext cx="83008" cy="112782"/>
                  </a:xfrm>
                  <a:custGeom>
                    <a:avLst/>
                    <a:gdLst>
                      <a:gd name="T0" fmla="*/ 0 w 39"/>
                      <a:gd name="T1" fmla="*/ 49 h 53"/>
                      <a:gd name="T2" fmla="*/ 12 w 39"/>
                      <a:gd name="T3" fmla="*/ 25 h 53"/>
                      <a:gd name="T4" fmla="*/ 12 w 39"/>
                      <a:gd name="T5" fmla="*/ 24 h 53"/>
                      <a:gd name="T6" fmla="*/ 11 w 39"/>
                      <a:gd name="T7" fmla="*/ 0 h 53"/>
                      <a:gd name="T8" fmla="*/ 13 w 39"/>
                      <a:gd name="T9" fmla="*/ 1 h 53"/>
                      <a:gd name="T10" fmla="*/ 19 w 39"/>
                      <a:gd name="T11" fmla="*/ 0 h 53"/>
                      <a:gd name="T12" fmla="*/ 23 w 39"/>
                      <a:gd name="T13" fmla="*/ 6 h 53"/>
                      <a:gd name="T14" fmla="*/ 33 w 39"/>
                      <a:gd name="T15" fmla="*/ 7 h 53"/>
                      <a:gd name="T16" fmla="*/ 33 w 39"/>
                      <a:gd name="T17" fmla="*/ 8 h 53"/>
                      <a:gd name="T18" fmla="*/ 37 w 39"/>
                      <a:gd name="T19" fmla="*/ 13 h 53"/>
                      <a:gd name="T20" fmla="*/ 37 w 39"/>
                      <a:gd name="T21" fmla="*/ 14 h 53"/>
                      <a:gd name="T22" fmla="*/ 39 w 39"/>
                      <a:gd name="T23" fmla="*/ 14 h 53"/>
                      <a:gd name="T24" fmla="*/ 21 w 39"/>
                      <a:gd name="T25" fmla="*/ 28 h 53"/>
                      <a:gd name="T26" fmla="*/ 20 w 39"/>
                      <a:gd name="T27" fmla="*/ 30 h 53"/>
                      <a:gd name="T28" fmla="*/ 9 w 39"/>
                      <a:gd name="T29" fmla="*/ 53 h 53"/>
                      <a:gd name="T30" fmla="*/ 0 w 39"/>
                      <a:gd name="T31" fmla="*/ 49 h 53"/>
                      <a:gd name="T32" fmla="*/ 0 w 39"/>
                      <a:gd name="T33" fmla="*/ 49 h 53"/>
                      <a:gd name="T34" fmla="*/ 0 w 39"/>
                      <a:gd name="T35" fmla="*/ 4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3">
                        <a:moveTo>
                          <a:pt x="0" y="49"/>
                        </a:moveTo>
                        <a:cubicBezTo>
                          <a:pt x="12" y="25"/>
                          <a:pt x="12" y="25"/>
                          <a:pt x="12" y="25"/>
                        </a:cubicBezTo>
                        <a:cubicBezTo>
                          <a:pt x="12" y="25"/>
                          <a:pt x="12" y="24"/>
                          <a:pt x="12" y="24"/>
                        </a:cubicBezTo>
                        <a:cubicBezTo>
                          <a:pt x="11" y="0"/>
                          <a:pt x="11" y="0"/>
                          <a:pt x="11" y="0"/>
                        </a:cubicBezTo>
                        <a:cubicBezTo>
                          <a:pt x="12" y="1"/>
                          <a:pt x="12" y="1"/>
                          <a:pt x="13" y="1"/>
                        </a:cubicBezTo>
                        <a:cubicBezTo>
                          <a:pt x="15" y="1"/>
                          <a:pt x="17" y="1"/>
                          <a:pt x="19" y="0"/>
                        </a:cubicBezTo>
                        <a:cubicBezTo>
                          <a:pt x="20" y="3"/>
                          <a:pt x="21" y="5"/>
                          <a:pt x="23" y="6"/>
                        </a:cubicBezTo>
                        <a:cubicBezTo>
                          <a:pt x="25" y="8"/>
                          <a:pt x="29" y="8"/>
                          <a:pt x="33" y="7"/>
                        </a:cubicBezTo>
                        <a:cubicBezTo>
                          <a:pt x="33" y="7"/>
                          <a:pt x="33" y="8"/>
                          <a:pt x="33" y="8"/>
                        </a:cubicBezTo>
                        <a:cubicBezTo>
                          <a:pt x="34" y="11"/>
                          <a:pt x="35" y="13"/>
                          <a:pt x="37" y="13"/>
                        </a:cubicBezTo>
                        <a:cubicBezTo>
                          <a:pt x="37" y="14"/>
                          <a:pt x="37" y="14"/>
                          <a:pt x="37" y="14"/>
                        </a:cubicBezTo>
                        <a:cubicBezTo>
                          <a:pt x="38" y="14"/>
                          <a:pt x="39" y="14"/>
                          <a:pt x="39" y="14"/>
                        </a:cubicBezTo>
                        <a:cubicBezTo>
                          <a:pt x="21" y="28"/>
                          <a:pt x="21" y="28"/>
                          <a:pt x="21" y="28"/>
                        </a:cubicBezTo>
                        <a:cubicBezTo>
                          <a:pt x="21" y="29"/>
                          <a:pt x="21" y="29"/>
                          <a:pt x="20" y="30"/>
                        </a:cubicBezTo>
                        <a:cubicBezTo>
                          <a:pt x="9" y="53"/>
                          <a:pt x="9" y="53"/>
                          <a:pt x="9" y="53"/>
                        </a:cubicBezTo>
                        <a:lnTo>
                          <a:pt x="0" y="49"/>
                        </a:lnTo>
                        <a:close/>
                        <a:moveTo>
                          <a:pt x="0" y="49"/>
                        </a:moveTo>
                        <a:cubicBezTo>
                          <a:pt x="0" y="49"/>
                          <a:pt x="0" y="49"/>
                          <a:pt x="0" y="49"/>
                        </a:cubicBezTo>
                      </a:path>
                    </a:pathLst>
                  </a:custGeom>
                  <a:solidFill>
                    <a:srgbClr val="FF0000"/>
                  </a:solidFill>
                  <a:ln>
                    <a:noFill/>
                  </a:ln>
                </p:spPr>
                <p:txBody>
                  <a:bodyPr vert="horz" wrap="square" lIns="121920" tIns="60960" rIns="121920" bIns="60960" numCol="1" anchor="t" anchorCtr="0" compatLnSpc="1"/>
                  <a:lstStyle/>
                  <a:p>
                    <a:endParaRPr lang="zh-CN" altLang="en-US" sz="2400" b="1">
                      <a:solidFill>
                        <a:srgbClr val="FF0000"/>
                      </a:solidFill>
                    </a:endParaRPr>
                  </a:p>
                </p:txBody>
              </p:sp>
              <p:sp>
                <p:nvSpPr>
                  <p:cNvPr id="28" name="Freeform 217">
                    <a:extLst>
                      <a:ext uri="{FF2B5EF4-FFF2-40B4-BE49-F238E27FC236}">
                        <a16:creationId xmlns:a16="http://schemas.microsoft.com/office/drawing/2014/main" id="{B0905C15-3B7F-4842-9BAE-A5FA3B842405}"/>
                      </a:ext>
                    </a:extLst>
                  </p:cNvPr>
                  <p:cNvSpPr>
                    <a:spLocks noEditPoints="1"/>
                  </p:cNvSpPr>
                  <p:nvPr>
                    <p:custDataLst>
                      <p:tags r:id="rId12"/>
                    </p:custDataLst>
                  </p:nvPr>
                </p:nvSpPr>
                <p:spPr bwMode="auto">
                  <a:xfrm>
                    <a:off x="10149236" y="4571891"/>
                    <a:ext cx="214737" cy="261654"/>
                  </a:xfrm>
                  <a:custGeom>
                    <a:avLst/>
                    <a:gdLst>
                      <a:gd name="T0" fmla="*/ 89 w 101"/>
                      <a:gd name="T1" fmla="*/ 74 h 123"/>
                      <a:gd name="T2" fmla="*/ 85 w 101"/>
                      <a:gd name="T3" fmla="*/ 79 h 123"/>
                      <a:gd name="T4" fmla="*/ 85 w 101"/>
                      <a:gd name="T5" fmla="*/ 80 h 123"/>
                      <a:gd name="T6" fmla="*/ 51 w 101"/>
                      <a:gd name="T7" fmla="*/ 107 h 123"/>
                      <a:gd name="T8" fmla="*/ 37 w 101"/>
                      <a:gd name="T9" fmla="*/ 123 h 123"/>
                      <a:gd name="T10" fmla="*/ 28 w 101"/>
                      <a:gd name="T11" fmla="*/ 119 h 123"/>
                      <a:gd name="T12" fmla="*/ 39 w 101"/>
                      <a:gd name="T13" fmla="*/ 96 h 123"/>
                      <a:gd name="T14" fmla="*/ 61 w 101"/>
                      <a:gd name="T15" fmla="*/ 79 h 123"/>
                      <a:gd name="T16" fmla="*/ 61 w 101"/>
                      <a:gd name="T17" fmla="*/ 75 h 123"/>
                      <a:gd name="T18" fmla="*/ 57 w 101"/>
                      <a:gd name="T19" fmla="*/ 74 h 123"/>
                      <a:gd name="T20" fmla="*/ 51 w 101"/>
                      <a:gd name="T21" fmla="*/ 73 h 123"/>
                      <a:gd name="T22" fmla="*/ 49 w 101"/>
                      <a:gd name="T23" fmla="*/ 70 h 123"/>
                      <a:gd name="T24" fmla="*/ 49 w 101"/>
                      <a:gd name="T25" fmla="*/ 68 h 123"/>
                      <a:gd name="T26" fmla="*/ 49 w 101"/>
                      <a:gd name="T27" fmla="*/ 68 h 123"/>
                      <a:gd name="T28" fmla="*/ 58 w 101"/>
                      <a:gd name="T29" fmla="*/ 58 h 123"/>
                      <a:gd name="T30" fmla="*/ 55 w 101"/>
                      <a:gd name="T31" fmla="*/ 55 h 123"/>
                      <a:gd name="T32" fmla="*/ 50 w 101"/>
                      <a:gd name="T33" fmla="*/ 56 h 123"/>
                      <a:gd name="T34" fmla="*/ 46 w 101"/>
                      <a:gd name="T35" fmla="*/ 66 h 123"/>
                      <a:gd name="T36" fmla="*/ 38 w 101"/>
                      <a:gd name="T37" fmla="*/ 66 h 123"/>
                      <a:gd name="T38" fmla="*/ 35 w 101"/>
                      <a:gd name="T39" fmla="*/ 62 h 123"/>
                      <a:gd name="T40" fmla="*/ 42 w 101"/>
                      <a:gd name="T41" fmla="*/ 56 h 123"/>
                      <a:gd name="T42" fmla="*/ 41 w 101"/>
                      <a:gd name="T43" fmla="*/ 50 h 123"/>
                      <a:gd name="T44" fmla="*/ 37 w 101"/>
                      <a:gd name="T45" fmla="*/ 49 h 123"/>
                      <a:gd name="T46" fmla="*/ 32 w 101"/>
                      <a:gd name="T47" fmla="*/ 58 h 123"/>
                      <a:gd name="T48" fmla="*/ 32 w 101"/>
                      <a:gd name="T49" fmla="*/ 60 h 123"/>
                      <a:gd name="T50" fmla="*/ 27 w 101"/>
                      <a:gd name="T51" fmla="*/ 61 h 123"/>
                      <a:gd name="T52" fmla="*/ 24 w 101"/>
                      <a:gd name="T53" fmla="*/ 60 h 123"/>
                      <a:gd name="T54" fmla="*/ 24 w 101"/>
                      <a:gd name="T55" fmla="*/ 59 h 123"/>
                      <a:gd name="T56" fmla="*/ 21 w 101"/>
                      <a:gd name="T57" fmla="*/ 56 h 123"/>
                      <a:gd name="T58" fmla="*/ 21 w 101"/>
                      <a:gd name="T59" fmla="*/ 55 h 123"/>
                      <a:gd name="T60" fmla="*/ 20 w 101"/>
                      <a:gd name="T61" fmla="*/ 55 h 123"/>
                      <a:gd name="T62" fmla="*/ 20 w 101"/>
                      <a:gd name="T63" fmla="*/ 55 h 123"/>
                      <a:gd name="T64" fmla="*/ 20 w 101"/>
                      <a:gd name="T65" fmla="*/ 55 h 123"/>
                      <a:gd name="T66" fmla="*/ 20 w 101"/>
                      <a:gd name="T67" fmla="*/ 55 h 123"/>
                      <a:gd name="T68" fmla="*/ 17 w 101"/>
                      <a:gd name="T69" fmla="*/ 59 h 123"/>
                      <a:gd name="T70" fmla="*/ 18 w 101"/>
                      <a:gd name="T71" fmla="*/ 86 h 123"/>
                      <a:gd name="T72" fmla="*/ 7 w 101"/>
                      <a:gd name="T73" fmla="*/ 109 h 123"/>
                      <a:gd name="T74" fmla="*/ 1 w 101"/>
                      <a:gd name="T75" fmla="*/ 107 h 123"/>
                      <a:gd name="T76" fmla="*/ 5 w 101"/>
                      <a:gd name="T77" fmla="*/ 86 h 123"/>
                      <a:gd name="T78" fmla="*/ 4 w 101"/>
                      <a:gd name="T79" fmla="*/ 41 h 123"/>
                      <a:gd name="T80" fmla="*/ 4 w 101"/>
                      <a:gd name="T81" fmla="*/ 41 h 123"/>
                      <a:gd name="T82" fmla="*/ 6 w 101"/>
                      <a:gd name="T83" fmla="*/ 35 h 123"/>
                      <a:gd name="T84" fmla="*/ 7 w 101"/>
                      <a:gd name="T85" fmla="*/ 33 h 123"/>
                      <a:gd name="T86" fmla="*/ 68 w 101"/>
                      <a:gd name="T87" fmla="*/ 11 h 123"/>
                      <a:gd name="T88" fmla="*/ 90 w 101"/>
                      <a:gd name="T89" fmla="*/ 72 h 123"/>
                      <a:gd name="T90" fmla="*/ 89 w 101"/>
                      <a:gd name="T91" fmla="*/ 74 h 123"/>
                      <a:gd name="T92" fmla="*/ 89 w 101"/>
                      <a:gd name="T93" fmla="*/ 74 h 123"/>
                      <a:gd name="T94" fmla="*/ 89 w 101"/>
                      <a:gd name="T95" fmla="*/ 7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 h="123">
                        <a:moveTo>
                          <a:pt x="89" y="74"/>
                        </a:moveTo>
                        <a:cubicBezTo>
                          <a:pt x="85" y="79"/>
                          <a:pt x="85" y="79"/>
                          <a:pt x="85" y="79"/>
                        </a:cubicBezTo>
                        <a:cubicBezTo>
                          <a:pt x="85" y="80"/>
                          <a:pt x="85" y="80"/>
                          <a:pt x="85" y="80"/>
                        </a:cubicBezTo>
                        <a:cubicBezTo>
                          <a:pt x="82" y="85"/>
                          <a:pt x="72" y="96"/>
                          <a:pt x="51" y="107"/>
                        </a:cubicBezTo>
                        <a:cubicBezTo>
                          <a:pt x="45" y="111"/>
                          <a:pt x="40" y="117"/>
                          <a:pt x="37" y="123"/>
                        </a:cubicBezTo>
                        <a:cubicBezTo>
                          <a:pt x="28" y="119"/>
                          <a:pt x="28" y="119"/>
                          <a:pt x="28" y="119"/>
                        </a:cubicBezTo>
                        <a:cubicBezTo>
                          <a:pt x="39" y="96"/>
                          <a:pt x="39" y="96"/>
                          <a:pt x="39" y="96"/>
                        </a:cubicBezTo>
                        <a:cubicBezTo>
                          <a:pt x="61" y="79"/>
                          <a:pt x="61" y="79"/>
                          <a:pt x="61" y="79"/>
                        </a:cubicBezTo>
                        <a:cubicBezTo>
                          <a:pt x="62" y="78"/>
                          <a:pt x="63" y="76"/>
                          <a:pt x="61" y="75"/>
                        </a:cubicBezTo>
                        <a:cubicBezTo>
                          <a:pt x="60" y="73"/>
                          <a:pt x="58" y="73"/>
                          <a:pt x="57" y="74"/>
                        </a:cubicBezTo>
                        <a:cubicBezTo>
                          <a:pt x="55" y="74"/>
                          <a:pt x="53" y="74"/>
                          <a:pt x="51" y="73"/>
                        </a:cubicBezTo>
                        <a:cubicBezTo>
                          <a:pt x="50" y="73"/>
                          <a:pt x="50" y="72"/>
                          <a:pt x="49" y="70"/>
                        </a:cubicBezTo>
                        <a:cubicBezTo>
                          <a:pt x="49" y="70"/>
                          <a:pt x="49" y="69"/>
                          <a:pt x="49" y="68"/>
                        </a:cubicBezTo>
                        <a:cubicBezTo>
                          <a:pt x="49" y="68"/>
                          <a:pt x="49" y="68"/>
                          <a:pt x="49" y="68"/>
                        </a:cubicBezTo>
                        <a:cubicBezTo>
                          <a:pt x="53" y="66"/>
                          <a:pt x="58" y="62"/>
                          <a:pt x="58" y="58"/>
                        </a:cubicBezTo>
                        <a:cubicBezTo>
                          <a:pt x="58" y="57"/>
                          <a:pt x="57" y="55"/>
                          <a:pt x="55" y="55"/>
                        </a:cubicBezTo>
                        <a:cubicBezTo>
                          <a:pt x="54" y="54"/>
                          <a:pt x="52" y="54"/>
                          <a:pt x="50" y="56"/>
                        </a:cubicBezTo>
                        <a:cubicBezTo>
                          <a:pt x="48" y="57"/>
                          <a:pt x="46" y="62"/>
                          <a:pt x="46" y="66"/>
                        </a:cubicBezTo>
                        <a:cubicBezTo>
                          <a:pt x="43" y="67"/>
                          <a:pt x="40" y="68"/>
                          <a:pt x="38" y="66"/>
                        </a:cubicBezTo>
                        <a:cubicBezTo>
                          <a:pt x="36" y="66"/>
                          <a:pt x="36" y="64"/>
                          <a:pt x="35" y="62"/>
                        </a:cubicBezTo>
                        <a:cubicBezTo>
                          <a:pt x="38" y="61"/>
                          <a:pt x="41" y="58"/>
                          <a:pt x="42" y="56"/>
                        </a:cubicBezTo>
                        <a:cubicBezTo>
                          <a:pt x="43" y="54"/>
                          <a:pt x="42" y="52"/>
                          <a:pt x="41" y="50"/>
                        </a:cubicBezTo>
                        <a:cubicBezTo>
                          <a:pt x="39" y="49"/>
                          <a:pt x="38" y="49"/>
                          <a:pt x="37" y="49"/>
                        </a:cubicBezTo>
                        <a:cubicBezTo>
                          <a:pt x="34" y="50"/>
                          <a:pt x="32" y="54"/>
                          <a:pt x="32" y="58"/>
                        </a:cubicBezTo>
                        <a:cubicBezTo>
                          <a:pt x="32" y="59"/>
                          <a:pt x="32" y="59"/>
                          <a:pt x="32" y="60"/>
                        </a:cubicBezTo>
                        <a:cubicBezTo>
                          <a:pt x="30" y="60"/>
                          <a:pt x="28" y="61"/>
                          <a:pt x="27" y="61"/>
                        </a:cubicBezTo>
                        <a:cubicBezTo>
                          <a:pt x="25" y="60"/>
                          <a:pt x="25" y="60"/>
                          <a:pt x="24" y="60"/>
                        </a:cubicBezTo>
                        <a:cubicBezTo>
                          <a:pt x="24" y="59"/>
                          <a:pt x="24" y="59"/>
                          <a:pt x="24" y="59"/>
                        </a:cubicBezTo>
                        <a:cubicBezTo>
                          <a:pt x="24" y="57"/>
                          <a:pt x="23" y="56"/>
                          <a:pt x="21" y="56"/>
                        </a:cubicBezTo>
                        <a:cubicBezTo>
                          <a:pt x="21" y="55"/>
                          <a:pt x="21" y="55"/>
                          <a:pt x="21" y="55"/>
                        </a:cubicBezTo>
                        <a:cubicBezTo>
                          <a:pt x="21" y="55"/>
                          <a:pt x="21" y="55"/>
                          <a:pt x="20" y="55"/>
                        </a:cubicBezTo>
                        <a:cubicBezTo>
                          <a:pt x="20" y="55"/>
                          <a:pt x="20" y="55"/>
                          <a:pt x="20" y="55"/>
                        </a:cubicBezTo>
                        <a:cubicBezTo>
                          <a:pt x="20" y="55"/>
                          <a:pt x="20" y="55"/>
                          <a:pt x="20" y="55"/>
                        </a:cubicBezTo>
                        <a:cubicBezTo>
                          <a:pt x="20" y="55"/>
                          <a:pt x="20" y="55"/>
                          <a:pt x="20" y="55"/>
                        </a:cubicBezTo>
                        <a:cubicBezTo>
                          <a:pt x="18" y="56"/>
                          <a:pt x="17" y="57"/>
                          <a:pt x="17" y="59"/>
                        </a:cubicBezTo>
                        <a:cubicBezTo>
                          <a:pt x="18" y="86"/>
                          <a:pt x="18" y="86"/>
                          <a:pt x="18" y="86"/>
                        </a:cubicBezTo>
                        <a:cubicBezTo>
                          <a:pt x="7" y="109"/>
                          <a:pt x="7" y="109"/>
                          <a:pt x="7" y="109"/>
                        </a:cubicBezTo>
                        <a:cubicBezTo>
                          <a:pt x="1" y="107"/>
                          <a:pt x="1" y="107"/>
                          <a:pt x="1" y="107"/>
                        </a:cubicBezTo>
                        <a:cubicBezTo>
                          <a:pt x="4" y="101"/>
                          <a:pt x="6" y="93"/>
                          <a:pt x="5" y="86"/>
                        </a:cubicBezTo>
                        <a:cubicBezTo>
                          <a:pt x="0" y="63"/>
                          <a:pt x="2" y="47"/>
                          <a:pt x="4" y="41"/>
                        </a:cubicBezTo>
                        <a:cubicBezTo>
                          <a:pt x="4" y="41"/>
                          <a:pt x="4" y="41"/>
                          <a:pt x="4" y="41"/>
                        </a:cubicBezTo>
                        <a:cubicBezTo>
                          <a:pt x="6" y="35"/>
                          <a:pt x="6" y="35"/>
                          <a:pt x="6" y="35"/>
                        </a:cubicBezTo>
                        <a:cubicBezTo>
                          <a:pt x="6" y="35"/>
                          <a:pt x="7" y="34"/>
                          <a:pt x="7" y="33"/>
                        </a:cubicBezTo>
                        <a:cubicBezTo>
                          <a:pt x="18" y="10"/>
                          <a:pt x="45" y="0"/>
                          <a:pt x="68" y="11"/>
                        </a:cubicBezTo>
                        <a:cubicBezTo>
                          <a:pt x="91" y="22"/>
                          <a:pt x="101" y="49"/>
                          <a:pt x="90" y="72"/>
                        </a:cubicBezTo>
                        <a:cubicBezTo>
                          <a:pt x="90" y="73"/>
                          <a:pt x="89" y="73"/>
                          <a:pt x="89" y="74"/>
                        </a:cubicBezTo>
                        <a:close/>
                        <a:moveTo>
                          <a:pt x="89" y="74"/>
                        </a:moveTo>
                        <a:cubicBezTo>
                          <a:pt x="89" y="74"/>
                          <a:pt x="89" y="74"/>
                          <a:pt x="89" y="74"/>
                        </a:cubicBezTo>
                      </a:path>
                    </a:pathLst>
                  </a:custGeom>
                  <a:solidFill>
                    <a:srgbClr val="FF0000"/>
                  </a:solidFill>
                  <a:ln>
                    <a:noFill/>
                  </a:ln>
                </p:spPr>
                <p:txBody>
                  <a:bodyPr vert="horz" wrap="square" lIns="121920" tIns="60960" rIns="121920" bIns="60960" numCol="1" anchor="t" anchorCtr="0" compatLnSpc="1"/>
                  <a:lstStyle/>
                  <a:p>
                    <a:endParaRPr lang="zh-CN" altLang="en-US" sz="2400" b="1">
                      <a:solidFill>
                        <a:srgbClr val="FF0000"/>
                      </a:solidFill>
                    </a:endParaRPr>
                  </a:p>
                </p:txBody>
              </p:sp>
              <p:sp>
                <p:nvSpPr>
                  <p:cNvPr id="29" name="Freeform 218">
                    <a:extLst>
                      <a:ext uri="{FF2B5EF4-FFF2-40B4-BE49-F238E27FC236}">
                        <a16:creationId xmlns:a16="http://schemas.microsoft.com/office/drawing/2014/main" id="{FC53AF51-3002-E047-9687-CF6CE9D176D4}"/>
                      </a:ext>
                    </a:extLst>
                  </p:cNvPr>
                  <p:cNvSpPr>
                    <a:spLocks noChangeAspect="1" noEditPoints="1"/>
                  </p:cNvSpPr>
                  <p:nvPr>
                    <p:custDataLst>
                      <p:tags r:id="rId13"/>
                    </p:custDataLst>
                  </p:nvPr>
                </p:nvSpPr>
                <p:spPr bwMode="auto">
                  <a:xfrm>
                    <a:off x="9922772" y="4404073"/>
                    <a:ext cx="618044" cy="720000"/>
                  </a:xfrm>
                  <a:custGeom>
                    <a:avLst/>
                    <a:gdLst>
                      <a:gd name="T0" fmla="*/ 80 w 290"/>
                      <a:gd name="T1" fmla="*/ 28 h 338"/>
                      <a:gd name="T2" fmla="*/ 23 w 290"/>
                      <a:gd name="T3" fmla="*/ 140 h 338"/>
                      <a:gd name="T4" fmla="*/ 13 w 290"/>
                      <a:gd name="T5" fmla="*/ 174 h 338"/>
                      <a:gd name="T6" fmla="*/ 10 w 290"/>
                      <a:gd name="T7" fmla="*/ 198 h 338"/>
                      <a:gd name="T8" fmla="*/ 13 w 290"/>
                      <a:gd name="T9" fmla="*/ 207 h 338"/>
                      <a:gd name="T10" fmla="*/ 17 w 290"/>
                      <a:gd name="T11" fmla="*/ 223 h 338"/>
                      <a:gd name="T12" fmla="*/ 11 w 290"/>
                      <a:gd name="T13" fmla="*/ 251 h 338"/>
                      <a:gd name="T14" fmla="*/ 61 w 290"/>
                      <a:gd name="T15" fmla="*/ 280 h 338"/>
                      <a:gd name="T16" fmla="*/ 141 w 290"/>
                      <a:gd name="T17" fmla="*/ 338 h 338"/>
                      <a:gd name="T18" fmla="*/ 270 w 290"/>
                      <a:gd name="T19" fmla="*/ 171 h 338"/>
                      <a:gd name="T20" fmla="*/ 185 w 290"/>
                      <a:gd name="T21" fmla="*/ 58 h 338"/>
                      <a:gd name="T22" fmla="*/ 201 w 290"/>
                      <a:gd name="T23" fmla="*/ 38 h 338"/>
                      <a:gd name="T24" fmla="*/ 196 w 290"/>
                      <a:gd name="T25" fmla="*/ 63 h 338"/>
                      <a:gd name="T26" fmla="*/ 185 w 290"/>
                      <a:gd name="T27" fmla="*/ 58 h 338"/>
                      <a:gd name="T28" fmla="*/ 155 w 290"/>
                      <a:gd name="T29" fmla="*/ 32 h 338"/>
                      <a:gd name="T30" fmla="*/ 152 w 290"/>
                      <a:gd name="T31" fmla="*/ 57 h 338"/>
                      <a:gd name="T32" fmla="*/ 145 w 290"/>
                      <a:gd name="T33" fmla="*/ 52 h 338"/>
                      <a:gd name="T34" fmla="*/ 149 w 290"/>
                      <a:gd name="T35" fmla="*/ 27 h 338"/>
                      <a:gd name="T36" fmla="*/ 106 w 290"/>
                      <a:gd name="T37" fmla="*/ 45 h 338"/>
                      <a:gd name="T38" fmla="*/ 116 w 290"/>
                      <a:gd name="T39" fmla="*/ 69 h 338"/>
                      <a:gd name="T40" fmla="*/ 108 w 290"/>
                      <a:gd name="T41" fmla="*/ 67 h 338"/>
                      <a:gd name="T42" fmla="*/ 98 w 290"/>
                      <a:gd name="T43" fmla="*/ 43 h 338"/>
                      <a:gd name="T44" fmla="*/ 58 w 290"/>
                      <a:gd name="T45" fmla="*/ 141 h 338"/>
                      <a:gd name="T46" fmla="*/ 52 w 290"/>
                      <a:gd name="T47" fmla="*/ 135 h 338"/>
                      <a:gd name="T48" fmla="*/ 76 w 290"/>
                      <a:gd name="T49" fmla="*/ 127 h 338"/>
                      <a:gd name="T50" fmla="*/ 77 w 290"/>
                      <a:gd name="T51" fmla="*/ 139 h 338"/>
                      <a:gd name="T52" fmla="*/ 63 w 290"/>
                      <a:gd name="T53" fmla="*/ 83 h 338"/>
                      <a:gd name="T54" fmla="*/ 88 w 290"/>
                      <a:gd name="T55" fmla="*/ 88 h 338"/>
                      <a:gd name="T56" fmla="*/ 83 w 290"/>
                      <a:gd name="T57" fmla="*/ 99 h 338"/>
                      <a:gd name="T58" fmla="*/ 144 w 290"/>
                      <a:gd name="T59" fmla="*/ 223 h 338"/>
                      <a:gd name="T60" fmla="*/ 140 w 290"/>
                      <a:gd name="T61" fmla="*/ 226 h 338"/>
                      <a:gd name="T62" fmla="*/ 140 w 290"/>
                      <a:gd name="T63" fmla="*/ 231 h 338"/>
                      <a:gd name="T64" fmla="*/ 136 w 290"/>
                      <a:gd name="T65" fmla="*/ 234 h 338"/>
                      <a:gd name="T66" fmla="*/ 122 w 290"/>
                      <a:gd name="T67" fmla="*/ 239 h 338"/>
                      <a:gd name="T68" fmla="*/ 97 w 290"/>
                      <a:gd name="T69" fmla="*/ 233 h 338"/>
                      <a:gd name="T70" fmla="*/ 85 w 290"/>
                      <a:gd name="T71" fmla="*/ 211 h 338"/>
                      <a:gd name="T72" fmla="*/ 89 w 290"/>
                      <a:gd name="T73" fmla="*/ 208 h 338"/>
                      <a:gd name="T74" fmla="*/ 89 w 290"/>
                      <a:gd name="T75" fmla="*/ 203 h 338"/>
                      <a:gd name="T76" fmla="*/ 93 w 290"/>
                      <a:gd name="T77" fmla="*/ 200 h 338"/>
                      <a:gd name="T78" fmla="*/ 93 w 290"/>
                      <a:gd name="T79" fmla="*/ 195 h 338"/>
                      <a:gd name="T80" fmla="*/ 144 w 290"/>
                      <a:gd name="T81" fmla="*/ 223 h 338"/>
                      <a:gd name="T82" fmla="*/ 148 w 290"/>
                      <a:gd name="T83" fmla="*/ 215 h 338"/>
                      <a:gd name="T84" fmla="*/ 118 w 290"/>
                      <a:gd name="T85" fmla="*/ 201 h 338"/>
                      <a:gd name="T86" fmla="*/ 101 w 290"/>
                      <a:gd name="T87" fmla="*/ 167 h 338"/>
                      <a:gd name="T88" fmla="*/ 104 w 290"/>
                      <a:gd name="T89" fmla="*/ 108 h 338"/>
                      <a:gd name="T90" fmla="*/ 204 w 290"/>
                      <a:gd name="T91" fmla="*/ 155 h 338"/>
                      <a:gd name="T92" fmla="*/ 161 w 290"/>
                      <a:gd name="T93" fmla="*/ 195 h 338"/>
                      <a:gd name="T94" fmla="*/ 205 w 290"/>
                      <a:gd name="T95" fmla="*/ 216 h 338"/>
                      <a:gd name="T96" fmla="*/ 192 w 290"/>
                      <a:gd name="T97" fmla="*/ 199 h 338"/>
                      <a:gd name="T98" fmla="*/ 202 w 290"/>
                      <a:gd name="T99" fmla="*/ 192 h 338"/>
                      <a:gd name="T100" fmla="*/ 211 w 290"/>
                      <a:gd name="T101" fmla="*/ 216 h 338"/>
                      <a:gd name="T102" fmla="*/ 217 w 290"/>
                      <a:gd name="T103" fmla="*/ 82 h 338"/>
                      <a:gd name="T104" fmla="*/ 241 w 290"/>
                      <a:gd name="T105" fmla="*/ 73 h 338"/>
                      <a:gd name="T106" fmla="*/ 224 w 290"/>
                      <a:gd name="T107" fmla="*/ 92 h 338"/>
                      <a:gd name="T108" fmla="*/ 216 w 290"/>
                      <a:gd name="T109" fmla="*/ 91 h 338"/>
                      <a:gd name="T110" fmla="*/ 239 w 290"/>
                      <a:gd name="T111" fmla="*/ 179 h 338"/>
                      <a:gd name="T112" fmla="*/ 219 w 290"/>
                      <a:gd name="T113" fmla="*/ 163 h 338"/>
                      <a:gd name="T114" fmla="*/ 244 w 290"/>
                      <a:gd name="T115" fmla="*/ 168 h 338"/>
                      <a:gd name="T116" fmla="*/ 252 w 290"/>
                      <a:gd name="T117" fmla="*/ 130 h 338"/>
                      <a:gd name="T118" fmla="*/ 230 w 290"/>
                      <a:gd name="T119" fmla="*/ 131 h 338"/>
                      <a:gd name="T120" fmla="*/ 232 w 290"/>
                      <a:gd name="T121" fmla="*/ 120 h 338"/>
                      <a:gd name="T122" fmla="*/ 258 w 290"/>
                      <a:gd name="T123" fmla="*/ 124 h 338"/>
                      <a:gd name="T124" fmla="*/ 252 w 290"/>
                      <a:gd name="T125" fmla="*/ 13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338">
                        <a:moveTo>
                          <a:pt x="208" y="23"/>
                        </a:moveTo>
                        <a:cubicBezTo>
                          <a:pt x="162" y="2"/>
                          <a:pt x="122" y="0"/>
                          <a:pt x="80" y="28"/>
                        </a:cubicBezTo>
                        <a:cubicBezTo>
                          <a:pt x="48" y="50"/>
                          <a:pt x="36" y="103"/>
                          <a:pt x="37" y="110"/>
                        </a:cubicBezTo>
                        <a:cubicBezTo>
                          <a:pt x="37" y="116"/>
                          <a:pt x="44" y="126"/>
                          <a:pt x="23" y="140"/>
                        </a:cubicBezTo>
                        <a:cubicBezTo>
                          <a:pt x="3" y="154"/>
                          <a:pt x="0" y="150"/>
                          <a:pt x="2" y="160"/>
                        </a:cubicBezTo>
                        <a:cubicBezTo>
                          <a:pt x="3" y="167"/>
                          <a:pt x="10" y="170"/>
                          <a:pt x="13" y="174"/>
                        </a:cubicBezTo>
                        <a:cubicBezTo>
                          <a:pt x="16" y="178"/>
                          <a:pt x="18" y="182"/>
                          <a:pt x="14" y="187"/>
                        </a:cubicBezTo>
                        <a:cubicBezTo>
                          <a:pt x="12" y="189"/>
                          <a:pt x="6" y="190"/>
                          <a:pt x="10" y="198"/>
                        </a:cubicBezTo>
                        <a:cubicBezTo>
                          <a:pt x="13" y="205"/>
                          <a:pt x="23" y="206"/>
                          <a:pt x="26" y="206"/>
                        </a:cubicBezTo>
                        <a:cubicBezTo>
                          <a:pt x="27" y="207"/>
                          <a:pt x="17" y="205"/>
                          <a:pt x="13" y="207"/>
                        </a:cubicBezTo>
                        <a:cubicBezTo>
                          <a:pt x="10" y="208"/>
                          <a:pt x="6" y="214"/>
                          <a:pt x="8" y="217"/>
                        </a:cubicBezTo>
                        <a:cubicBezTo>
                          <a:pt x="10" y="221"/>
                          <a:pt x="15" y="222"/>
                          <a:pt x="17" y="223"/>
                        </a:cubicBezTo>
                        <a:cubicBezTo>
                          <a:pt x="18" y="224"/>
                          <a:pt x="18" y="230"/>
                          <a:pt x="18" y="232"/>
                        </a:cubicBezTo>
                        <a:cubicBezTo>
                          <a:pt x="19" y="239"/>
                          <a:pt x="14" y="245"/>
                          <a:pt x="11" y="251"/>
                        </a:cubicBezTo>
                        <a:cubicBezTo>
                          <a:pt x="8" y="258"/>
                          <a:pt x="13" y="273"/>
                          <a:pt x="28" y="276"/>
                        </a:cubicBezTo>
                        <a:cubicBezTo>
                          <a:pt x="44" y="279"/>
                          <a:pt x="50" y="279"/>
                          <a:pt x="61" y="280"/>
                        </a:cubicBezTo>
                        <a:cubicBezTo>
                          <a:pt x="81" y="282"/>
                          <a:pt x="96" y="312"/>
                          <a:pt x="98" y="336"/>
                        </a:cubicBezTo>
                        <a:cubicBezTo>
                          <a:pt x="107" y="338"/>
                          <a:pt x="132" y="338"/>
                          <a:pt x="141" y="338"/>
                        </a:cubicBezTo>
                        <a:cubicBezTo>
                          <a:pt x="170" y="338"/>
                          <a:pt x="198" y="331"/>
                          <a:pt x="223" y="318"/>
                        </a:cubicBezTo>
                        <a:cubicBezTo>
                          <a:pt x="210" y="246"/>
                          <a:pt x="249" y="240"/>
                          <a:pt x="270" y="171"/>
                        </a:cubicBezTo>
                        <a:cubicBezTo>
                          <a:pt x="278" y="143"/>
                          <a:pt x="290" y="60"/>
                          <a:pt x="208" y="23"/>
                        </a:cubicBezTo>
                        <a:close/>
                        <a:moveTo>
                          <a:pt x="185" y="58"/>
                        </a:moveTo>
                        <a:cubicBezTo>
                          <a:pt x="193" y="40"/>
                          <a:pt x="193" y="40"/>
                          <a:pt x="193" y="40"/>
                        </a:cubicBezTo>
                        <a:cubicBezTo>
                          <a:pt x="195" y="37"/>
                          <a:pt x="198" y="36"/>
                          <a:pt x="201" y="38"/>
                        </a:cubicBezTo>
                        <a:cubicBezTo>
                          <a:pt x="204" y="39"/>
                          <a:pt x="205" y="42"/>
                          <a:pt x="204" y="45"/>
                        </a:cubicBezTo>
                        <a:cubicBezTo>
                          <a:pt x="196" y="63"/>
                          <a:pt x="196" y="63"/>
                          <a:pt x="196" y="63"/>
                        </a:cubicBezTo>
                        <a:cubicBezTo>
                          <a:pt x="195" y="66"/>
                          <a:pt x="191" y="67"/>
                          <a:pt x="188" y="65"/>
                        </a:cubicBezTo>
                        <a:cubicBezTo>
                          <a:pt x="185" y="64"/>
                          <a:pt x="184" y="61"/>
                          <a:pt x="185" y="58"/>
                        </a:cubicBezTo>
                        <a:close/>
                        <a:moveTo>
                          <a:pt x="149" y="27"/>
                        </a:moveTo>
                        <a:cubicBezTo>
                          <a:pt x="152" y="26"/>
                          <a:pt x="155" y="29"/>
                          <a:pt x="155" y="32"/>
                        </a:cubicBezTo>
                        <a:cubicBezTo>
                          <a:pt x="157" y="51"/>
                          <a:pt x="157" y="51"/>
                          <a:pt x="157" y="51"/>
                        </a:cubicBezTo>
                        <a:cubicBezTo>
                          <a:pt x="157" y="54"/>
                          <a:pt x="155" y="57"/>
                          <a:pt x="152" y="57"/>
                        </a:cubicBezTo>
                        <a:cubicBezTo>
                          <a:pt x="150" y="57"/>
                          <a:pt x="149" y="57"/>
                          <a:pt x="149" y="57"/>
                        </a:cubicBezTo>
                        <a:cubicBezTo>
                          <a:pt x="147" y="56"/>
                          <a:pt x="145" y="54"/>
                          <a:pt x="145" y="52"/>
                        </a:cubicBezTo>
                        <a:cubicBezTo>
                          <a:pt x="144" y="33"/>
                          <a:pt x="144" y="33"/>
                          <a:pt x="144" y="33"/>
                        </a:cubicBezTo>
                        <a:cubicBezTo>
                          <a:pt x="143" y="30"/>
                          <a:pt x="146" y="27"/>
                          <a:pt x="149" y="27"/>
                        </a:cubicBezTo>
                        <a:close/>
                        <a:moveTo>
                          <a:pt x="98" y="43"/>
                        </a:moveTo>
                        <a:cubicBezTo>
                          <a:pt x="101" y="41"/>
                          <a:pt x="105" y="42"/>
                          <a:pt x="106" y="45"/>
                        </a:cubicBezTo>
                        <a:cubicBezTo>
                          <a:pt x="117" y="60"/>
                          <a:pt x="117" y="60"/>
                          <a:pt x="117" y="60"/>
                        </a:cubicBezTo>
                        <a:cubicBezTo>
                          <a:pt x="119" y="63"/>
                          <a:pt x="119" y="67"/>
                          <a:pt x="116" y="69"/>
                        </a:cubicBezTo>
                        <a:cubicBezTo>
                          <a:pt x="114" y="70"/>
                          <a:pt x="112" y="70"/>
                          <a:pt x="110" y="69"/>
                        </a:cubicBezTo>
                        <a:cubicBezTo>
                          <a:pt x="109" y="69"/>
                          <a:pt x="108" y="68"/>
                          <a:pt x="108" y="67"/>
                        </a:cubicBezTo>
                        <a:cubicBezTo>
                          <a:pt x="97" y="52"/>
                          <a:pt x="97" y="52"/>
                          <a:pt x="97" y="52"/>
                        </a:cubicBezTo>
                        <a:cubicBezTo>
                          <a:pt x="95" y="49"/>
                          <a:pt x="96" y="45"/>
                          <a:pt x="98" y="43"/>
                        </a:cubicBezTo>
                        <a:close/>
                        <a:moveTo>
                          <a:pt x="77" y="139"/>
                        </a:moveTo>
                        <a:cubicBezTo>
                          <a:pt x="58" y="141"/>
                          <a:pt x="58" y="141"/>
                          <a:pt x="58" y="141"/>
                        </a:cubicBezTo>
                        <a:cubicBezTo>
                          <a:pt x="57" y="141"/>
                          <a:pt x="56" y="141"/>
                          <a:pt x="55" y="140"/>
                        </a:cubicBezTo>
                        <a:cubicBezTo>
                          <a:pt x="53" y="139"/>
                          <a:pt x="52" y="137"/>
                          <a:pt x="52" y="135"/>
                        </a:cubicBezTo>
                        <a:cubicBezTo>
                          <a:pt x="52" y="132"/>
                          <a:pt x="54" y="129"/>
                          <a:pt x="57" y="129"/>
                        </a:cubicBezTo>
                        <a:cubicBezTo>
                          <a:pt x="76" y="127"/>
                          <a:pt x="76" y="127"/>
                          <a:pt x="76" y="127"/>
                        </a:cubicBezTo>
                        <a:cubicBezTo>
                          <a:pt x="79" y="127"/>
                          <a:pt x="82" y="129"/>
                          <a:pt x="83" y="133"/>
                        </a:cubicBezTo>
                        <a:cubicBezTo>
                          <a:pt x="83" y="136"/>
                          <a:pt x="80" y="139"/>
                          <a:pt x="77" y="139"/>
                        </a:cubicBezTo>
                        <a:close/>
                        <a:moveTo>
                          <a:pt x="66" y="91"/>
                        </a:moveTo>
                        <a:cubicBezTo>
                          <a:pt x="63" y="90"/>
                          <a:pt x="61" y="86"/>
                          <a:pt x="63" y="83"/>
                        </a:cubicBezTo>
                        <a:cubicBezTo>
                          <a:pt x="64" y="80"/>
                          <a:pt x="68" y="79"/>
                          <a:pt x="71" y="80"/>
                        </a:cubicBezTo>
                        <a:cubicBezTo>
                          <a:pt x="88" y="88"/>
                          <a:pt x="88" y="88"/>
                          <a:pt x="88" y="88"/>
                        </a:cubicBezTo>
                        <a:cubicBezTo>
                          <a:pt x="91" y="90"/>
                          <a:pt x="92" y="93"/>
                          <a:pt x="91" y="96"/>
                        </a:cubicBezTo>
                        <a:cubicBezTo>
                          <a:pt x="89" y="99"/>
                          <a:pt x="86" y="100"/>
                          <a:pt x="83" y="99"/>
                        </a:cubicBezTo>
                        <a:lnTo>
                          <a:pt x="66" y="91"/>
                        </a:lnTo>
                        <a:close/>
                        <a:moveTo>
                          <a:pt x="144" y="223"/>
                        </a:moveTo>
                        <a:cubicBezTo>
                          <a:pt x="142" y="223"/>
                          <a:pt x="142" y="223"/>
                          <a:pt x="142" y="223"/>
                        </a:cubicBezTo>
                        <a:cubicBezTo>
                          <a:pt x="140" y="226"/>
                          <a:pt x="140" y="226"/>
                          <a:pt x="140" y="226"/>
                        </a:cubicBezTo>
                        <a:cubicBezTo>
                          <a:pt x="142" y="227"/>
                          <a:pt x="142" y="227"/>
                          <a:pt x="142" y="227"/>
                        </a:cubicBezTo>
                        <a:cubicBezTo>
                          <a:pt x="140" y="231"/>
                          <a:pt x="140" y="231"/>
                          <a:pt x="140" y="231"/>
                        </a:cubicBezTo>
                        <a:cubicBezTo>
                          <a:pt x="138" y="230"/>
                          <a:pt x="138" y="230"/>
                          <a:pt x="138" y="230"/>
                        </a:cubicBezTo>
                        <a:cubicBezTo>
                          <a:pt x="136" y="234"/>
                          <a:pt x="136" y="234"/>
                          <a:pt x="136" y="234"/>
                        </a:cubicBezTo>
                        <a:cubicBezTo>
                          <a:pt x="138" y="235"/>
                          <a:pt x="138" y="235"/>
                          <a:pt x="138" y="235"/>
                        </a:cubicBezTo>
                        <a:cubicBezTo>
                          <a:pt x="135" y="240"/>
                          <a:pt x="129" y="242"/>
                          <a:pt x="122" y="239"/>
                        </a:cubicBezTo>
                        <a:cubicBezTo>
                          <a:pt x="120" y="241"/>
                          <a:pt x="116" y="242"/>
                          <a:pt x="114" y="241"/>
                        </a:cubicBezTo>
                        <a:cubicBezTo>
                          <a:pt x="97" y="233"/>
                          <a:pt x="97" y="233"/>
                          <a:pt x="97" y="233"/>
                        </a:cubicBezTo>
                        <a:cubicBezTo>
                          <a:pt x="94" y="231"/>
                          <a:pt x="92" y="228"/>
                          <a:pt x="92" y="225"/>
                        </a:cubicBezTo>
                        <a:cubicBezTo>
                          <a:pt x="86" y="222"/>
                          <a:pt x="83" y="216"/>
                          <a:pt x="85" y="211"/>
                        </a:cubicBezTo>
                        <a:cubicBezTo>
                          <a:pt x="88" y="212"/>
                          <a:pt x="88" y="212"/>
                          <a:pt x="88" y="212"/>
                        </a:cubicBezTo>
                        <a:cubicBezTo>
                          <a:pt x="89" y="208"/>
                          <a:pt x="89" y="208"/>
                          <a:pt x="89" y="208"/>
                        </a:cubicBezTo>
                        <a:cubicBezTo>
                          <a:pt x="87" y="207"/>
                          <a:pt x="87" y="207"/>
                          <a:pt x="87" y="207"/>
                        </a:cubicBezTo>
                        <a:cubicBezTo>
                          <a:pt x="89" y="203"/>
                          <a:pt x="89" y="203"/>
                          <a:pt x="89" y="203"/>
                        </a:cubicBezTo>
                        <a:cubicBezTo>
                          <a:pt x="91" y="204"/>
                          <a:pt x="91" y="204"/>
                          <a:pt x="91" y="204"/>
                        </a:cubicBezTo>
                        <a:cubicBezTo>
                          <a:pt x="93" y="200"/>
                          <a:pt x="93" y="200"/>
                          <a:pt x="93" y="200"/>
                        </a:cubicBezTo>
                        <a:cubicBezTo>
                          <a:pt x="91" y="199"/>
                          <a:pt x="91" y="199"/>
                          <a:pt x="91" y="199"/>
                        </a:cubicBezTo>
                        <a:cubicBezTo>
                          <a:pt x="93" y="195"/>
                          <a:pt x="93" y="195"/>
                          <a:pt x="93" y="195"/>
                        </a:cubicBezTo>
                        <a:cubicBezTo>
                          <a:pt x="146" y="219"/>
                          <a:pt x="146" y="219"/>
                          <a:pt x="146" y="219"/>
                        </a:cubicBezTo>
                        <a:lnTo>
                          <a:pt x="144" y="223"/>
                        </a:lnTo>
                        <a:close/>
                        <a:moveTo>
                          <a:pt x="161" y="195"/>
                        </a:moveTo>
                        <a:cubicBezTo>
                          <a:pt x="153" y="199"/>
                          <a:pt x="148" y="215"/>
                          <a:pt x="148" y="215"/>
                        </a:cubicBezTo>
                        <a:cubicBezTo>
                          <a:pt x="140" y="212"/>
                          <a:pt x="132" y="208"/>
                          <a:pt x="125" y="204"/>
                        </a:cubicBezTo>
                        <a:cubicBezTo>
                          <a:pt x="122" y="203"/>
                          <a:pt x="120" y="202"/>
                          <a:pt x="118" y="201"/>
                        </a:cubicBezTo>
                        <a:cubicBezTo>
                          <a:pt x="110" y="197"/>
                          <a:pt x="102" y="194"/>
                          <a:pt x="94" y="190"/>
                        </a:cubicBezTo>
                        <a:cubicBezTo>
                          <a:pt x="94" y="190"/>
                          <a:pt x="104" y="177"/>
                          <a:pt x="101" y="167"/>
                        </a:cubicBezTo>
                        <a:cubicBezTo>
                          <a:pt x="94" y="133"/>
                          <a:pt x="102" y="113"/>
                          <a:pt x="103" y="113"/>
                        </a:cubicBezTo>
                        <a:cubicBezTo>
                          <a:pt x="103" y="112"/>
                          <a:pt x="104" y="110"/>
                          <a:pt x="104" y="108"/>
                        </a:cubicBezTo>
                        <a:cubicBezTo>
                          <a:pt x="117" y="81"/>
                          <a:pt x="150" y="69"/>
                          <a:pt x="178" y="82"/>
                        </a:cubicBezTo>
                        <a:cubicBezTo>
                          <a:pt x="206" y="95"/>
                          <a:pt x="217" y="127"/>
                          <a:pt x="204" y="155"/>
                        </a:cubicBezTo>
                        <a:cubicBezTo>
                          <a:pt x="204" y="157"/>
                          <a:pt x="203" y="158"/>
                          <a:pt x="202" y="160"/>
                        </a:cubicBezTo>
                        <a:cubicBezTo>
                          <a:pt x="202" y="160"/>
                          <a:pt x="192" y="179"/>
                          <a:pt x="161" y="195"/>
                        </a:cubicBezTo>
                        <a:close/>
                        <a:moveTo>
                          <a:pt x="211" y="216"/>
                        </a:moveTo>
                        <a:cubicBezTo>
                          <a:pt x="209" y="217"/>
                          <a:pt x="207" y="217"/>
                          <a:pt x="205" y="216"/>
                        </a:cubicBezTo>
                        <a:cubicBezTo>
                          <a:pt x="204" y="216"/>
                          <a:pt x="204" y="215"/>
                          <a:pt x="203" y="214"/>
                        </a:cubicBezTo>
                        <a:cubicBezTo>
                          <a:pt x="192" y="199"/>
                          <a:pt x="192" y="199"/>
                          <a:pt x="192" y="199"/>
                        </a:cubicBezTo>
                        <a:cubicBezTo>
                          <a:pt x="190" y="196"/>
                          <a:pt x="191" y="192"/>
                          <a:pt x="194" y="190"/>
                        </a:cubicBezTo>
                        <a:cubicBezTo>
                          <a:pt x="196" y="189"/>
                          <a:pt x="200" y="189"/>
                          <a:pt x="202" y="192"/>
                        </a:cubicBezTo>
                        <a:cubicBezTo>
                          <a:pt x="213" y="207"/>
                          <a:pt x="213" y="207"/>
                          <a:pt x="213" y="207"/>
                        </a:cubicBezTo>
                        <a:cubicBezTo>
                          <a:pt x="215" y="210"/>
                          <a:pt x="214" y="214"/>
                          <a:pt x="211" y="216"/>
                        </a:cubicBezTo>
                        <a:close/>
                        <a:moveTo>
                          <a:pt x="216" y="91"/>
                        </a:moveTo>
                        <a:cubicBezTo>
                          <a:pt x="214" y="88"/>
                          <a:pt x="214" y="84"/>
                          <a:pt x="217" y="82"/>
                        </a:cubicBezTo>
                        <a:cubicBezTo>
                          <a:pt x="233" y="72"/>
                          <a:pt x="233" y="72"/>
                          <a:pt x="233" y="72"/>
                        </a:cubicBezTo>
                        <a:cubicBezTo>
                          <a:pt x="235" y="70"/>
                          <a:pt x="239" y="70"/>
                          <a:pt x="241" y="73"/>
                        </a:cubicBezTo>
                        <a:cubicBezTo>
                          <a:pt x="243" y="76"/>
                          <a:pt x="242" y="79"/>
                          <a:pt x="239" y="81"/>
                        </a:cubicBezTo>
                        <a:cubicBezTo>
                          <a:pt x="224" y="92"/>
                          <a:pt x="224" y="92"/>
                          <a:pt x="224" y="92"/>
                        </a:cubicBezTo>
                        <a:cubicBezTo>
                          <a:pt x="222" y="93"/>
                          <a:pt x="220" y="94"/>
                          <a:pt x="218" y="93"/>
                        </a:cubicBezTo>
                        <a:cubicBezTo>
                          <a:pt x="217" y="92"/>
                          <a:pt x="216" y="92"/>
                          <a:pt x="216" y="91"/>
                        </a:cubicBezTo>
                        <a:close/>
                        <a:moveTo>
                          <a:pt x="247" y="176"/>
                        </a:moveTo>
                        <a:cubicBezTo>
                          <a:pt x="245" y="179"/>
                          <a:pt x="242" y="180"/>
                          <a:pt x="239" y="179"/>
                        </a:cubicBezTo>
                        <a:cubicBezTo>
                          <a:pt x="222" y="171"/>
                          <a:pt x="222" y="171"/>
                          <a:pt x="222" y="171"/>
                        </a:cubicBezTo>
                        <a:cubicBezTo>
                          <a:pt x="219" y="169"/>
                          <a:pt x="217" y="166"/>
                          <a:pt x="219" y="163"/>
                        </a:cubicBezTo>
                        <a:cubicBezTo>
                          <a:pt x="220" y="160"/>
                          <a:pt x="224" y="159"/>
                          <a:pt x="227" y="160"/>
                        </a:cubicBezTo>
                        <a:cubicBezTo>
                          <a:pt x="244" y="168"/>
                          <a:pt x="244" y="168"/>
                          <a:pt x="244" y="168"/>
                        </a:cubicBezTo>
                        <a:cubicBezTo>
                          <a:pt x="247" y="169"/>
                          <a:pt x="248" y="173"/>
                          <a:pt x="247" y="176"/>
                        </a:cubicBezTo>
                        <a:close/>
                        <a:moveTo>
                          <a:pt x="252" y="130"/>
                        </a:moveTo>
                        <a:cubicBezTo>
                          <a:pt x="233" y="132"/>
                          <a:pt x="233" y="132"/>
                          <a:pt x="233" y="132"/>
                        </a:cubicBezTo>
                        <a:cubicBezTo>
                          <a:pt x="232" y="132"/>
                          <a:pt x="231" y="132"/>
                          <a:pt x="230" y="131"/>
                        </a:cubicBezTo>
                        <a:cubicBezTo>
                          <a:pt x="228" y="130"/>
                          <a:pt x="227" y="129"/>
                          <a:pt x="227" y="126"/>
                        </a:cubicBezTo>
                        <a:cubicBezTo>
                          <a:pt x="227" y="123"/>
                          <a:pt x="229" y="120"/>
                          <a:pt x="232" y="120"/>
                        </a:cubicBezTo>
                        <a:cubicBezTo>
                          <a:pt x="251" y="118"/>
                          <a:pt x="251" y="118"/>
                          <a:pt x="251" y="118"/>
                        </a:cubicBezTo>
                        <a:cubicBezTo>
                          <a:pt x="254" y="118"/>
                          <a:pt x="257" y="120"/>
                          <a:pt x="258" y="124"/>
                        </a:cubicBezTo>
                        <a:cubicBezTo>
                          <a:pt x="258" y="127"/>
                          <a:pt x="255" y="130"/>
                          <a:pt x="252" y="130"/>
                        </a:cubicBezTo>
                        <a:close/>
                        <a:moveTo>
                          <a:pt x="252" y="130"/>
                        </a:moveTo>
                        <a:cubicBezTo>
                          <a:pt x="252" y="130"/>
                          <a:pt x="252" y="130"/>
                          <a:pt x="252" y="130"/>
                        </a:cubicBezTo>
                      </a:path>
                    </a:pathLst>
                  </a:custGeom>
                  <a:solidFill>
                    <a:srgbClr val="FF0000"/>
                  </a:solidFill>
                  <a:ln>
                    <a:noFill/>
                  </a:ln>
                </p:spPr>
                <p:txBody>
                  <a:bodyPr vert="horz" wrap="square" lIns="121920" tIns="60960" rIns="121920" bIns="60960" numCol="1" anchor="t" anchorCtr="0" compatLnSpc="1"/>
                  <a:lstStyle/>
                  <a:p>
                    <a:endParaRPr lang="zh-CN" altLang="en-US" sz="2400" b="1">
                      <a:solidFill>
                        <a:srgbClr val="FF0000"/>
                      </a:solidFill>
                    </a:endParaRPr>
                  </a:p>
                </p:txBody>
              </p:sp>
            </p:grpSp>
          </p:grpSp>
          <p:grpSp>
            <p:nvGrpSpPr>
              <p:cNvPr id="19" name="组合 18">
                <a:extLst>
                  <a:ext uri="{FF2B5EF4-FFF2-40B4-BE49-F238E27FC236}">
                    <a16:creationId xmlns:a16="http://schemas.microsoft.com/office/drawing/2014/main" id="{00323729-5DF2-FC46-9294-9329A1C4A265}"/>
                  </a:ext>
                </a:extLst>
              </p:cNvPr>
              <p:cNvGrpSpPr/>
              <p:nvPr/>
            </p:nvGrpSpPr>
            <p:grpSpPr>
              <a:xfrm>
                <a:off x="15109" y="2487"/>
                <a:ext cx="3328" cy="2209"/>
                <a:chOff x="9927411" y="1794796"/>
                <a:chExt cx="2113436" cy="1402862"/>
              </a:xfrm>
            </p:grpSpPr>
            <p:sp>
              <p:nvSpPr>
                <p:cNvPr id="23" name="内容占位符 3">
                  <a:extLst>
                    <a:ext uri="{FF2B5EF4-FFF2-40B4-BE49-F238E27FC236}">
                      <a16:creationId xmlns:a16="http://schemas.microsoft.com/office/drawing/2014/main" id="{9A016703-E91F-D640-B48D-41EF246104F5}"/>
                    </a:ext>
                  </a:extLst>
                </p:cNvPr>
                <p:cNvSpPr txBox="1">
                  <a:spLocks noChangeArrowheads="1"/>
                </p:cNvSpPr>
                <p:nvPr>
                  <p:custDataLst>
                    <p:tags r:id="rId8"/>
                  </p:custDataLst>
                </p:nvPr>
              </p:nvSpPr>
              <p:spPr bwMode="auto">
                <a:xfrm>
                  <a:off x="9927411" y="2827099"/>
                  <a:ext cx="2113436"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移动分析</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随时浏览业务动态</a:t>
                  </a:r>
                </a:p>
              </p:txBody>
            </p:sp>
            <p:pic>
              <p:nvPicPr>
                <p:cNvPr id="24" name="图片 23">
                  <a:extLst>
                    <a:ext uri="{FF2B5EF4-FFF2-40B4-BE49-F238E27FC236}">
                      <a16:creationId xmlns:a16="http://schemas.microsoft.com/office/drawing/2014/main" id="{C9644F7D-2680-8044-B777-E6EA64BDABE8}"/>
                    </a:ext>
                  </a:extLst>
                </p:cNvPr>
                <p:cNvPicPr>
                  <a:picLocks noChangeAspect="1"/>
                </p:cNvPicPr>
                <p:nvPr>
                  <p:custDataLst>
                    <p:tags r:id="rId9"/>
                  </p:custDataLst>
                </p:nvPr>
              </p:nvPicPr>
              <p:blipFill>
                <a:blip r:embed="rId42">
                  <a:extLst>
                    <a:ext uri="{28A0092B-C50C-407E-A947-70E740481C1C}">
                      <a14:useLocalDpi xmlns:a14="http://schemas.microsoft.com/office/drawing/2010/main" val="0"/>
                    </a:ext>
                  </a:extLst>
                </a:blip>
                <a:stretch>
                  <a:fillRect/>
                </a:stretch>
              </p:blipFill>
              <p:spPr>
                <a:xfrm>
                  <a:off x="10532818" y="1794796"/>
                  <a:ext cx="648000" cy="648000"/>
                </a:xfrm>
                <a:prstGeom prst="rect">
                  <a:avLst/>
                </a:prstGeom>
              </p:spPr>
            </p:pic>
          </p:grpSp>
          <p:grpSp>
            <p:nvGrpSpPr>
              <p:cNvPr id="20" name="组合 19">
                <a:extLst>
                  <a:ext uri="{FF2B5EF4-FFF2-40B4-BE49-F238E27FC236}">
                    <a16:creationId xmlns:a16="http://schemas.microsoft.com/office/drawing/2014/main" id="{783F1708-DB0C-2542-AC8B-A6B2E47298D6}"/>
                  </a:ext>
                </a:extLst>
              </p:cNvPr>
              <p:cNvGrpSpPr/>
              <p:nvPr/>
            </p:nvGrpSpPr>
            <p:grpSpPr>
              <a:xfrm>
                <a:off x="15149" y="6587"/>
                <a:ext cx="3328" cy="2187"/>
                <a:chOff x="9995390" y="4384624"/>
                <a:chExt cx="2113436" cy="1388924"/>
              </a:xfrm>
            </p:grpSpPr>
            <p:sp>
              <p:nvSpPr>
                <p:cNvPr id="21" name="内容占位符 3">
                  <a:extLst>
                    <a:ext uri="{FF2B5EF4-FFF2-40B4-BE49-F238E27FC236}">
                      <a16:creationId xmlns:a16="http://schemas.microsoft.com/office/drawing/2014/main" id="{CB002158-092F-D342-B0BC-C653577578D4}"/>
                    </a:ext>
                  </a:extLst>
                </p:cNvPr>
                <p:cNvSpPr txBox="1">
                  <a:spLocks noChangeArrowheads="1"/>
                </p:cNvSpPr>
                <p:nvPr>
                  <p:custDataLst>
                    <p:tags r:id="rId6"/>
                  </p:custDataLst>
                </p:nvPr>
              </p:nvSpPr>
              <p:spPr bwMode="auto">
                <a:xfrm>
                  <a:off x="9995390" y="5402989"/>
                  <a:ext cx="2113436" cy="37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业务报告</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algn="ctr" eaLnBrk="1" hangingPunct="1">
                    <a:spcBef>
                      <a:spcPct val="20000"/>
                    </a:spcBef>
                    <a:buFont typeface="Arial" panose="020B0604020202090204" pitchFamily="34" charset="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自动生成</a:t>
                  </a:r>
                </a:p>
              </p:txBody>
            </p:sp>
            <p:pic>
              <p:nvPicPr>
                <p:cNvPr id="22" name="图片 21">
                  <a:extLst>
                    <a:ext uri="{FF2B5EF4-FFF2-40B4-BE49-F238E27FC236}">
                      <a16:creationId xmlns:a16="http://schemas.microsoft.com/office/drawing/2014/main" id="{F746C84F-0075-FF48-AA66-6B7E985AD0C8}"/>
                    </a:ext>
                  </a:extLst>
                </p:cNvPr>
                <p:cNvPicPr>
                  <a:picLocks noChangeAspect="1"/>
                </p:cNvPicPr>
                <p:nvPr>
                  <p:custDataLst>
                    <p:tags r:id="rId7"/>
                  </p:custDataLst>
                </p:nvPr>
              </p:nvPicPr>
              <p:blipFill>
                <a:blip r:embed="rId43">
                  <a:extLst>
                    <a:ext uri="{28A0092B-C50C-407E-A947-70E740481C1C}">
                      <a14:useLocalDpi xmlns:a14="http://schemas.microsoft.com/office/drawing/2010/main" val="0"/>
                    </a:ext>
                  </a:extLst>
                </a:blip>
                <a:stretch>
                  <a:fillRect/>
                </a:stretch>
              </p:blipFill>
              <p:spPr>
                <a:xfrm>
                  <a:off x="10676414" y="4384624"/>
                  <a:ext cx="576000" cy="576000"/>
                </a:xfrm>
                <a:prstGeom prst="rect">
                  <a:avLst/>
                </a:prstGeom>
              </p:spPr>
            </p:pic>
          </p:grpSp>
        </p:grpSp>
      </p:grpSp>
      <p:sp>
        <p:nvSpPr>
          <p:cNvPr id="49" name="文本框 48">
            <a:extLst>
              <a:ext uri="{FF2B5EF4-FFF2-40B4-BE49-F238E27FC236}">
                <a16:creationId xmlns:a16="http://schemas.microsoft.com/office/drawing/2014/main" id="{9B54076B-4C1C-984E-9529-A732B36DAC75}"/>
              </a:ext>
            </a:extLst>
          </p:cNvPr>
          <p:cNvSpPr txBox="1"/>
          <p:nvPr/>
        </p:nvSpPr>
        <p:spPr>
          <a:xfrm>
            <a:off x="541655" y="833920"/>
            <a:ext cx="11226800" cy="1107996"/>
          </a:xfrm>
          <a:prstGeom prst="rect">
            <a:avLst/>
          </a:prstGeom>
          <a:noFill/>
        </p:spPr>
        <p:txBody>
          <a:bodyPr wrap="square" rtlCol="0">
            <a:spAutoFit/>
          </a:bodyPr>
          <a:lstStyle/>
          <a:p>
            <a:pPr>
              <a:lnSpc>
                <a:spcPct val="150000"/>
              </a:lnSpc>
            </a:pPr>
            <a:r>
              <a:rPr lang="zh-CN" altLang="en-US" sz="1600" b="1" dirty="0">
                <a:solidFill>
                  <a:schemeClr val="bg2">
                    <a:lumMod val="10000"/>
                  </a:schemeClr>
                </a:solidFill>
                <a:latin typeface="微软雅黑" charset="0"/>
                <a:ea typeface="微软雅黑" charset="0"/>
              </a:rPr>
              <a:t>数据分析能力及平台工具建设：</a:t>
            </a:r>
            <a:r>
              <a:rPr lang="zh-CN" altLang="en-US" sz="1600" dirty="0">
                <a:solidFill>
                  <a:schemeClr val="bg2">
                    <a:lumMod val="10000"/>
                  </a:schemeClr>
                </a:solidFill>
                <a:latin typeface="微软雅黑" charset="0"/>
                <a:ea typeface="微软雅黑" charset="0"/>
                <a:sym typeface="+mn-ea"/>
              </a:rPr>
              <a:t>通过提升便捷的数据连接能力、实现数据建模及数据可视化呈现，提升发掘数据潜能、快速探索数据，敏捷洞察运营状态、提供决策支持能力</a:t>
            </a:r>
            <a:endParaRPr lang="en-US" altLang="zh-CN" sz="1600" dirty="0">
              <a:solidFill>
                <a:schemeClr val="bg2">
                  <a:lumMod val="10000"/>
                </a:schemeClr>
              </a:solidFill>
              <a:latin typeface="微软雅黑" charset="0"/>
              <a:ea typeface="微软雅黑" charset="0"/>
              <a:sym typeface="+mn-ea"/>
            </a:endParaRPr>
          </a:p>
          <a:p>
            <a:endParaRPr lang="zh-CN" altLang="en-US" dirty="0">
              <a:latin typeface="微软雅黑" charset="0"/>
              <a:ea typeface="微软雅黑" charset="0"/>
            </a:endParaRPr>
          </a:p>
        </p:txBody>
      </p:sp>
      <p:sp>
        <p:nvSpPr>
          <p:cNvPr id="50" name="文本框 49">
            <a:extLst>
              <a:ext uri="{FF2B5EF4-FFF2-40B4-BE49-F238E27FC236}">
                <a16:creationId xmlns:a16="http://schemas.microsoft.com/office/drawing/2014/main" id="{34ED0FA8-8E2B-EE46-8135-C709459B37F6}"/>
              </a:ext>
            </a:extLst>
          </p:cNvPr>
          <p:cNvSpPr txBox="1"/>
          <p:nvPr/>
        </p:nvSpPr>
        <p:spPr>
          <a:xfrm>
            <a:off x="4815840" y="1594485"/>
            <a:ext cx="2479675" cy="337185"/>
          </a:xfrm>
          <a:prstGeom prst="rect">
            <a:avLst/>
          </a:prstGeom>
          <a:solidFill>
            <a:schemeClr val="tx1"/>
          </a:solidFill>
        </p:spPr>
        <p:txBody>
          <a:bodyPr wrap="square" rtlCol="0">
            <a:spAutoFit/>
          </a:bodyPr>
          <a:lstStyle/>
          <a:p>
            <a:pPr algn="ctr"/>
            <a:r>
              <a:rPr lang="zh-CN" altLang="en-US" sz="1600">
                <a:solidFill>
                  <a:schemeClr val="bg1"/>
                </a:solidFill>
              </a:rPr>
              <a:t>数据分析能力提升</a:t>
            </a:r>
          </a:p>
        </p:txBody>
      </p:sp>
      <p:pic>
        <p:nvPicPr>
          <p:cNvPr id="51" name="图片 50" descr="截屏2024-03-24 10.39.05">
            <a:extLst>
              <a:ext uri="{FF2B5EF4-FFF2-40B4-BE49-F238E27FC236}">
                <a16:creationId xmlns:a16="http://schemas.microsoft.com/office/drawing/2014/main" id="{A43CA61E-8A32-6D44-8080-D1F61E4963E9}"/>
              </a:ext>
            </a:extLst>
          </p:cNvPr>
          <p:cNvPicPr>
            <a:picLocks noChangeAspect="1"/>
          </p:cNvPicPr>
          <p:nvPr>
            <p:custDataLst>
              <p:tags r:id="rId1"/>
            </p:custDataLst>
          </p:nvPr>
        </p:nvPicPr>
        <p:blipFill>
          <a:blip r:embed="rId44"/>
          <a:stretch>
            <a:fillRect/>
          </a:stretch>
        </p:blipFill>
        <p:spPr>
          <a:xfrm>
            <a:off x="398780" y="4994275"/>
            <a:ext cx="5345430" cy="1603375"/>
          </a:xfrm>
          <a:prstGeom prst="rect">
            <a:avLst/>
          </a:prstGeom>
        </p:spPr>
      </p:pic>
      <p:pic>
        <p:nvPicPr>
          <p:cNvPr id="52" name="图片 51" descr="屏幕快照 2023-10-15 下午6.58.06">
            <a:extLst>
              <a:ext uri="{FF2B5EF4-FFF2-40B4-BE49-F238E27FC236}">
                <a16:creationId xmlns:a16="http://schemas.microsoft.com/office/drawing/2014/main" id="{9F776CB9-5896-094A-9E5E-E3F89A20E4FA}"/>
              </a:ext>
            </a:extLst>
          </p:cNvPr>
          <p:cNvPicPr>
            <a:picLocks noChangeAspect="1"/>
          </p:cNvPicPr>
          <p:nvPr>
            <p:custDataLst>
              <p:tags r:id="rId2"/>
            </p:custDataLst>
          </p:nvPr>
        </p:nvPicPr>
        <p:blipFill>
          <a:blip r:embed="rId45"/>
          <a:stretch>
            <a:fillRect/>
          </a:stretch>
        </p:blipFill>
        <p:spPr>
          <a:xfrm>
            <a:off x="6062980" y="4986020"/>
            <a:ext cx="5772785" cy="1614170"/>
          </a:xfrm>
          <a:prstGeom prst="rect">
            <a:avLst/>
          </a:prstGeom>
        </p:spPr>
      </p:pic>
      <p:sp>
        <p:nvSpPr>
          <p:cNvPr id="53" name="文本框 52">
            <a:extLst>
              <a:ext uri="{FF2B5EF4-FFF2-40B4-BE49-F238E27FC236}">
                <a16:creationId xmlns:a16="http://schemas.microsoft.com/office/drawing/2014/main" id="{519AB15A-AE76-E140-AC0E-9BA6F30F73D5}"/>
              </a:ext>
            </a:extLst>
          </p:cNvPr>
          <p:cNvSpPr txBox="1"/>
          <p:nvPr>
            <p:custDataLst>
              <p:tags r:id="rId3"/>
            </p:custDataLst>
          </p:nvPr>
        </p:nvSpPr>
        <p:spPr>
          <a:xfrm>
            <a:off x="7835265" y="4634865"/>
            <a:ext cx="2479675" cy="337185"/>
          </a:xfrm>
          <a:prstGeom prst="rect">
            <a:avLst/>
          </a:prstGeom>
          <a:solidFill>
            <a:schemeClr val="tx1"/>
          </a:solidFill>
        </p:spPr>
        <p:txBody>
          <a:bodyPr wrap="square" rtlCol="0">
            <a:spAutoFit/>
          </a:bodyPr>
          <a:lstStyle/>
          <a:p>
            <a:pPr algn="ctr"/>
            <a:r>
              <a:rPr lang="zh-CN" altLang="en-US" sz="1600">
                <a:solidFill>
                  <a:schemeClr val="bg1"/>
                </a:solidFill>
              </a:rPr>
              <a:t>管理驾驶舱</a:t>
            </a:r>
          </a:p>
        </p:txBody>
      </p:sp>
      <p:sp>
        <p:nvSpPr>
          <p:cNvPr id="54" name="文本框 53">
            <a:extLst>
              <a:ext uri="{FF2B5EF4-FFF2-40B4-BE49-F238E27FC236}">
                <a16:creationId xmlns:a16="http://schemas.microsoft.com/office/drawing/2014/main" id="{2F291EBA-E771-8C42-B454-2C3133E8208B}"/>
              </a:ext>
            </a:extLst>
          </p:cNvPr>
          <p:cNvSpPr txBox="1"/>
          <p:nvPr>
            <p:custDataLst>
              <p:tags r:id="rId4"/>
            </p:custDataLst>
          </p:nvPr>
        </p:nvSpPr>
        <p:spPr>
          <a:xfrm>
            <a:off x="1690370" y="4660900"/>
            <a:ext cx="2479675" cy="337185"/>
          </a:xfrm>
          <a:prstGeom prst="rect">
            <a:avLst/>
          </a:prstGeom>
          <a:solidFill>
            <a:schemeClr val="tx1"/>
          </a:solidFill>
        </p:spPr>
        <p:txBody>
          <a:bodyPr wrap="square" rtlCol="0">
            <a:spAutoFit/>
          </a:bodyPr>
          <a:lstStyle/>
          <a:p>
            <a:pPr algn="ctr"/>
            <a:r>
              <a:rPr lang="zh-CN" altLang="en-US" sz="1600">
                <a:solidFill>
                  <a:schemeClr val="bg1"/>
                </a:solidFill>
              </a:rPr>
              <a:t>专题仪表板</a:t>
            </a:r>
          </a:p>
        </p:txBody>
      </p:sp>
      <p:sp>
        <p:nvSpPr>
          <p:cNvPr id="55" name="矩形 54">
            <a:extLst>
              <a:ext uri="{FF2B5EF4-FFF2-40B4-BE49-F238E27FC236}">
                <a16:creationId xmlns:a16="http://schemas.microsoft.com/office/drawing/2014/main" id="{85704B17-2562-D145-B97D-FBEA5EA6DB4F}"/>
              </a:ext>
            </a:extLst>
          </p:cNvPr>
          <p:cNvSpPr/>
          <p:nvPr>
            <p:custDataLst>
              <p:tags r:id="rId5"/>
            </p:custDataLst>
          </p:nvPr>
        </p:nvSpPr>
        <p:spPr>
          <a:xfrm rot="1740000">
            <a:off x="5582920" y="5471795"/>
            <a:ext cx="629920"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t>示例</a:t>
            </a:r>
          </a:p>
        </p:txBody>
      </p:sp>
    </p:spTree>
    <p:extLst>
      <p:ext uri="{BB962C8B-B14F-4D97-AF65-F5344CB8AC3E}">
        <p14:creationId xmlns:p14="http://schemas.microsoft.com/office/powerpoint/2010/main" val="509904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
          <p:cNvSpPr txBox="1"/>
          <p:nvPr/>
        </p:nvSpPr>
        <p:spPr>
          <a:xfrm>
            <a:off x="1408105" y="2470292"/>
            <a:ext cx="1763041" cy="1300358"/>
          </a:xfrm>
          <a:prstGeom prst="rect">
            <a:avLst/>
          </a:prstGeom>
          <a:noFill/>
        </p:spPr>
        <p:txBody>
          <a:bodyPr wrap="square" lIns="68580" tIns="34290" rIns="68580" bIns="3429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8000" b="0" i="0" u="none" strike="noStrike" kern="0" cap="none" spc="0" normalizeH="0" baseline="0" noProof="0" dirty="0">
                <a:ln>
                  <a:noFill/>
                </a:ln>
                <a:solidFill>
                  <a:schemeClr val="bg1"/>
                </a:solidFill>
                <a:effectLst/>
                <a:uLnTx/>
                <a:uFillTx/>
                <a:latin typeface="Impact" panose="020B0806030902050204" pitchFamily="34" charset="0"/>
                <a:ea typeface="宋体" panose="02010600030101010101" pitchFamily="2" charset="-122"/>
              </a:rPr>
              <a:t>1</a:t>
            </a:r>
            <a:endParaRPr kumimoji="0" lang="zh-CN" altLang="en-US" sz="8000" b="0" i="0" u="none" strike="noStrike" kern="0" cap="none" spc="0" normalizeH="0" baseline="0" noProof="0" dirty="0">
              <a:ln>
                <a:noFill/>
              </a:ln>
              <a:solidFill>
                <a:schemeClr val="bg1"/>
              </a:solidFill>
              <a:effectLst/>
              <a:uLnTx/>
              <a:uFillTx/>
              <a:latin typeface="Impact" panose="020B0806030902050204" pitchFamily="34" charset="0"/>
              <a:ea typeface="宋体" panose="02010600030101010101" pitchFamily="2" charset="-122"/>
            </a:endParaRPr>
          </a:p>
        </p:txBody>
      </p:sp>
      <p:pic>
        <p:nvPicPr>
          <p:cNvPr id="12" name="图形 1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7663" y="364121"/>
            <a:ext cx="655200" cy="431395"/>
          </a:xfrm>
          <a:prstGeom prst="rect">
            <a:avLst/>
          </a:prstGeom>
        </p:spPr>
      </p:pic>
      <p:sp>
        <p:nvSpPr>
          <p:cNvPr id="6" name="标题 5"/>
          <p:cNvSpPr>
            <a:spLocks noGrp="1"/>
          </p:cNvSpPr>
          <p:nvPr>
            <p:ph type="title"/>
          </p:nvPr>
        </p:nvSpPr>
        <p:spPr>
          <a:xfrm>
            <a:off x="3970800" y="2837261"/>
            <a:ext cx="6735600" cy="566420"/>
          </a:xfrm>
        </p:spPr>
        <p:txBody>
          <a:bodyPr/>
          <a:lstStyle/>
          <a:p>
            <a:r>
              <a:rPr lang="zh-CN" altLang="en-US" dirty="0"/>
              <a:t>现状分析</a:t>
            </a:r>
          </a:p>
        </p:txBody>
      </p:sp>
      <p:pic>
        <p:nvPicPr>
          <p:cNvPr id="15" name="图片 14"/>
          <p:cNvPicPr>
            <a:picLocks noChangeAspect="1"/>
          </p:cNvPicPr>
          <p:nvPr userDrawn="1"/>
        </p:nvPicPr>
        <p:blipFill>
          <a:blip r:embed="rId4"/>
          <a:stretch>
            <a:fillRect/>
          </a:stretch>
        </p:blipFill>
        <p:spPr>
          <a:xfrm>
            <a:off x="9206731" y="334605"/>
            <a:ext cx="1588169" cy="43168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kumimoji="1" lang="en-US" altLang="zh-CN" dirty="0"/>
              <a:t>4-</a:t>
            </a:r>
            <a:r>
              <a:rPr kumimoji="1" lang="zh-CN" altLang="en-US" dirty="0"/>
              <a:t>数据集成</a:t>
            </a:r>
            <a:r>
              <a:rPr kumimoji="1" lang="en-US" altLang="zh-CN" dirty="0"/>
              <a:t>-</a:t>
            </a:r>
            <a:r>
              <a:rPr kumimoji="1" lang="zh-CN" altLang="en-US" dirty="0"/>
              <a:t>主数据管理</a:t>
            </a:r>
            <a:r>
              <a:rPr kumimoji="1" lang="en-US" altLang="zh-CN" dirty="0"/>
              <a:t>MDM</a:t>
            </a:r>
            <a:r>
              <a:rPr kumimoji="1" lang="zh-CN" altLang="en-US" dirty="0"/>
              <a:t>：</a:t>
            </a:r>
            <a:r>
              <a:rPr kumimoji="1" lang="zh-CN" altLang="en-US" sz="1800" dirty="0"/>
              <a:t>规范数据流向，实现主数据高效运营</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70"/>
          <a:stretch>
            <a:fillRect/>
          </a:stretch>
        </p:blipFill>
        <p:spPr>
          <a:xfrm>
            <a:off x="9206731" y="334605"/>
            <a:ext cx="1588169" cy="431684"/>
          </a:xfrm>
          <a:prstGeom prst="rect">
            <a:avLst/>
          </a:prstGeom>
        </p:spPr>
      </p:pic>
      <p:sp>
        <p:nvSpPr>
          <p:cNvPr id="6" name="文本框 5">
            <a:extLst>
              <a:ext uri="{FF2B5EF4-FFF2-40B4-BE49-F238E27FC236}">
                <a16:creationId xmlns:a16="http://schemas.microsoft.com/office/drawing/2014/main" id="{549A050D-191C-1749-B0B2-DD1E5D85B042}"/>
              </a:ext>
            </a:extLst>
          </p:cNvPr>
          <p:cNvSpPr txBox="1"/>
          <p:nvPr/>
        </p:nvSpPr>
        <p:spPr>
          <a:xfrm>
            <a:off x="882103" y="3667434"/>
            <a:ext cx="2124127" cy="1335544"/>
          </a:xfrm>
          <a:prstGeom prst="rect">
            <a:avLst/>
          </a:prstGeom>
          <a:solidFill>
            <a:schemeClr val="bg1">
              <a:lumMod val="85000"/>
            </a:schemeClr>
          </a:solidFill>
          <a:ln w="12700">
            <a:noFill/>
            <a:prstDash val="dash"/>
          </a:ln>
        </p:spPr>
        <p:txBody>
          <a:bodyPr wrap="square" lIns="144145" rtlCol="0" anchor="ctr" anchorCtr="0">
            <a:noAutofit/>
          </a:bodyPr>
          <a:lstStyle>
            <a:defPPr>
              <a:defRPr lang="en-US"/>
            </a:defPPr>
            <a:lvl1pPr marL="171450" indent="-171450" algn="just">
              <a:buFont typeface="Wingdings" panose="05000000000000000000" pitchFamily="2" charset="2"/>
              <a:buChar char="Ø"/>
              <a:defRPr sz="1200" kern="0">
                <a:solidFill>
                  <a:srgbClr val="000B18"/>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indent="0" algn="ctr" defTabSz="1508125" fontAlgn="auto" hangingPunct="1">
              <a:lnSpc>
                <a:spcPct val="150000"/>
              </a:lnSpc>
              <a:spcBef>
                <a:spcPts val="0"/>
              </a:spcBef>
              <a:spcAft>
                <a:spcPts val="0"/>
              </a:spcAft>
              <a:buClrTx/>
              <a:buSzTx/>
              <a:buNone/>
              <a:defRPr/>
            </a:pPr>
            <a:r>
              <a:rPr lang="zh-CN" altLang="en-US" sz="1400" b="1" dirty="0">
                <a:solidFill>
                  <a:srgbClr val="C00000"/>
                </a:solidFill>
              </a:rPr>
              <a:t>板块协管</a:t>
            </a:r>
            <a:endParaRPr lang="en-US" altLang="zh-CN" sz="1400" b="1" dirty="0">
              <a:solidFill>
                <a:srgbClr val="C00000"/>
              </a:solidFill>
            </a:endParaRPr>
          </a:p>
          <a:p>
            <a:pPr marL="0" indent="0" algn="ctr" defTabSz="1508125">
              <a:buNone/>
              <a:defRPr/>
            </a:pPr>
            <a:r>
              <a:rPr lang="en-US" altLang="zh-CN" b="1" dirty="0">
                <a:solidFill>
                  <a:srgbClr val="C00000"/>
                </a:solidFill>
              </a:rPr>
              <a:t>L2</a:t>
            </a:r>
            <a:r>
              <a:rPr lang="zh-CN" altLang="en-US" b="1" dirty="0">
                <a:solidFill>
                  <a:srgbClr val="C00000"/>
                </a:solidFill>
              </a:rPr>
              <a:t>级主数据</a:t>
            </a:r>
            <a:r>
              <a:rPr lang="zh-CN" altLang="en-US" dirty="0">
                <a:solidFill>
                  <a:schemeClr val="bg2">
                    <a:lumMod val="10000"/>
                  </a:schemeClr>
                </a:solidFill>
              </a:rPr>
              <a:t>：如客户、供应商、物料、项目等，源头可以为板块业务系统，为跨板块间数据贯通，最终落地集团主数据平台</a:t>
            </a:r>
            <a:endParaRPr lang="zh-CN" altLang="en-US" b="1" dirty="0"/>
          </a:p>
        </p:txBody>
      </p:sp>
      <p:sp>
        <p:nvSpPr>
          <p:cNvPr id="7" name="文本框 6">
            <a:extLst>
              <a:ext uri="{FF2B5EF4-FFF2-40B4-BE49-F238E27FC236}">
                <a16:creationId xmlns:a16="http://schemas.microsoft.com/office/drawing/2014/main" id="{289FB4F4-9F90-F54A-8805-AD3F169AB553}"/>
              </a:ext>
            </a:extLst>
          </p:cNvPr>
          <p:cNvSpPr txBox="1"/>
          <p:nvPr/>
        </p:nvSpPr>
        <p:spPr>
          <a:xfrm>
            <a:off x="877349" y="1822885"/>
            <a:ext cx="2119094" cy="1290111"/>
          </a:xfrm>
          <a:prstGeom prst="rect">
            <a:avLst/>
          </a:prstGeom>
          <a:solidFill>
            <a:schemeClr val="bg1">
              <a:lumMod val="85000"/>
            </a:schemeClr>
          </a:solidFill>
          <a:ln w="12700">
            <a:noFill/>
            <a:prstDash val="dash"/>
          </a:ln>
        </p:spPr>
        <p:txBody>
          <a:bodyPr wrap="square" lIns="179705" rtlCol="0" anchor="ctr" anchorCtr="0">
            <a:noAutofit/>
          </a:bodyPr>
          <a:lstStyle>
            <a:defPPr>
              <a:defRPr lang="en-US"/>
            </a:defPPr>
            <a:lvl1pPr marL="171450" indent="-171450" algn="just">
              <a:buFont typeface="Wingdings" panose="05000000000000000000" pitchFamily="2" charset="2"/>
              <a:buChar char="Ø"/>
              <a:defRPr sz="1200" kern="0">
                <a:solidFill>
                  <a:srgbClr val="000B18"/>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indent="0" algn="ctr" defTabSz="1508125" fontAlgn="auto" hangingPunct="1">
              <a:lnSpc>
                <a:spcPct val="150000"/>
              </a:lnSpc>
              <a:spcBef>
                <a:spcPts val="0"/>
              </a:spcBef>
              <a:spcAft>
                <a:spcPts val="0"/>
              </a:spcAft>
              <a:buClrTx/>
              <a:buSzTx/>
              <a:buNone/>
              <a:defRPr/>
            </a:pPr>
            <a:r>
              <a:rPr lang="zh-CN" altLang="en-US" sz="1400" b="1" dirty="0">
                <a:solidFill>
                  <a:srgbClr val="C00000"/>
                </a:solidFill>
              </a:rPr>
              <a:t>集团统建</a:t>
            </a:r>
            <a:endParaRPr lang="en-US" altLang="zh-CN" sz="1400" b="1" dirty="0">
              <a:solidFill>
                <a:srgbClr val="C00000"/>
              </a:solidFill>
            </a:endParaRPr>
          </a:p>
          <a:p>
            <a:pPr marL="0" indent="0" algn="ctr" defTabSz="1508125">
              <a:buNone/>
              <a:defRPr/>
            </a:pPr>
            <a:r>
              <a:rPr lang="en-US" altLang="zh-CN" b="1" dirty="0">
                <a:solidFill>
                  <a:srgbClr val="C00000"/>
                </a:solidFill>
              </a:rPr>
              <a:t>L1</a:t>
            </a:r>
            <a:r>
              <a:rPr lang="zh-CN" altLang="en-US" b="1" dirty="0">
                <a:solidFill>
                  <a:srgbClr val="C00000"/>
                </a:solidFill>
              </a:rPr>
              <a:t>级主数据</a:t>
            </a:r>
            <a:r>
              <a:rPr lang="zh-CN" altLang="en-US" dirty="0">
                <a:solidFill>
                  <a:schemeClr val="bg2">
                    <a:lumMod val="10000"/>
                  </a:schemeClr>
                </a:solidFill>
              </a:rPr>
              <a:t>：如组织、人员、账号 、科目，落地集团主数据平台，承载主数据标准管理、治理，集成分发到各业务系统</a:t>
            </a:r>
            <a:endParaRPr lang="zh-CN" altLang="en-US" b="1" dirty="0"/>
          </a:p>
        </p:txBody>
      </p:sp>
      <p:grpSp>
        <p:nvGrpSpPr>
          <p:cNvPr id="8" name="组合 7">
            <a:extLst>
              <a:ext uri="{FF2B5EF4-FFF2-40B4-BE49-F238E27FC236}">
                <a16:creationId xmlns:a16="http://schemas.microsoft.com/office/drawing/2014/main" id="{A38BE102-0190-6D4B-A8D6-DC92DB307AE6}"/>
              </a:ext>
            </a:extLst>
          </p:cNvPr>
          <p:cNvGrpSpPr/>
          <p:nvPr/>
        </p:nvGrpSpPr>
        <p:grpSpPr>
          <a:xfrm>
            <a:off x="2375356" y="1156464"/>
            <a:ext cx="9756393" cy="5422771"/>
            <a:chOff x="481901" y="1156464"/>
            <a:chExt cx="11575884" cy="5422771"/>
          </a:xfrm>
        </p:grpSpPr>
        <p:sp>
          <p:nvSpPr>
            <p:cNvPr id="9" name="矩形 8">
              <a:extLst>
                <a:ext uri="{FF2B5EF4-FFF2-40B4-BE49-F238E27FC236}">
                  <a16:creationId xmlns:a16="http://schemas.microsoft.com/office/drawing/2014/main" id="{C0CA606C-0C2A-F04A-8523-AD88241CE089}"/>
                </a:ext>
              </a:extLst>
            </p:cNvPr>
            <p:cNvSpPr/>
            <p:nvPr/>
          </p:nvSpPr>
          <p:spPr>
            <a:xfrm>
              <a:off x="3682067" y="3853944"/>
              <a:ext cx="5228010" cy="368300"/>
            </a:xfrm>
            <a:prstGeom prst="rect">
              <a:avLst/>
            </a:prstGeom>
          </p:spPr>
          <p:txBody>
            <a:bodyPr wrap="square">
              <a:spAutoFit/>
            </a:bodyPr>
            <a:lstStyle/>
            <a:p>
              <a:pPr algn="ctr">
                <a:lnSpc>
                  <a:spcPct val="150000"/>
                </a:lnSpc>
              </a:pPr>
              <a:r>
                <a:rPr lang="zh-CN" altLang="en-US" sz="12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集团需要共享的唯一的数据实体</a:t>
              </a:r>
            </a:p>
          </p:txBody>
        </p:sp>
        <p:sp>
          <p:nvSpPr>
            <p:cNvPr id="10" name="矩形 9">
              <a:extLst>
                <a:ext uri="{FF2B5EF4-FFF2-40B4-BE49-F238E27FC236}">
                  <a16:creationId xmlns:a16="http://schemas.microsoft.com/office/drawing/2014/main" id="{377CE076-63A9-2544-9753-55259CC00B58}"/>
                </a:ext>
              </a:extLst>
            </p:cNvPr>
            <p:cNvSpPr/>
            <p:nvPr/>
          </p:nvSpPr>
          <p:spPr>
            <a:xfrm>
              <a:off x="3682067" y="3343047"/>
              <a:ext cx="5228010" cy="506730"/>
            </a:xfrm>
            <a:prstGeom prst="rect">
              <a:avLst/>
            </a:prstGeom>
          </p:spPr>
          <p:txBody>
            <a:bodyPr wrap="square">
              <a:spAutoFit/>
            </a:bodyPr>
            <a:lstStyle/>
            <a:p>
              <a:pPr algn="ctr">
                <a:lnSpc>
                  <a:spcPct val="150000"/>
                </a:lnSpc>
              </a:pPr>
              <a:r>
                <a:rPr lang="zh-CN" altLang="en-US" b="1" dirty="0">
                  <a:solidFill>
                    <a:srgbClr val="E60012"/>
                  </a:solidFill>
                  <a:latin typeface="微软雅黑" panose="020B0503020204020204" pitchFamily="34" charset="-122"/>
                  <a:ea typeface="微软雅黑" panose="020B0503020204020204" pitchFamily="34" charset="-122"/>
                  <a:sym typeface="Arial" panose="020B0604020202020204" pitchFamily="34" charset="0"/>
                </a:rPr>
                <a:t>集团主数据平台</a:t>
              </a:r>
            </a:p>
          </p:txBody>
        </p:sp>
        <p:cxnSp>
          <p:nvCxnSpPr>
            <p:cNvPr id="11" name="直接连接符 7">
              <a:extLst>
                <a:ext uri="{FF2B5EF4-FFF2-40B4-BE49-F238E27FC236}">
                  <a16:creationId xmlns:a16="http://schemas.microsoft.com/office/drawing/2014/main" id="{937E1851-2F2E-3649-A5FB-1ABBE59F709D}"/>
                </a:ext>
              </a:extLst>
            </p:cNvPr>
            <p:cNvCxnSpPr/>
            <p:nvPr>
              <p:custDataLst>
                <p:tags r:id="rId1"/>
              </p:custDataLst>
            </p:nvPr>
          </p:nvCxnSpPr>
          <p:spPr>
            <a:xfrm>
              <a:off x="3867266" y="3853387"/>
              <a:ext cx="4857612" cy="0"/>
            </a:xfrm>
            <a:prstGeom prst="line">
              <a:avLst/>
            </a:prstGeom>
            <a:noFill/>
            <a:ln w="6350" cap="flat" cmpd="sng" algn="ctr">
              <a:solidFill>
                <a:srgbClr val="FFFFFF">
                  <a:lumMod val="75000"/>
                </a:srgbClr>
              </a:solidFill>
              <a:prstDash val="solid"/>
              <a:miter lim="800000"/>
            </a:ln>
            <a:effectLst/>
          </p:spPr>
        </p:cxnSp>
        <p:cxnSp>
          <p:nvCxnSpPr>
            <p:cNvPr id="12" name="直接连接符 8">
              <a:extLst>
                <a:ext uri="{FF2B5EF4-FFF2-40B4-BE49-F238E27FC236}">
                  <a16:creationId xmlns:a16="http://schemas.microsoft.com/office/drawing/2014/main" id="{67CECA29-A299-9342-AD92-BF5195662D6A}"/>
                </a:ext>
              </a:extLst>
            </p:cNvPr>
            <p:cNvCxnSpPr/>
            <p:nvPr>
              <p:custDataLst>
                <p:tags r:id="rId2"/>
              </p:custDataLst>
            </p:nvPr>
          </p:nvCxnSpPr>
          <p:spPr>
            <a:xfrm>
              <a:off x="6296390" y="4342765"/>
              <a:ext cx="0" cy="612000"/>
            </a:xfrm>
            <a:prstGeom prst="line">
              <a:avLst/>
            </a:prstGeom>
            <a:noFill/>
            <a:ln w="6350" cap="flat" cmpd="sng" algn="ctr">
              <a:solidFill>
                <a:srgbClr val="C82828"/>
              </a:solidFill>
              <a:prstDash val="solid"/>
              <a:miter lim="800000"/>
              <a:headEnd type="oval"/>
              <a:tailEnd type="oval"/>
            </a:ln>
            <a:effectLst/>
          </p:spPr>
        </p:cxnSp>
        <p:grpSp>
          <p:nvGrpSpPr>
            <p:cNvPr id="13" name="组合 12">
              <a:extLst>
                <a:ext uri="{FF2B5EF4-FFF2-40B4-BE49-F238E27FC236}">
                  <a16:creationId xmlns:a16="http://schemas.microsoft.com/office/drawing/2014/main" id="{449B7A41-42C8-6343-9E3E-70A6218F8E40}"/>
                </a:ext>
              </a:extLst>
            </p:cNvPr>
            <p:cNvGrpSpPr/>
            <p:nvPr>
              <p:custDataLst>
                <p:tags r:id="rId3"/>
              </p:custDataLst>
            </p:nvPr>
          </p:nvGrpSpPr>
          <p:grpSpPr>
            <a:xfrm>
              <a:off x="3028680" y="3292792"/>
              <a:ext cx="6534785" cy="1042737"/>
              <a:chOff x="3849200" y="1497373"/>
              <a:chExt cx="4451688" cy="1042737"/>
            </a:xfrm>
          </p:grpSpPr>
          <p:sp>
            <p:nvSpPr>
              <p:cNvPr id="75" name="弧形 10">
                <a:extLst>
                  <a:ext uri="{FF2B5EF4-FFF2-40B4-BE49-F238E27FC236}">
                    <a16:creationId xmlns:a16="http://schemas.microsoft.com/office/drawing/2014/main" id="{24E29B26-30F7-EF4A-9B6B-3CEE9FF3ABBC}"/>
                  </a:ext>
                </a:extLst>
              </p:cNvPr>
              <p:cNvSpPr/>
              <p:nvPr>
                <p:custDataLst>
                  <p:tags r:id="rId63"/>
                </p:custDataLst>
              </p:nvPr>
            </p:nvSpPr>
            <p:spPr>
              <a:xfrm>
                <a:off x="7258151" y="1497373"/>
                <a:ext cx="1042737" cy="1042737"/>
              </a:xfrm>
              <a:prstGeom prst="arc">
                <a:avLst>
                  <a:gd name="adj1" fmla="val 16200000"/>
                  <a:gd name="adj2" fmla="val 5358220"/>
                </a:avLst>
              </a:prstGeom>
              <a:noFill/>
              <a:ln w="50800" cap="flat" cmpd="sng" algn="ctr">
                <a:solidFill>
                  <a:srgbClr val="C8282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6" name="弧形 11">
                <a:extLst>
                  <a:ext uri="{FF2B5EF4-FFF2-40B4-BE49-F238E27FC236}">
                    <a16:creationId xmlns:a16="http://schemas.microsoft.com/office/drawing/2014/main" id="{503D858B-574E-F34A-874B-6D6FDEF4FB59}"/>
                  </a:ext>
                </a:extLst>
              </p:cNvPr>
              <p:cNvSpPr/>
              <p:nvPr>
                <p:custDataLst>
                  <p:tags r:id="rId64"/>
                </p:custDataLst>
              </p:nvPr>
            </p:nvSpPr>
            <p:spPr>
              <a:xfrm rot="10800000">
                <a:off x="3849200" y="1497373"/>
                <a:ext cx="1042737" cy="1042737"/>
              </a:xfrm>
              <a:prstGeom prst="arc">
                <a:avLst>
                  <a:gd name="adj1" fmla="val 16200000"/>
                  <a:gd name="adj2" fmla="val 5358220"/>
                </a:avLst>
              </a:prstGeom>
              <a:noFill/>
              <a:ln w="50800" cap="flat" cmpd="sng" algn="ctr">
                <a:solidFill>
                  <a:srgbClr val="C8282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77" name="直接连接符 12">
                <a:extLst>
                  <a:ext uri="{FF2B5EF4-FFF2-40B4-BE49-F238E27FC236}">
                    <a16:creationId xmlns:a16="http://schemas.microsoft.com/office/drawing/2014/main" id="{48DB04ED-3D5F-C647-9B0C-40D2ACAC3E8B}"/>
                  </a:ext>
                </a:extLst>
              </p:cNvPr>
              <p:cNvCxnSpPr>
                <a:stCxn id="76" idx="0"/>
              </p:cNvCxnSpPr>
              <p:nvPr>
                <p:custDataLst>
                  <p:tags r:id="rId65"/>
                </p:custDataLst>
              </p:nvPr>
            </p:nvCxnSpPr>
            <p:spPr>
              <a:xfrm>
                <a:off x="4370569" y="2540110"/>
                <a:ext cx="1096482" cy="0"/>
              </a:xfrm>
              <a:prstGeom prst="line">
                <a:avLst/>
              </a:prstGeom>
              <a:noFill/>
              <a:ln w="50800" cap="flat" cmpd="sng" algn="ctr">
                <a:solidFill>
                  <a:srgbClr val="C82828"/>
                </a:solidFill>
                <a:prstDash val="solid"/>
                <a:miter lim="800000"/>
              </a:ln>
              <a:effectLst/>
            </p:spPr>
          </p:cxnSp>
          <p:cxnSp>
            <p:nvCxnSpPr>
              <p:cNvPr id="78" name="直接连接符 13">
                <a:extLst>
                  <a:ext uri="{FF2B5EF4-FFF2-40B4-BE49-F238E27FC236}">
                    <a16:creationId xmlns:a16="http://schemas.microsoft.com/office/drawing/2014/main" id="{9E44393E-F08C-8F46-853F-0415220DDC0D}"/>
                  </a:ext>
                </a:extLst>
              </p:cNvPr>
              <p:cNvCxnSpPr>
                <a:stCxn id="75" idx="2"/>
              </p:cNvCxnSpPr>
              <p:nvPr>
                <p:custDataLst>
                  <p:tags r:id="rId66"/>
                </p:custDataLst>
              </p:nvPr>
            </p:nvCxnSpPr>
            <p:spPr>
              <a:xfrm flipH="1">
                <a:off x="6667889" y="2540071"/>
                <a:ext cx="1117967" cy="0"/>
              </a:xfrm>
              <a:prstGeom prst="line">
                <a:avLst/>
              </a:prstGeom>
              <a:noFill/>
              <a:ln w="50800" cap="flat" cmpd="sng" algn="ctr">
                <a:solidFill>
                  <a:srgbClr val="C82828"/>
                </a:solidFill>
                <a:prstDash val="solid"/>
                <a:miter lim="800000"/>
              </a:ln>
              <a:effectLst/>
            </p:spPr>
          </p:cxnSp>
          <p:cxnSp>
            <p:nvCxnSpPr>
              <p:cNvPr id="79" name="直接连接符 15">
                <a:extLst>
                  <a:ext uri="{FF2B5EF4-FFF2-40B4-BE49-F238E27FC236}">
                    <a16:creationId xmlns:a16="http://schemas.microsoft.com/office/drawing/2014/main" id="{53C77147-09DD-C74E-9FB9-507ED0D5F1B4}"/>
                  </a:ext>
                </a:extLst>
              </p:cNvPr>
              <p:cNvCxnSpPr>
                <a:stCxn id="76" idx="2"/>
              </p:cNvCxnSpPr>
              <p:nvPr>
                <p:custDataLst>
                  <p:tags r:id="rId67"/>
                </p:custDataLst>
              </p:nvPr>
            </p:nvCxnSpPr>
            <p:spPr>
              <a:xfrm>
                <a:off x="4364232" y="1497412"/>
                <a:ext cx="1102819" cy="0"/>
              </a:xfrm>
              <a:prstGeom prst="line">
                <a:avLst/>
              </a:prstGeom>
              <a:noFill/>
              <a:ln w="50800" cap="flat" cmpd="sng" algn="ctr">
                <a:solidFill>
                  <a:srgbClr val="C82828"/>
                </a:solidFill>
                <a:prstDash val="solid"/>
                <a:miter lim="800000"/>
              </a:ln>
              <a:effectLst/>
            </p:spPr>
          </p:cxnSp>
          <p:cxnSp>
            <p:nvCxnSpPr>
              <p:cNvPr id="80" name="直接连接符 16">
                <a:extLst>
                  <a:ext uri="{FF2B5EF4-FFF2-40B4-BE49-F238E27FC236}">
                    <a16:creationId xmlns:a16="http://schemas.microsoft.com/office/drawing/2014/main" id="{6714C3E5-9143-604E-B4F2-AE73236385EB}"/>
                  </a:ext>
                </a:extLst>
              </p:cNvPr>
              <p:cNvCxnSpPr>
                <a:stCxn id="75" idx="0"/>
              </p:cNvCxnSpPr>
              <p:nvPr>
                <p:custDataLst>
                  <p:tags r:id="rId68"/>
                </p:custDataLst>
              </p:nvPr>
            </p:nvCxnSpPr>
            <p:spPr>
              <a:xfrm flipH="1">
                <a:off x="6667889" y="1497373"/>
                <a:ext cx="1111630" cy="0"/>
              </a:xfrm>
              <a:prstGeom prst="line">
                <a:avLst/>
              </a:prstGeom>
              <a:noFill/>
              <a:ln w="50800" cap="flat" cmpd="sng" algn="ctr">
                <a:solidFill>
                  <a:srgbClr val="C82828"/>
                </a:solidFill>
                <a:prstDash val="solid"/>
                <a:miter lim="800000"/>
              </a:ln>
              <a:effectLst/>
            </p:spPr>
          </p:cxnSp>
        </p:grpSp>
        <p:grpSp>
          <p:nvGrpSpPr>
            <p:cNvPr id="14" name="组合 13">
              <a:extLst>
                <a:ext uri="{FF2B5EF4-FFF2-40B4-BE49-F238E27FC236}">
                  <a16:creationId xmlns:a16="http://schemas.microsoft.com/office/drawing/2014/main" id="{EC6365CF-D1FE-7042-9B01-6DFD674A74C3}"/>
                </a:ext>
              </a:extLst>
            </p:cNvPr>
            <p:cNvGrpSpPr/>
            <p:nvPr>
              <p:custDataLst>
                <p:tags r:id="rId4"/>
              </p:custDataLst>
            </p:nvPr>
          </p:nvGrpSpPr>
          <p:grpSpPr>
            <a:xfrm rot="10800000">
              <a:off x="2818027" y="2797500"/>
              <a:ext cx="6922575" cy="490265"/>
              <a:chOff x="3709850" y="4232370"/>
              <a:chExt cx="4715693" cy="490265"/>
            </a:xfrm>
          </p:grpSpPr>
          <p:cxnSp>
            <p:nvCxnSpPr>
              <p:cNvPr id="72" name="肘形连接符 86">
                <a:extLst>
                  <a:ext uri="{FF2B5EF4-FFF2-40B4-BE49-F238E27FC236}">
                    <a16:creationId xmlns:a16="http://schemas.microsoft.com/office/drawing/2014/main" id="{D87F83CA-96D7-CE45-8936-CE18A8DF4FD5}"/>
                  </a:ext>
                </a:extLst>
              </p:cNvPr>
              <p:cNvCxnSpPr/>
              <p:nvPr>
                <p:custDataLst>
                  <p:tags r:id="rId60"/>
                </p:custDataLst>
              </p:nvPr>
            </p:nvCxnSpPr>
            <p:spPr>
              <a:xfrm rot="5400000">
                <a:off x="4459682" y="3482538"/>
                <a:ext cx="490265" cy="1989929"/>
              </a:xfrm>
              <a:prstGeom prst="bentConnector3">
                <a:avLst>
                  <a:gd name="adj1" fmla="val 51332"/>
                </a:avLst>
              </a:prstGeom>
              <a:noFill/>
              <a:ln w="6350" cap="flat" cmpd="sng" algn="ctr">
                <a:solidFill>
                  <a:srgbClr val="E60012"/>
                </a:solidFill>
                <a:prstDash val="solid"/>
                <a:miter lim="800000"/>
                <a:headEnd type="oval"/>
                <a:tailEnd type="oval"/>
              </a:ln>
              <a:effectLst/>
            </p:spPr>
          </p:cxnSp>
          <p:cxnSp>
            <p:nvCxnSpPr>
              <p:cNvPr id="73" name="直接连接符 19">
                <a:extLst>
                  <a:ext uri="{FF2B5EF4-FFF2-40B4-BE49-F238E27FC236}">
                    <a16:creationId xmlns:a16="http://schemas.microsoft.com/office/drawing/2014/main" id="{12D695D1-347E-284B-A784-4DBB92C02C30}"/>
                  </a:ext>
                </a:extLst>
              </p:cNvPr>
              <p:cNvCxnSpPr/>
              <p:nvPr>
                <p:custDataLst>
                  <p:tags r:id="rId61"/>
                </p:custDataLst>
              </p:nvPr>
            </p:nvCxnSpPr>
            <p:spPr>
              <a:xfrm>
                <a:off x="6055863" y="4232371"/>
                <a:ext cx="0" cy="490264"/>
              </a:xfrm>
              <a:prstGeom prst="line">
                <a:avLst/>
              </a:prstGeom>
              <a:noFill/>
              <a:ln w="6350" cap="flat" cmpd="sng" algn="ctr">
                <a:solidFill>
                  <a:srgbClr val="C82828"/>
                </a:solidFill>
                <a:prstDash val="solid"/>
                <a:miter lim="800000"/>
                <a:headEnd type="oval"/>
                <a:tailEnd type="oval"/>
              </a:ln>
              <a:effectLst/>
            </p:spPr>
          </p:cxnSp>
          <p:cxnSp>
            <p:nvCxnSpPr>
              <p:cNvPr id="74" name="肘形连接符 88">
                <a:extLst>
                  <a:ext uri="{FF2B5EF4-FFF2-40B4-BE49-F238E27FC236}">
                    <a16:creationId xmlns:a16="http://schemas.microsoft.com/office/drawing/2014/main" id="{9BBF033E-11E8-A14D-9F78-EF8CD1439E50}"/>
                  </a:ext>
                </a:extLst>
              </p:cNvPr>
              <p:cNvCxnSpPr/>
              <p:nvPr>
                <p:custDataLst>
                  <p:tags r:id="rId62"/>
                </p:custDataLst>
              </p:nvPr>
            </p:nvCxnSpPr>
            <p:spPr>
              <a:xfrm rot="16200000" flipH="1">
                <a:off x="7173612" y="3470705"/>
                <a:ext cx="490265" cy="2013596"/>
              </a:xfrm>
              <a:prstGeom prst="bentConnector3">
                <a:avLst>
                  <a:gd name="adj1" fmla="val 51332"/>
                </a:avLst>
              </a:prstGeom>
              <a:noFill/>
              <a:ln w="6350" cap="flat" cmpd="sng" algn="ctr">
                <a:solidFill>
                  <a:srgbClr val="C82828"/>
                </a:solidFill>
                <a:prstDash val="solid"/>
                <a:miter lim="800000"/>
                <a:headEnd type="oval"/>
                <a:tailEnd type="oval"/>
              </a:ln>
              <a:effectLst/>
            </p:spPr>
          </p:cxnSp>
        </p:grpSp>
        <p:sp>
          <p:nvSpPr>
            <p:cNvPr id="16" name="同侧圆角矩形 89">
              <a:extLst>
                <a:ext uri="{FF2B5EF4-FFF2-40B4-BE49-F238E27FC236}">
                  <a16:creationId xmlns:a16="http://schemas.microsoft.com/office/drawing/2014/main" id="{F861D170-459D-994A-9BC9-C336BB4009F9}"/>
                </a:ext>
              </a:extLst>
            </p:cNvPr>
            <p:cNvSpPr/>
            <p:nvPr>
              <p:custDataLst>
                <p:tags r:id="rId5"/>
              </p:custDataLst>
            </p:nvPr>
          </p:nvSpPr>
          <p:spPr>
            <a:xfrm>
              <a:off x="4889667" y="1169479"/>
              <a:ext cx="2853665" cy="1522713"/>
            </a:xfrm>
            <a:prstGeom prst="round2SameRect">
              <a:avLst>
                <a:gd name="adj1" fmla="val 8937"/>
                <a:gd name="adj2" fmla="val 9576"/>
              </a:avLst>
            </a:prstGeom>
            <a:gradFill>
              <a:gsLst>
                <a:gs pos="0">
                  <a:srgbClr val="FFFFFF"/>
                </a:gs>
                <a:gs pos="100000">
                  <a:srgbClr val="FFFFFF">
                    <a:lumMod val="95000"/>
                  </a:srgbClr>
                </a:gs>
              </a:gsLst>
              <a:lin ang="5400000" scaled="0"/>
            </a:gradFill>
            <a:ln w="12700" cap="flat" cmpd="sng" algn="ctr">
              <a:noFill/>
              <a:prstDash val="solid"/>
              <a:miter lim="800000"/>
            </a:ln>
            <a:effectLst>
              <a:outerShdw blurRad="127000" dist="63500" dir="540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7" name="同侧圆角矩形 90">
              <a:extLst>
                <a:ext uri="{FF2B5EF4-FFF2-40B4-BE49-F238E27FC236}">
                  <a16:creationId xmlns:a16="http://schemas.microsoft.com/office/drawing/2014/main" id="{E43FB442-AC62-F54D-B878-6CB24A56A3BF}"/>
                </a:ext>
              </a:extLst>
            </p:cNvPr>
            <p:cNvSpPr/>
            <p:nvPr>
              <p:custDataLst>
                <p:tags r:id="rId6"/>
              </p:custDataLst>
            </p:nvPr>
          </p:nvSpPr>
          <p:spPr>
            <a:xfrm>
              <a:off x="8353107" y="1165856"/>
              <a:ext cx="2853665" cy="1522713"/>
            </a:xfrm>
            <a:prstGeom prst="round2SameRect">
              <a:avLst>
                <a:gd name="adj1" fmla="val 8937"/>
                <a:gd name="adj2" fmla="val 9576"/>
              </a:avLst>
            </a:prstGeom>
            <a:gradFill>
              <a:gsLst>
                <a:gs pos="0">
                  <a:srgbClr val="FFFFFF"/>
                </a:gs>
                <a:gs pos="100000">
                  <a:srgbClr val="FFFFFF">
                    <a:lumMod val="95000"/>
                  </a:srgbClr>
                </a:gs>
              </a:gsLst>
              <a:lin ang="5400000" scaled="0"/>
            </a:gradFill>
            <a:ln w="12700" cap="flat" cmpd="sng" algn="ctr">
              <a:noFill/>
              <a:prstDash val="solid"/>
              <a:miter lim="800000"/>
            </a:ln>
            <a:effectLst>
              <a:outerShdw blurRad="127000" dist="63500" dir="540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8" name="同侧圆角矩形 91">
              <a:extLst>
                <a:ext uri="{FF2B5EF4-FFF2-40B4-BE49-F238E27FC236}">
                  <a16:creationId xmlns:a16="http://schemas.microsoft.com/office/drawing/2014/main" id="{847A101B-DA7E-DA43-BD74-613419D03E8B}"/>
                </a:ext>
              </a:extLst>
            </p:cNvPr>
            <p:cNvSpPr/>
            <p:nvPr>
              <p:custDataLst>
                <p:tags r:id="rId7"/>
              </p:custDataLst>
            </p:nvPr>
          </p:nvSpPr>
          <p:spPr>
            <a:xfrm>
              <a:off x="1426227" y="1156464"/>
              <a:ext cx="2853665" cy="1522713"/>
            </a:xfrm>
            <a:prstGeom prst="round2SameRect">
              <a:avLst>
                <a:gd name="adj1" fmla="val 8937"/>
                <a:gd name="adj2" fmla="val 9576"/>
              </a:avLst>
            </a:prstGeom>
            <a:gradFill>
              <a:gsLst>
                <a:gs pos="0">
                  <a:srgbClr val="FFFFFF"/>
                </a:gs>
                <a:gs pos="100000">
                  <a:srgbClr val="FFFFFF">
                    <a:lumMod val="95000"/>
                  </a:srgbClr>
                </a:gs>
              </a:gsLst>
              <a:lin ang="5400000" scaled="0"/>
            </a:gradFill>
            <a:ln w="12700" cap="flat" cmpd="sng" algn="ctr">
              <a:noFill/>
              <a:prstDash val="solid"/>
              <a:miter lim="800000"/>
            </a:ln>
            <a:effectLst>
              <a:outerShdw blurRad="127000" dist="63500" dir="540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 name="TextBox 4">
              <a:extLst>
                <a:ext uri="{FF2B5EF4-FFF2-40B4-BE49-F238E27FC236}">
                  <a16:creationId xmlns:a16="http://schemas.microsoft.com/office/drawing/2014/main" id="{E37AB09F-80FD-0240-BED6-697B7D0059F8}"/>
                </a:ext>
              </a:extLst>
            </p:cNvPr>
            <p:cNvSpPr txBox="1"/>
            <p:nvPr>
              <p:custDataLst>
                <p:tags r:id="rId8"/>
              </p:custDataLst>
            </p:nvPr>
          </p:nvSpPr>
          <p:spPr bwMode="auto">
            <a:xfrm>
              <a:off x="1737233" y="2001704"/>
              <a:ext cx="2130033" cy="568325"/>
            </a:xfrm>
            <a:prstGeom prst="rect">
              <a:avLst/>
            </a:prstGeom>
            <a:noFill/>
          </p:spPr>
          <p:txBody>
            <a:bodyPr wrap="square" anchor="t">
              <a:spAutoFit/>
            </a:bodyPr>
            <a:lstStyle/>
            <a:p>
              <a:pPr algn="l">
                <a:lnSpc>
                  <a:spcPct val="130000"/>
                </a:lnSpc>
                <a:spcBef>
                  <a:spcPts val="600"/>
                </a:spcBef>
                <a:buClrTx/>
                <a:buSzTx/>
                <a:buFontTx/>
                <a:defRPr/>
              </a:pPr>
              <a:r>
                <a:rPr lang="en-US" altLang="zh-CN" sz="10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C：</a:t>
              </a:r>
              <a:r>
                <a:rPr lang="zh-CN" altLang="en-US" sz="10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组织、人员、</a:t>
              </a:r>
              <a:r>
                <a:rPr lang="en-US" altLang="zh-CN" sz="10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会计科目</a:t>
              </a:r>
            </a:p>
            <a:p>
              <a:pPr>
                <a:lnSpc>
                  <a:spcPct val="130000"/>
                </a:lnSpc>
                <a:spcBef>
                  <a:spcPts val="600"/>
                </a:spcBef>
                <a:defRPr/>
              </a:pPr>
              <a:r>
                <a:rPr lang="en-US" altLang="zh-CN" sz="10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10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：客户、供应商、物料</a:t>
              </a:r>
            </a:p>
          </p:txBody>
        </p:sp>
        <p:sp>
          <p:nvSpPr>
            <p:cNvPr id="20" name="TextBox 34">
              <a:extLst>
                <a:ext uri="{FF2B5EF4-FFF2-40B4-BE49-F238E27FC236}">
                  <a16:creationId xmlns:a16="http://schemas.microsoft.com/office/drawing/2014/main" id="{D5BF144D-59F5-E947-A5E7-E6BD4204A5EA}"/>
                </a:ext>
              </a:extLst>
            </p:cNvPr>
            <p:cNvSpPr txBox="1"/>
            <p:nvPr>
              <p:custDataLst>
                <p:tags r:id="rId9"/>
              </p:custDataLst>
            </p:nvPr>
          </p:nvSpPr>
          <p:spPr>
            <a:xfrm>
              <a:off x="2635988" y="1616126"/>
              <a:ext cx="487634" cy="372410"/>
            </a:xfrm>
            <a:prstGeom prst="rect">
              <a:avLst/>
            </a:prstGeom>
            <a:noFill/>
          </p:spPr>
          <p:txBody>
            <a:bodyPr wrap="none" rtlCol="0" anchor="ctr">
              <a:spAutoFit/>
            </a:bodyPr>
            <a:lstStyle/>
            <a:p>
              <a:pPr algn="ctr">
                <a:lnSpc>
                  <a:spcPct val="130000"/>
                </a:lnSpc>
                <a:defRPr/>
              </a:pPr>
              <a:r>
                <a:rPr lang="en-US" altLang="zh-CN" sz="1400" b="1" dirty="0">
                  <a:solidFill>
                    <a:srgbClr val="E60012">
                      <a:lumMod val="85000"/>
                      <a:lumOff val="15000"/>
                    </a:srgbClr>
                  </a:solidFill>
                  <a:latin typeface="微软雅黑" panose="020B0503020204020204" pitchFamily="34" charset="-122"/>
                  <a:ea typeface="微软雅黑" panose="020B0503020204020204" pitchFamily="34" charset="-122"/>
                  <a:sym typeface="Arial" panose="020B0604020202020204" pitchFamily="34" charset="0"/>
                </a:rPr>
                <a:t>BIP</a:t>
              </a:r>
            </a:p>
          </p:txBody>
        </p:sp>
        <p:cxnSp>
          <p:nvCxnSpPr>
            <p:cNvPr id="21" name="直接连接符 26">
              <a:extLst>
                <a:ext uri="{FF2B5EF4-FFF2-40B4-BE49-F238E27FC236}">
                  <a16:creationId xmlns:a16="http://schemas.microsoft.com/office/drawing/2014/main" id="{737FB64E-A723-8F4E-AB08-0C8C8399A2AE}"/>
                </a:ext>
              </a:extLst>
            </p:cNvPr>
            <p:cNvCxnSpPr/>
            <p:nvPr>
              <p:custDataLst>
                <p:tags r:id="rId10"/>
              </p:custDataLst>
            </p:nvPr>
          </p:nvCxnSpPr>
          <p:spPr>
            <a:xfrm>
              <a:off x="1942734" y="1638894"/>
              <a:ext cx="1762814" cy="0"/>
            </a:xfrm>
            <a:prstGeom prst="line">
              <a:avLst/>
            </a:prstGeom>
            <a:noFill/>
            <a:ln w="6350" cap="flat" cmpd="sng" algn="ctr">
              <a:solidFill>
                <a:srgbClr val="FFFFFF">
                  <a:lumMod val="85000"/>
                </a:srgbClr>
              </a:solidFill>
              <a:prstDash val="solid"/>
              <a:miter lim="800000"/>
            </a:ln>
            <a:effectLst/>
          </p:spPr>
        </p:cxnSp>
        <p:sp>
          <p:nvSpPr>
            <p:cNvPr id="22" name="TextBox 4">
              <a:extLst>
                <a:ext uri="{FF2B5EF4-FFF2-40B4-BE49-F238E27FC236}">
                  <a16:creationId xmlns:a16="http://schemas.microsoft.com/office/drawing/2014/main" id="{6A404342-BF5B-8B4F-B8F8-D13AF2BB4008}"/>
                </a:ext>
              </a:extLst>
            </p:cNvPr>
            <p:cNvSpPr txBox="1"/>
            <p:nvPr>
              <p:custDataLst>
                <p:tags r:id="rId11"/>
              </p:custDataLst>
            </p:nvPr>
          </p:nvSpPr>
          <p:spPr bwMode="auto">
            <a:xfrm>
              <a:off x="5332162" y="1963496"/>
              <a:ext cx="2130033" cy="568325"/>
            </a:xfrm>
            <a:prstGeom prst="rect">
              <a:avLst/>
            </a:prstGeom>
            <a:noFill/>
          </p:spPr>
          <p:txBody>
            <a:bodyPr wrap="square" anchor="t">
              <a:spAutoFit/>
            </a:bodyPr>
            <a:lstStyle/>
            <a:p>
              <a:pPr algn="l">
                <a:lnSpc>
                  <a:spcPct val="130000"/>
                </a:lnSpc>
                <a:spcBef>
                  <a:spcPts val="600"/>
                </a:spcBef>
                <a:buClrTx/>
                <a:buSzTx/>
                <a:buFontTx/>
                <a:defRPr/>
              </a:pPr>
              <a:r>
                <a:rPr lang="en-US" altLang="zh-CN" sz="10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C：</a:t>
              </a:r>
              <a:r>
                <a:rPr lang="zh-CN" altLang="en-US" sz="10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账号</a:t>
              </a:r>
              <a:endParaRPr lang="en-US" altLang="zh-CN" sz="10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30000"/>
                </a:lnSpc>
                <a:spcBef>
                  <a:spcPts val="600"/>
                </a:spcBef>
                <a:defRPr/>
              </a:pPr>
              <a:r>
                <a:rPr lang="en-US" altLang="zh-CN" sz="10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10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0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组织、人员</a:t>
              </a:r>
              <a:endParaRPr lang="zh-CN" altLang="en-US" sz="10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TextBox 34">
              <a:extLst>
                <a:ext uri="{FF2B5EF4-FFF2-40B4-BE49-F238E27FC236}">
                  <a16:creationId xmlns:a16="http://schemas.microsoft.com/office/drawing/2014/main" id="{A57AADFD-5CD9-3E46-B51B-EDD704B5DA6F}"/>
                </a:ext>
              </a:extLst>
            </p:cNvPr>
            <p:cNvSpPr txBox="1"/>
            <p:nvPr>
              <p:custDataLst>
                <p:tags r:id="rId12"/>
              </p:custDataLst>
            </p:nvPr>
          </p:nvSpPr>
          <p:spPr>
            <a:xfrm>
              <a:off x="6071865" y="1616126"/>
              <a:ext cx="564578" cy="372410"/>
            </a:xfrm>
            <a:prstGeom prst="rect">
              <a:avLst/>
            </a:prstGeom>
            <a:noFill/>
          </p:spPr>
          <p:txBody>
            <a:bodyPr wrap="none" rtlCol="0" anchor="ctr">
              <a:spAutoFit/>
            </a:bodyPr>
            <a:lstStyle>
              <a:defPPr>
                <a:defRPr lang="zh-CN"/>
              </a:defPPr>
              <a:lvl1pPr algn="ctr">
                <a:lnSpc>
                  <a:spcPct val="130000"/>
                </a:lnSpc>
                <a:defRPr sz="1400" b="1">
                  <a:solidFill>
                    <a:srgbClr val="E60012">
                      <a:lumMod val="85000"/>
                      <a:lumOff val="15000"/>
                    </a:srgbClr>
                  </a:solidFill>
                  <a:latin typeface="Arial" panose="020B0604020202020204" pitchFamily="34" charset="0"/>
                  <a:ea typeface="微软雅黑" panose="020B0503020204020204" pitchFamily="34" charset="-122"/>
                </a:defRPr>
              </a:lvl1pPr>
            </a:lstStyle>
            <a:p>
              <a:r>
                <a:rPr lang="en-US" altLang="zh-CN" dirty="0">
                  <a:latin typeface="微软雅黑" panose="020B0503020204020204" pitchFamily="34" charset="-122"/>
                </a:rPr>
                <a:t>IAM</a:t>
              </a:r>
            </a:p>
          </p:txBody>
        </p:sp>
        <p:cxnSp>
          <p:nvCxnSpPr>
            <p:cNvPr id="24" name="直接连接符 29">
              <a:extLst>
                <a:ext uri="{FF2B5EF4-FFF2-40B4-BE49-F238E27FC236}">
                  <a16:creationId xmlns:a16="http://schemas.microsoft.com/office/drawing/2014/main" id="{B43EC561-C851-504A-B014-AA721488712D}"/>
                </a:ext>
              </a:extLst>
            </p:cNvPr>
            <p:cNvCxnSpPr/>
            <p:nvPr>
              <p:custDataLst>
                <p:tags r:id="rId13"/>
              </p:custDataLst>
            </p:nvPr>
          </p:nvCxnSpPr>
          <p:spPr>
            <a:xfrm>
              <a:off x="5417084" y="1638894"/>
              <a:ext cx="1762814" cy="0"/>
            </a:xfrm>
            <a:prstGeom prst="line">
              <a:avLst/>
            </a:prstGeom>
            <a:noFill/>
            <a:ln w="6350" cap="flat" cmpd="sng" algn="ctr">
              <a:solidFill>
                <a:srgbClr val="FFFFFF">
                  <a:lumMod val="85000"/>
                </a:srgbClr>
              </a:solidFill>
              <a:prstDash val="solid"/>
              <a:miter lim="800000"/>
            </a:ln>
            <a:effectLst/>
          </p:spPr>
        </p:cxnSp>
        <p:sp>
          <p:nvSpPr>
            <p:cNvPr id="25" name="TextBox 4">
              <a:extLst>
                <a:ext uri="{FF2B5EF4-FFF2-40B4-BE49-F238E27FC236}">
                  <a16:creationId xmlns:a16="http://schemas.microsoft.com/office/drawing/2014/main" id="{B88DAEF7-40A2-854D-8FCE-B77E516EE14E}"/>
                </a:ext>
              </a:extLst>
            </p:cNvPr>
            <p:cNvSpPr txBox="1"/>
            <p:nvPr>
              <p:custDataLst>
                <p:tags r:id="rId14"/>
              </p:custDataLst>
            </p:nvPr>
          </p:nvSpPr>
          <p:spPr bwMode="auto">
            <a:xfrm>
              <a:off x="8756317" y="1984958"/>
              <a:ext cx="2130033" cy="568325"/>
            </a:xfrm>
            <a:prstGeom prst="rect">
              <a:avLst/>
            </a:prstGeom>
            <a:noFill/>
          </p:spPr>
          <p:txBody>
            <a:bodyPr wrap="square" anchor="t">
              <a:spAutoFit/>
            </a:bodyPr>
            <a:lstStyle/>
            <a:p>
              <a:pPr algn="l">
                <a:lnSpc>
                  <a:spcPct val="130000"/>
                </a:lnSpc>
                <a:spcBef>
                  <a:spcPts val="600"/>
                </a:spcBef>
                <a:buClrTx/>
                <a:buSzTx/>
                <a:buFontTx/>
                <a:defRPr/>
              </a:pPr>
              <a:r>
                <a:rPr lang="en-US" altLang="zh-CN" sz="10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C：</a:t>
              </a:r>
              <a:r>
                <a:rPr lang="zh-CN" altLang="en-US" sz="10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无</a:t>
              </a:r>
              <a:endParaRPr lang="en-US" altLang="zh-CN" sz="10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30000"/>
                </a:lnSpc>
                <a:spcBef>
                  <a:spcPts val="600"/>
                </a:spcBef>
                <a:defRPr/>
              </a:pPr>
              <a:r>
                <a:rPr lang="en-US" altLang="zh-CN" sz="10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10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：组织、人员、账号</a:t>
              </a:r>
              <a:endParaRPr lang="en-US" altLang="zh-CN" sz="10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extBox 34">
              <a:extLst>
                <a:ext uri="{FF2B5EF4-FFF2-40B4-BE49-F238E27FC236}">
                  <a16:creationId xmlns:a16="http://schemas.microsoft.com/office/drawing/2014/main" id="{4A0852AA-8D16-7A44-9015-F34E38343604}"/>
                </a:ext>
              </a:extLst>
            </p:cNvPr>
            <p:cNvSpPr txBox="1"/>
            <p:nvPr>
              <p:custDataLst>
                <p:tags r:id="rId15"/>
              </p:custDataLst>
            </p:nvPr>
          </p:nvSpPr>
          <p:spPr>
            <a:xfrm>
              <a:off x="8870718" y="1616126"/>
              <a:ext cx="1818448" cy="372410"/>
            </a:xfrm>
            <a:prstGeom prst="rect">
              <a:avLst/>
            </a:prstGeom>
            <a:noFill/>
          </p:spPr>
          <p:txBody>
            <a:bodyPr wrap="none" rtlCol="0" anchor="ctr">
              <a:spAutoFit/>
            </a:bodyPr>
            <a:lstStyle>
              <a:defPPr>
                <a:defRPr lang="zh-CN"/>
              </a:defPPr>
              <a:lvl1pPr algn="ctr">
                <a:lnSpc>
                  <a:spcPct val="130000"/>
                </a:lnSpc>
                <a:defRPr sz="1400" b="1">
                  <a:solidFill>
                    <a:srgbClr val="E60012">
                      <a:lumMod val="85000"/>
                      <a:lumOff val="15000"/>
                    </a:srgbClr>
                  </a:solidFill>
                  <a:latin typeface="Arial" panose="020B0604020202020204" pitchFamily="34" charset="0"/>
                  <a:ea typeface="微软雅黑" panose="020B0503020204020204" pitchFamily="34" charset="-122"/>
                </a:defRPr>
              </a:lvl1pPr>
            </a:lstStyle>
            <a:p>
              <a:r>
                <a:rPr lang="zh-CN" altLang="en-US" dirty="0">
                  <a:latin typeface="微软雅黑" panose="020B0503020204020204" pitchFamily="34" charset="-122"/>
                  <a:sym typeface="Arial" panose="020B0604020202020204" pitchFamily="34" charset="0"/>
                </a:rPr>
                <a:t>其他（</a:t>
              </a:r>
              <a:r>
                <a:rPr lang="en-US" altLang="zh-CN" dirty="0">
                  <a:latin typeface="微软雅黑" panose="020B0503020204020204" pitchFamily="34" charset="-122"/>
                  <a:sym typeface="Arial" panose="020B0604020202020204" pitchFamily="34" charset="0"/>
                </a:rPr>
                <a:t>AD</a:t>
              </a:r>
              <a:r>
                <a:rPr lang="zh-CN" altLang="en-US" dirty="0">
                  <a:latin typeface="微软雅黑" panose="020B0503020204020204" pitchFamily="34" charset="-122"/>
                  <a:sym typeface="Arial" panose="020B0604020202020204" pitchFamily="34" charset="0"/>
                </a:rPr>
                <a:t>、</a:t>
              </a:r>
              <a:r>
                <a:rPr lang="en-US" altLang="zh-CN" dirty="0">
                  <a:latin typeface="微软雅黑" panose="020B0503020204020204" pitchFamily="34" charset="-122"/>
                  <a:sym typeface="Arial" panose="020B0604020202020204" pitchFamily="34" charset="0"/>
                </a:rPr>
                <a:t>OA</a:t>
              </a:r>
              <a:r>
                <a:rPr lang="zh-CN" altLang="en-US" dirty="0">
                  <a:latin typeface="微软雅黑" panose="020B0503020204020204" pitchFamily="34" charset="-122"/>
                  <a:sym typeface="Arial" panose="020B0604020202020204" pitchFamily="34" charset="0"/>
                </a:rPr>
                <a:t>等）</a:t>
              </a:r>
            </a:p>
          </p:txBody>
        </p:sp>
        <p:cxnSp>
          <p:nvCxnSpPr>
            <p:cNvPr id="27" name="直接连接符 32">
              <a:extLst>
                <a:ext uri="{FF2B5EF4-FFF2-40B4-BE49-F238E27FC236}">
                  <a16:creationId xmlns:a16="http://schemas.microsoft.com/office/drawing/2014/main" id="{5C610493-5371-BF4C-8FA3-6595F0053E38}"/>
                </a:ext>
              </a:extLst>
            </p:cNvPr>
            <p:cNvCxnSpPr/>
            <p:nvPr>
              <p:custDataLst>
                <p:tags r:id="rId16"/>
              </p:custDataLst>
            </p:nvPr>
          </p:nvCxnSpPr>
          <p:spPr>
            <a:xfrm>
              <a:off x="8842872" y="1638894"/>
              <a:ext cx="1762814" cy="0"/>
            </a:xfrm>
            <a:prstGeom prst="line">
              <a:avLst/>
            </a:prstGeom>
            <a:noFill/>
            <a:ln w="6350" cap="flat" cmpd="sng" algn="ctr">
              <a:solidFill>
                <a:srgbClr val="FFFFFF">
                  <a:lumMod val="85000"/>
                </a:srgbClr>
              </a:solidFill>
              <a:prstDash val="solid"/>
              <a:miter lim="800000"/>
            </a:ln>
            <a:effectLst/>
          </p:spPr>
        </p:cxnSp>
        <p:sp>
          <p:nvSpPr>
            <p:cNvPr id="28" name="mind_174810">
              <a:extLst>
                <a:ext uri="{FF2B5EF4-FFF2-40B4-BE49-F238E27FC236}">
                  <a16:creationId xmlns:a16="http://schemas.microsoft.com/office/drawing/2014/main" id="{0BD1CF3E-60D3-2640-B8DC-A458932EBD4A}"/>
                </a:ext>
              </a:extLst>
            </p:cNvPr>
            <p:cNvSpPr>
              <a:spLocks noChangeAspect="1"/>
            </p:cNvSpPr>
            <p:nvPr>
              <p:custDataLst>
                <p:tags r:id="rId17"/>
              </p:custDataLst>
            </p:nvPr>
          </p:nvSpPr>
          <p:spPr bwMode="auto">
            <a:xfrm>
              <a:off x="2736921" y="1203337"/>
              <a:ext cx="285760" cy="285276"/>
            </a:xfrm>
            <a:custGeom>
              <a:avLst/>
              <a:gdLst>
                <a:gd name="connsiteX0" fmla="*/ 443794 w 579692"/>
                <a:gd name="connsiteY0" fmla="*/ 352832 h 578710"/>
                <a:gd name="connsiteX1" fmla="*/ 462117 w 579692"/>
                <a:gd name="connsiteY1" fmla="*/ 352832 h 578710"/>
                <a:gd name="connsiteX2" fmla="*/ 462117 w 579692"/>
                <a:gd name="connsiteY2" fmla="*/ 371155 h 578710"/>
                <a:gd name="connsiteX3" fmla="*/ 443794 w 579692"/>
                <a:gd name="connsiteY3" fmla="*/ 371155 h 578710"/>
                <a:gd name="connsiteX4" fmla="*/ 443794 w 579692"/>
                <a:gd name="connsiteY4" fmla="*/ 316840 h 578710"/>
                <a:gd name="connsiteX5" fmla="*/ 462117 w 579692"/>
                <a:gd name="connsiteY5" fmla="*/ 316840 h 578710"/>
                <a:gd name="connsiteX6" fmla="*/ 462117 w 579692"/>
                <a:gd name="connsiteY6" fmla="*/ 334509 h 578710"/>
                <a:gd name="connsiteX7" fmla="*/ 443794 w 579692"/>
                <a:gd name="connsiteY7" fmla="*/ 334509 h 578710"/>
                <a:gd name="connsiteX8" fmla="*/ 407693 w 579692"/>
                <a:gd name="connsiteY8" fmla="*/ 316840 h 578710"/>
                <a:gd name="connsiteX9" fmla="*/ 426125 w 579692"/>
                <a:gd name="connsiteY9" fmla="*/ 316840 h 578710"/>
                <a:gd name="connsiteX10" fmla="*/ 426125 w 579692"/>
                <a:gd name="connsiteY10" fmla="*/ 334509 h 578710"/>
                <a:gd name="connsiteX11" fmla="*/ 407693 w 579692"/>
                <a:gd name="connsiteY11" fmla="*/ 334509 h 578710"/>
                <a:gd name="connsiteX12" fmla="*/ 443794 w 579692"/>
                <a:gd name="connsiteY12" fmla="*/ 280193 h 578710"/>
                <a:gd name="connsiteX13" fmla="*/ 462117 w 579692"/>
                <a:gd name="connsiteY13" fmla="*/ 280193 h 578710"/>
                <a:gd name="connsiteX14" fmla="*/ 462117 w 579692"/>
                <a:gd name="connsiteY14" fmla="*/ 298516 h 578710"/>
                <a:gd name="connsiteX15" fmla="*/ 443794 w 579692"/>
                <a:gd name="connsiteY15" fmla="*/ 298516 h 578710"/>
                <a:gd name="connsiteX16" fmla="*/ 407693 w 579692"/>
                <a:gd name="connsiteY16" fmla="*/ 280193 h 578710"/>
                <a:gd name="connsiteX17" fmla="*/ 426125 w 579692"/>
                <a:gd name="connsiteY17" fmla="*/ 280193 h 578710"/>
                <a:gd name="connsiteX18" fmla="*/ 426125 w 579692"/>
                <a:gd name="connsiteY18" fmla="*/ 298516 h 578710"/>
                <a:gd name="connsiteX19" fmla="*/ 407693 w 579692"/>
                <a:gd name="connsiteY19" fmla="*/ 298516 h 578710"/>
                <a:gd name="connsiteX20" fmla="*/ 371701 w 579692"/>
                <a:gd name="connsiteY20" fmla="*/ 280193 h 578710"/>
                <a:gd name="connsiteX21" fmla="*/ 389370 w 579692"/>
                <a:gd name="connsiteY21" fmla="*/ 280193 h 578710"/>
                <a:gd name="connsiteX22" fmla="*/ 389370 w 579692"/>
                <a:gd name="connsiteY22" fmla="*/ 298516 h 578710"/>
                <a:gd name="connsiteX23" fmla="*/ 371701 w 579692"/>
                <a:gd name="connsiteY23" fmla="*/ 298516 h 578710"/>
                <a:gd name="connsiteX24" fmla="*/ 326220 w 579692"/>
                <a:gd name="connsiteY24" fmla="*/ 144514 h 578710"/>
                <a:gd name="connsiteX25" fmla="*/ 326220 w 579692"/>
                <a:gd name="connsiteY25" fmla="*/ 162843 h 578710"/>
                <a:gd name="connsiteX26" fmla="*/ 307863 w 579692"/>
                <a:gd name="connsiteY26" fmla="*/ 181173 h 578710"/>
                <a:gd name="connsiteX27" fmla="*/ 271829 w 579692"/>
                <a:gd name="connsiteY27" fmla="*/ 217153 h 578710"/>
                <a:gd name="connsiteX28" fmla="*/ 253472 w 579692"/>
                <a:gd name="connsiteY28" fmla="*/ 217153 h 578710"/>
                <a:gd name="connsiteX29" fmla="*/ 294265 w 579692"/>
                <a:gd name="connsiteY29" fmla="*/ 164880 h 578710"/>
                <a:gd name="connsiteX30" fmla="*/ 326220 w 579692"/>
                <a:gd name="connsiteY30" fmla="*/ 144514 h 578710"/>
                <a:gd name="connsiteX31" fmla="*/ 317331 w 579692"/>
                <a:gd name="connsiteY31" fmla="*/ 63120 h 578710"/>
                <a:gd name="connsiteX32" fmla="*/ 293551 w 579692"/>
                <a:gd name="connsiteY32" fmla="*/ 76688 h 578710"/>
                <a:gd name="connsiteX33" fmla="*/ 290833 w 579692"/>
                <a:gd name="connsiteY33" fmla="*/ 81437 h 578710"/>
                <a:gd name="connsiteX34" fmla="*/ 326164 w 579692"/>
                <a:gd name="connsiteY34" fmla="*/ 108573 h 578710"/>
                <a:gd name="connsiteX35" fmla="*/ 326164 w 579692"/>
                <a:gd name="connsiteY35" fmla="*/ 126890 h 578710"/>
                <a:gd name="connsiteX36" fmla="*/ 271808 w 579692"/>
                <a:gd name="connsiteY36" fmla="*/ 73974 h 578710"/>
                <a:gd name="connsiteX37" fmla="*/ 262975 w 579692"/>
                <a:gd name="connsiteY37" fmla="*/ 72617 h 578710"/>
                <a:gd name="connsiteX38" fmla="*/ 235797 w 579692"/>
                <a:gd name="connsiteY38" fmla="*/ 96362 h 578710"/>
                <a:gd name="connsiteX39" fmla="*/ 235797 w 579692"/>
                <a:gd name="connsiteY39" fmla="*/ 99754 h 578710"/>
                <a:gd name="connsiteX40" fmla="*/ 271808 w 579692"/>
                <a:gd name="connsiteY40" fmla="*/ 135709 h 578710"/>
                <a:gd name="connsiteX41" fmla="*/ 271808 w 579692"/>
                <a:gd name="connsiteY41" fmla="*/ 154026 h 578710"/>
                <a:gd name="connsiteX42" fmla="*/ 217452 w 579692"/>
                <a:gd name="connsiteY42" fmla="*/ 101110 h 578710"/>
                <a:gd name="connsiteX43" fmla="*/ 208619 w 579692"/>
                <a:gd name="connsiteY43" fmla="*/ 99754 h 578710"/>
                <a:gd name="connsiteX44" fmla="*/ 181441 w 579692"/>
                <a:gd name="connsiteY44" fmla="*/ 126890 h 578710"/>
                <a:gd name="connsiteX45" fmla="*/ 181441 w 579692"/>
                <a:gd name="connsiteY45" fmla="*/ 127568 h 578710"/>
                <a:gd name="connsiteX46" fmla="*/ 214734 w 579692"/>
                <a:gd name="connsiteY46" fmla="*/ 156062 h 578710"/>
                <a:gd name="connsiteX47" fmla="*/ 226285 w 579692"/>
                <a:gd name="connsiteY47" fmla="*/ 154026 h 578710"/>
                <a:gd name="connsiteX48" fmla="*/ 226285 w 579692"/>
                <a:gd name="connsiteY48" fmla="*/ 171665 h 578710"/>
                <a:gd name="connsiteX49" fmla="*/ 208619 w 579692"/>
                <a:gd name="connsiteY49" fmla="*/ 189982 h 578710"/>
                <a:gd name="connsiteX50" fmla="*/ 190273 w 579692"/>
                <a:gd name="connsiteY50" fmla="*/ 189982 h 578710"/>
                <a:gd name="connsiteX51" fmla="*/ 199106 w 579692"/>
                <a:gd name="connsiteY51" fmla="*/ 166916 h 578710"/>
                <a:gd name="connsiteX52" fmla="*/ 171928 w 579692"/>
                <a:gd name="connsiteY52" fmla="*/ 144529 h 578710"/>
                <a:gd name="connsiteX53" fmla="*/ 144750 w 579692"/>
                <a:gd name="connsiteY53" fmla="*/ 171665 h 578710"/>
                <a:gd name="connsiteX54" fmla="*/ 144750 w 579692"/>
                <a:gd name="connsiteY54" fmla="*/ 173022 h 578710"/>
                <a:gd name="connsiteX55" fmla="*/ 171928 w 579692"/>
                <a:gd name="connsiteY55" fmla="*/ 208299 h 578710"/>
                <a:gd name="connsiteX56" fmla="*/ 154262 w 579692"/>
                <a:gd name="connsiteY56" fmla="*/ 208299 h 578710"/>
                <a:gd name="connsiteX57" fmla="*/ 139994 w 579692"/>
                <a:gd name="connsiteY57" fmla="*/ 190660 h 578710"/>
                <a:gd name="connsiteX58" fmla="*/ 139314 w 579692"/>
                <a:gd name="connsiteY58" fmla="*/ 190660 h 578710"/>
                <a:gd name="connsiteX59" fmla="*/ 117572 w 579692"/>
                <a:gd name="connsiteY59" fmla="*/ 217118 h 578710"/>
                <a:gd name="connsiteX60" fmla="*/ 144750 w 579692"/>
                <a:gd name="connsiteY60" fmla="*/ 244255 h 578710"/>
                <a:gd name="connsiteX61" fmla="*/ 182120 w 579692"/>
                <a:gd name="connsiteY61" fmla="*/ 244255 h 578710"/>
                <a:gd name="connsiteX62" fmla="*/ 226285 w 579692"/>
                <a:gd name="connsiteY62" fmla="*/ 208299 h 578710"/>
                <a:gd name="connsiteX63" fmla="*/ 226285 w 579692"/>
                <a:gd name="connsiteY63" fmla="*/ 225938 h 578710"/>
                <a:gd name="connsiteX64" fmla="*/ 201145 w 579692"/>
                <a:gd name="connsiteY64" fmla="*/ 244255 h 578710"/>
                <a:gd name="connsiteX65" fmla="*/ 370329 w 579692"/>
                <a:gd name="connsiteY65" fmla="*/ 244255 h 578710"/>
                <a:gd name="connsiteX66" fmla="*/ 326164 w 579692"/>
                <a:gd name="connsiteY66" fmla="*/ 208299 h 578710"/>
                <a:gd name="connsiteX67" fmla="*/ 326164 w 579692"/>
                <a:gd name="connsiteY67" fmla="*/ 189982 h 578710"/>
                <a:gd name="connsiteX68" fmla="*/ 388674 w 579692"/>
                <a:gd name="connsiteY68" fmla="*/ 244255 h 578710"/>
                <a:gd name="connsiteX69" fmla="*/ 489234 w 579692"/>
                <a:gd name="connsiteY69" fmla="*/ 244255 h 578710"/>
                <a:gd name="connsiteX70" fmla="*/ 516412 w 579692"/>
                <a:gd name="connsiteY70" fmla="*/ 217118 h 578710"/>
                <a:gd name="connsiteX71" fmla="*/ 494669 w 579692"/>
                <a:gd name="connsiteY71" fmla="*/ 190660 h 578710"/>
                <a:gd name="connsiteX72" fmla="*/ 493990 w 579692"/>
                <a:gd name="connsiteY72" fmla="*/ 190660 h 578710"/>
                <a:gd name="connsiteX73" fmla="*/ 470888 w 579692"/>
                <a:gd name="connsiteY73" fmla="*/ 217118 h 578710"/>
                <a:gd name="connsiteX74" fmla="*/ 453222 w 579692"/>
                <a:gd name="connsiteY74" fmla="*/ 217118 h 578710"/>
                <a:gd name="connsiteX75" fmla="*/ 489234 w 579692"/>
                <a:gd name="connsiteY75" fmla="*/ 173022 h 578710"/>
                <a:gd name="connsiteX76" fmla="*/ 489234 w 579692"/>
                <a:gd name="connsiteY76" fmla="*/ 171665 h 578710"/>
                <a:gd name="connsiteX77" fmla="*/ 462055 w 579692"/>
                <a:gd name="connsiteY77" fmla="*/ 144529 h 578710"/>
                <a:gd name="connsiteX78" fmla="*/ 461376 w 579692"/>
                <a:gd name="connsiteY78" fmla="*/ 145207 h 578710"/>
                <a:gd name="connsiteX79" fmla="*/ 460696 w 579692"/>
                <a:gd name="connsiteY79" fmla="*/ 145207 h 578710"/>
                <a:gd name="connsiteX80" fmla="*/ 417211 w 579692"/>
                <a:gd name="connsiteY80" fmla="*/ 185233 h 578710"/>
                <a:gd name="connsiteX81" fmla="*/ 426044 w 579692"/>
                <a:gd name="connsiteY81" fmla="*/ 208299 h 578710"/>
                <a:gd name="connsiteX82" fmla="*/ 407699 w 579692"/>
                <a:gd name="connsiteY82" fmla="*/ 208299 h 578710"/>
                <a:gd name="connsiteX83" fmla="*/ 389354 w 579692"/>
                <a:gd name="connsiteY83" fmla="*/ 189982 h 578710"/>
                <a:gd name="connsiteX84" fmla="*/ 389354 w 579692"/>
                <a:gd name="connsiteY84" fmla="*/ 171665 h 578710"/>
                <a:gd name="connsiteX85" fmla="*/ 400904 w 579692"/>
                <a:gd name="connsiteY85" fmla="*/ 173700 h 578710"/>
                <a:gd name="connsiteX86" fmla="*/ 453222 w 579692"/>
                <a:gd name="connsiteY86" fmla="*/ 127568 h 578710"/>
                <a:gd name="connsiteX87" fmla="*/ 453222 w 579692"/>
                <a:gd name="connsiteY87" fmla="*/ 126890 h 578710"/>
                <a:gd name="connsiteX88" fmla="*/ 426044 w 579692"/>
                <a:gd name="connsiteY88" fmla="*/ 99754 h 578710"/>
                <a:gd name="connsiteX89" fmla="*/ 415852 w 579692"/>
                <a:gd name="connsiteY89" fmla="*/ 101789 h 578710"/>
                <a:gd name="connsiteX90" fmla="*/ 353343 w 579692"/>
                <a:gd name="connsiteY90" fmla="*/ 154026 h 578710"/>
                <a:gd name="connsiteX91" fmla="*/ 353343 w 579692"/>
                <a:gd name="connsiteY91" fmla="*/ 135709 h 578710"/>
                <a:gd name="connsiteX92" fmla="*/ 398187 w 579692"/>
                <a:gd name="connsiteY92" fmla="*/ 95683 h 578710"/>
                <a:gd name="connsiteX93" fmla="*/ 371688 w 579692"/>
                <a:gd name="connsiteY93" fmla="*/ 72617 h 578710"/>
                <a:gd name="connsiteX94" fmla="*/ 354022 w 579692"/>
                <a:gd name="connsiteY94" fmla="*/ 78723 h 578710"/>
                <a:gd name="connsiteX95" fmla="*/ 345869 w 579692"/>
                <a:gd name="connsiteY95" fmla="*/ 86186 h 578710"/>
                <a:gd name="connsiteX96" fmla="*/ 340433 w 579692"/>
                <a:gd name="connsiteY96" fmla="*/ 76688 h 578710"/>
                <a:gd name="connsiteX97" fmla="*/ 317331 w 579692"/>
                <a:gd name="connsiteY97" fmla="*/ 63120 h 578710"/>
                <a:gd name="connsiteX98" fmla="*/ 317331 w 579692"/>
                <a:gd name="connsiteY98" fmla="*/ 45481 h 578710"/>
                <a:gd name="connsiteX99" fmla="*/ 349945 w 579692"/>
                <a:gd name="connsiteY99" fmla="*/ 59728 h 578710"/>
                <a:gd name="connsiteX100" fmla="*/ 371688 w 579692"/>
                <a:gd name="connsiteY100" fmla="*/ 54300 h 578710"/>
                <a:gd name="connsiteX101" fmla="*/ 413814 w 579692"/>
                <a:gd name="connsiteY101" fmla="*/ 83472 h 578710"/>
                <a:gd name="connsiteX102" fmla="*/ 426044 w 579692"/>
                <a:gd name="connsiteY102" fmla="*/ 81437 h 578710"/>
                <a:gd name="connsiteX103" fmla="*/ 470888 w 579692"/>
                <a:gd name="connsiteY103" fmla="*/ 126890 h 578710"/>
                <a:gd name="connsiteX104" fmla="*/ 470888 w 579692"/>
                <a:gd name="connsiteY104" fmla="*/ 127568 h 578710"/>
                <a:gd name="connsiteX105" fmla="*/ 507579 w 579692"/>
                <a:gd name="connsiteY105" fmla="*/ 171665 h 578710"/>
                <a:gd name="connsiteX106" fmla="*/ 506899 w 579692"/>
                <a:gd name="connsiteY106" fmla="*/ 175735 h 578710"/>
                <a:gd name="connsiteX107" fmla="*/ 534757 w 579692"/>
                <a:gd name="connsiteY107" fmla="*/ 217118 h 578710"/>
                <a:gd name="connsiteX108" fmla="*/ 498066 w 579692"/>
                <a:gd name="connsiteY108" fmla="*/ 261215 h 578710"/>
                <a:gd name="connsiteX109" fmla="*/ 498066 w 579692"/>
                <a:gd name="connsiteY109" fmla="*/ 578710 h 578710"/>
                <a:gd name="connsiteX110" fmla="*/ 480401 w 579692"/>
                <a:gd name="connsiteY110" fmla="*/ 578710 h 578710"/>
                <a:gd name="connsiteX111" fmla="*/ 480401 w 579692"/>
                <a:gd name="connsiteY111" fmla="*/ 262572 h 578710"/>
                <a:gd name="connsiteX112" fmla="*/ 353343 w 579692"/>
                <a:gd name="connsiteY112" fmla="*/ 262572 h 578710"/>
                <a:gd name="connsiteX113" fmla="*/ 353343 w 579692"/>
                <a:gd name="connsiteY113" fmla="*/ 312774 h 578710"/>
                <a:gd name="connsiteX114" fmla="*/ 426044 w 579692"/>
                <a:gd name="connsiteY114" fmla="*/ 385364 h 578710"/>
                <a:gd name="connsiteX115" fmla="*/ 426044 w 579692"/>
                <a:gd name="connsiteY115" fmla="*/ 578710 h 578710"/>
                <a:gd name="connsiteX116" fmla="*/ 407699 w 579692"/>
                <a:gd name="connsiteY116" fmla="*/ 578710 h 578710"/>
                <a:gd name="connsiteX117" fmla="*/ 407699 w 579692"/>
                <a:gd name="connsiteY117" fmla="*/ 392826 h 578710"/>
                <a:gd name="connsiteX118" fmla="*/ 334997 w 579692"/>
                <a:gd name="connsiteY118" fmla="*/ 320236 h 578710"/>
                <a:gd name="connsiteX119" fmla="*/ 334997 w 579692"/>
                <a:gd name="connsiteY119" fmla="*/ 262572 h 578710"/>
                <a:gd name="connsiteX120" fmla="*/ 144750 w 579692"/>
                <a:gd name="connsiteY120" fmla="*/ 262572 h 578710"/>
                <a:gd name="connsiteX121" fmla="*/ 99906 w 579692"/>
                <a:gd name="connsiteY121" fmla="*/ 217118 h 578710"/>
                <a:gd name="connsiteX122" fmla="*/ 127084 w 579692"/>
                <a:gd name="connsiteY122" fmla="*/ 175735 h 578710"/>
                <a:gd name="connsiteX123" fmla="*/ 127084 w 579692"/>
                <a:gd name="connsiteY123" fmla="*/ 171665 h 578710"/>
                <a:gd name="connsiteX124" fmla="*/ 163095 w 579692"/>
                <a:gd name="connsiteY124" fmla="*/ 127568 h 578710"/>
                <a:gd name="connsiteX125" fmla="*/ 163095 w 579692"/>
                <a:gd name="connsiteY125" fmla="*/ 126890 h 578710"/>
                <a:gd name="connsiteX126" fmla="*/ 208619 w 579692"/>
                <a:gd name="connsiteY126" fmla="*/ 81437 h 578710"/>
                <a:gd name="connsiteX127" fmla="*/ 220849 w 579692"/>
                <a:gd name="connsiteY127" fmla="*/ 83472 h 578710"/>
                <a:gd name="connsiteX128" fmla="*/ 262975 w 579692"/>
                <a:gd name="connsiteY128" fmla="*/ 54300 h 578710"/>
                <a:gd name="connsiteX129" fmla="*/ 284038 w 579692"/>
                <a:gd name="connsiteY129" fmla="*/ 59728 h 578710"/>
                <a:gd name="connsiteX130" fmla="*/ 317331 w 579692"/>
                <a:gd name="connsiteY130" fmla="*/ 45481 h 578710"/>
                <a:gd name="connsiteX131" fmla="*/ 18331 w 579692"/>
                <a:gd name="connsiteY131" fmla="*/ 27158 h 578710"/>
                <a:gd name="connsiteX132" fmla="*/ 35984 w 579692"/>
                <a:gd name="connsiteY132" fmla="*/ 27158 h 578710"/>
                <a:gd name="connsiteX133" fmla="*/ 35984 w 579692"/>
                <a:gd name="connsiteY133" fmla="*/ 45453 h 578710"/>
                <a:gd name="connsiteX134" fmla="*/ 54315 w 579692"/>
                <a:gd name="connsiteY134" fmla="*/ 45453 h 578710"/>
                <a:gd name="connsiteX135" fmla="*/ 54315 w 579692"/>
                <a:gd name="connsiteY135" fmla="*/ 63069 h 578710"/>
                <a:gd name="connsiteX136" fmla="*/ 35984 w 579692"/>
                <a:gd name="connsiteY136" fmla="*/ 63069 h 578710"/>
                <a:gd name="connsiteX137" fmla="*/ 35984 w 579692"/>
                <a:gd name="connsiteY137" fmla="*/ 81364 h 578710"/>
                <a:gd name="connsiteX138" fmla="*/ 18331 w 579692"/>
                <a:gd name="connsiteY138" fmla="*/ 81364 h 578710"/>
                <a:gd name="connsiteX139" fmla="*/ 18331 w 579692"/>
                <a:gd name="connsiteY139" fmla="*/ 63069 h 578710"/>
                <a:gd name="connsiteX140" fmla="*/ 0 w 579692"/>
                <a:gd name="connsiteY140" fmla="*/ 63069 h 578710"/>
                <a:gd name="connsiteX141" fmla="*/ 0 w 579692"/>
                <a:gd name="connsiteY141" fmla="*/ 45453 h 578710"/>
                <a:gd name="connsiteX142" fmla="*/ 18331 w 579692"/>
                <a:gd name="connsiteY142" fmla="*/ 45453 h 578710"/>
                <a:gd name="connsiteX143" fmla="*/ 317343 w 579692"/>
                <a:gd name="connsiteY143" fmla="*/ 0 h 578710"/>
                <a:gd name="connsiteX144" fmla="*/ 579692 w 579692"/>
                <a:gd name="connsiteY144" fmla="*/ 262557 h 578710"/>
                <a:gd name="connsiteX145" fmla="*/ 579692 w 579692"/>
                <a:gd name="connsiteY145" fmla="*/ 578710 h 578710"/>
                <a:gd name="connsiteX146" fmla="*/ 562021 w 579692"/>
                <a:gd name="connsiteY146" fmla="*/ 578710 h 578710"/>
                <a:gd name="connsiteX147" fmla="*/ 562021 w 579692"/>
                <a:gd name="connsiteY147" fmla="*/ 262557 h 578710"/>
                <a:gd name="connsiteX148" fmla="*/ 317343 w 579692"/>
                <a:gd name="connsiteY148" fmla="*/ 18318 h 578710"/>
                <a:gd name="connsiteX149" fmla="*/ 72666 w 579692"/>
                <a:gd name="connsiteY149" fmla="*/ 262557 h 578710"/>
                <a:gd name="connsiteX150" fmla="*/ 72666 w 579692"/>
                <a:gd name="connsiteY150" fmla="*/ 379927 h 578710"/>
                <a:gd name="connsiteX151" fmla="*/ 127039 w 579692"/>
                <a:gd name="connsiteY151" fmla="*/ 379927 h 578710"/>
                <a:gd name="connsiteX152" fmla="*/ 127039 w 579692"/>
                <a:gd name="connsiteY152" fmla="*/ 497297 h 578710"/>
                <a:gd name="connsiteX153" fmla="*/ 280642 w 579692"/>
                <a:gd name="connsiteY153" fmla="*/ 497297 h 578710"/>
                <a:gd name="connsiteX154" fmla="*/ 298993 w 579692"/>
                <a:gd name="connsiteY154" fmla="*/ 497297 h 578710"/>
                <a:gd name="connsiteX155" fmla="*/ 317343 w 579692"/>
                <a:gd name="connsiteY155" fmla="*/ 497297 h 578710"/>
                <a:gd name="connsiteX156" fmla="*/ 317343 w 579692"/>
                <a:gd name="connsiteY156" fmla="*/ 515615 h 578710"/>
                <a:gd name="connsiteX157" fmla="*/ 298993 w 579692"/>
                <a:gd name="connsiteY157" fmla="*/ 515615 h 578710"/>
                <a:gd name="connsiteX158" fmla="*/ 298993 w 579692"/>
                <a:gd name="connsiteY158" fmla="*/ 578710 h 578710"/>
                <a:gd name="connsiteX159" fmla="*/ 280642 w 579692"/>
                <a:gd name="connsiteY159" fmla="*/ 578710 h 578710"/>
                <a:gd name="connsiteX160" fmla="*/ 280642 w 579692"/>
                <a:gd name="connsiteY160" fmla="*/ 515615 h 578710"/>
                <a:gd name="connsiteX161" fmla="*/ 108688 w 579692"/>
                <a:gd name="connsiteY161" fmla="*/ 515615 h 578710"/>
                <a:gd name="connsiteX162" fmla="*/ 108688 w 579692"/>
                <a:gd name="connsiteY162" fmla="*/ 398245 h 578710"/>
                <a:gd name="connsiteX163" fmla="*/ 54315 w 579692"/>
                <a:gd name="connsiteY163" fmla="*/ 398245 h 578710"/>
                <a:gd name="connsiteX164" fmla="*/ 54315 w 579692"/>
                <a:gd name="connsiteY164" fmla="*/ 262557 h 578710"/>
                <a:gd name="connsiteX165" fmla="*/ 317343 w 579692"/>
                <a:gd name="connsiteY165" fmla="*/ 0 h 578710"/>
                <a:gd name="connsiteX166" fmla="*/ 90400 w 579692"/>
                <a:gd name="connsiteY166" fmla="*/ 0 h 578710"/>
                <a:gd name="connsiteX167" fmla="*/ 108732 w 579692"/>
                <a:gd name="connsiteY167" fmla="*/ 0 h 578710"/>
                <a:gd name="connsiteX168" fmla="*/ 108732 w 579692"/>
                <a:gd name="connsiteY168" fmla="*/ 18331 h 578710"/>
                <a:gd name="connsiteX169" fmla="*/ 127063 w 579692"/>
                <a:gd name="connsiteY169" fmla="*/ 18331 h 578710"/>
                <a:gd name="connsiteX170" fmla="*/ 127063 w 579692"/>
                <a:gd name="connsiteY170" fmla="*/ 35984 h 578710"/>
                <a:gd name="connsiteX171" fmla="*/ 108732 w 579692"/>
                <a:gd name="connsiteY171" fmla="*/ 35984 h 578710"/>
                <a:gd name="connsiteX172" fmla="*/ 108732 w 579692"/>
                <a:gd name="connsiteY172" fmla="*/ 54315 h 578710"/>
                <a:gd name="connsiteX173" fmla="*/ 90400 w 579692"/>
                <a:gd name="connsiteY173" fmla="*/ 54315 h 578710"/>
                <a:gd name="connsiteX174" fmla="*/ 90400 w 579692"/>
                <a:gd name="connsiteY174" fmla="*/ 35984 h 578710"/>
                <a:gd name="connsiteX175" fmla="*/ 72748 w 579692"/>
                <a:gd name="connsiteY175" fmla="*/ 35984 h 578710"/>
                <a:gd name="connsiteX176" fmla="*/ 72748 w 579692"/>
                <a:gd name="connsiteY176" fmla="*/ 18331 h 578710"/>
                <a:gd name="connsiteX177" fmla="*/ 90400 w 579692"/>
                <a:gd name="connsiteY177" fmla="*/ 18331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579692" h="578710">
                  <a:moveTo>
                    <a:pt x="443794" y="352832"/>
                  </a:moveTo>
                  <a:lnTo>
                    <a:pt x="462117" y="352832"/>
                  </a:lnTo>
                  <a:lnTo>
                    <a:pt x="462117" y="371155"/>
                  </a:lnTo>
                  <a:lnTo>
                    <a:pt x="443794" y="371155"/>
                  </a:lnTo>
                  <a:close/>
                  <a:moveTo>
                    <a:pt x="443794" y="316840"/>
                  </a:moveTo>
                  <a:lnTo>
                    <a:pt x="462117" y="316840"/>
                  </a:lnTo>
                  <a:lnTo>
                    <a:pt x="462117" y="334509"/>
                  </a:lnTo>
                  <a:lnTo>
                    <a:pt x="443794" y="334509"/>
                  </a:lnTo>
                  <a:close/>
                  <a:moveTo>
                    <a:pt x="407693" y="316840"/>
                  </a:moveTo>
                  <a:lnTo>
                    <a:pt x="426125" y="316840"/>
                  </a:lnTo>
                  <a:lnTo>
                    <a:pt x="426125" y="334509"/>
                  </a:lnTo>
                  <a:lnTo>
                    <a:pt x="407693" y="334509"/>
                  </a:lnTo>
                  <a:close/>
                  <a:moveTo>
                    <a:pt x="443794" y="280193"/>
                  </a:moveTo>
                  <a:lnTo>
                    <a:pt x="462117" y="280193"/>
                  </a:lnTo>
                  <a:lnTo>
                    <a:pt x="462117" y="298516"/>
                  </a:lnTo>
                  <a:lnTo>
                    <a:pt x="443794" y="298516"/>
                  </a:lnTo>
                  <a:close/>
                  <a:moveTo>
                    <a:pt x="407693" y="280193"/>
                  </a:moveTo>
                  <a:lnTo>
                    <a:pt x="426125" y="280193"/>
                  </a:lnTo>
                  <a:lnTo>
                    <a:pt x="426125" y="298516"/>
                  </a:lnTo>
                  <a:lnTo>
                    <a:pt x="407693" y="298516"/>
                  </a:lnTo>
                  <a:close/>
                  <a:moveTo>
                    <a:pt x="371701" y="280193"/>
                  </a:moveTo>
                  <a:lnTo>
                    <a:pt x="389370" y="280193"/>
                  </a:lnTo>
                  <a:lnTo>
                    <a:pt x="389370" y="298516"/>
                  </a:lnTo>
                  <a:lnTo>
                    <a:pt x="371701" y="298516"/>
                  </a:lnTo>
                  <a:close/>
                  <a:moveTo>
                    <a:pt x="326220" y="144514"/>
                  </a:moveTo>
                  <a:lnTo>
                    <a:pt x="326220" y="162843"/>
                  </a:lnTo>
                  <a:cubicBezTo>
                    <a:pt x="316022" y="162843"/>
                    <a:pt x="307863" y="170990"/>
                    <a:pt x="307863" y="181173"/>
                  </a:cubicBezTo>
                  <a:cubicBezTo>
                    <a:pt x="288146" y="181173"/>
                    <a:pt x="271829" y="197466"/>
                    <a:pt x="271829" y="217153"/>
                  </a:cubicBezTo>
                  <a:lnTo>
                    <a:pt x="253472" y="217153"/>
                  </a:lnTo>
                  <a:cubicBezTo>
                    <a:pt x="253472" y="192035"/>
                    <a:pt x="270469" y="170990"/>
                    <a:pt x="294265" y="164880"/>
                  </a:cubicBezTo>
                  <a:cubicBezTo>
                    <a:pt x="299704" y="152660"/>
                    <a:pt x="311942" y="144514"/>
                    <a:pt x="326220" y="144514"/>
                  </a:cubicBezTo>
                  <a:close/>
                  <a:moveTo>
                    <a:pt x="317331" y="63120"/>
                  </a:moveTo>
                  <a:cubicBezTo>
                    <a:pt x="307819" y="63120"/>
                    <a:pt x="298986" y="68547"/>
                    <a:pt x="293551" y="76688"/>
                  </a:cubicBezTo>
                  <a:lnTo>
                    <a:pt x="290833" y="81437"/>
                  </a:lnTo>
                  <a:cubicBezTo>
                    <a:pt x="294909" y="97040"/>
                    <a:pt x="309178" y="108573"/>
                    <a:pt x="326164" y="108573"/>
                  </a:cubicBezTo>
                  <a:lnTo>
                    <a:pt x="326164" y="126890"/>
                  </a:lnTo>
                  <a:cubicBezTo>
                    <a:pt x="296948" y="126890"/>
                    <a:pt x="273167" y="103146"/>
                    <a:pt x="271808" y="73974"/>
                  </a:cubicBezTo>
                  <a:cubicBezTo>
                    <a:pt x="269090" y="73296"/>
                    <a:pt x="266372" y="72617"/>
                    <a:pt x="262975" y="72617"/>
                  </a:cubicBezTo>
                  <a:cubicBezTo>
                    <a:pt x="248707" y="72617"/>
                    <a:pt x="237156" y="82793"/>
                    <a:pt x="235797" y="96362"/>
                  </a:cubicBezTo>
                  <a:lnTo>
                    <a:pt x="235797" y="99754"/>
                  </a:lnTo>
                  <a:cubicBezTo>
                    <a:pt x="235797" y="119428"/>
                    <a:pt x="252104" y="135709"/>
                    <a:pt x="271808" y="135709"/>
                  </a:cubicBezTo>
                  <a:lnTo>
                    <a:pt x="271808" y="154026"/>
                  </a:lnTo>
                  <a:cubicBezTo>
                    <a:pt x="242591" y="154026"/>
                    <a:pt x="218811" y="130282"/>
                    <a:pt x="217452" y="101110"/>
                  </a:cubicBezTo>
                  <a:cubicBezTo>
                    <a:pt x="214734" y="100432"/>
                    <a:pt x="211337" y="99754"/>
                    <a:pt x="208619" y="99754"/>
                  </a:cubicBezTo>
                  <a:cubicBezTo>
                    <a:pt x="193671" y="99754"/>
                    <a:pt x="181441" y="111965"/>
                    <a:pt x="181441" y="126890"/>
                  </a:cubicBezTo>
                  <a:cubicBezTo>
                    <a:pt x="181441" y="126890"/>
                    <a:pt x="181441" y="127568"/>
                    <a:pt x="181441" y="127568"/>
                  </a:cubicBezTo>
                  <a:cubicBezTo>
                    <a:pt x="196389" y="130960"/>
                    <a:pt x="209298" y="141815"/>
                    <a:pt x="214734" y="156062"/>
                  </a:cubicBezTo>
                  <a:cubicBezTo>
                    <a:pt x="218131" y="154705"/>
                    <a:pt x="222208" y="154026"/>
                    <a:pt x="226285" y="154026"/>
                  </a:cubicBezTo>
                  <a:lnTo>
                    <a:pt x="226285" y="171665"/>
                  </a:lnTo>
                  <a:cubicBezTo>
                    <a:pt x="216772" y="171665"/>
                    <a:pt x="208619" y="179806"/>
                    <a:pt x="208619" y="189982"/>
                  </a:cubicBezTo>
                  <a:lnTo>
                    <a:pt x="190273" y="189982"/>
                  </a:lnTo>
                  <a:cubicBezTo>
                    <a:pt x="190273" y="181163"/>
                    <a:pt x="193671" y="173022"/>
                    <a:pt x="199106" y="166916"/>
                  </a:cubicBezTo>
                  <a:cubicBezTo>
                    <a:pt x="196389" y="154026"/>
                    <a:pt x="185517" y="144529"/>
                    <a:pt x="171928" y="144529"/>
                  </a:cubicBezTo>
                  <a:cubicBezTo>
                    <a:pt x="156980" y="144529"/>
                    <a:pt x="144750" y="156740"/>
                    <a:pt x="144750" y="171665"/>
                  </a:cubicBezTo>
                  <a:cubicBezTo>
                    <a:pt x="144750" y="172343"/>
                    <a:pt x="144750" y="173022"/>
                    <a:pt x="144750" y="173022"/>
                  </a:cubicBezTo>
                  <a:cubicBezTo>
                    <a:pt x="160377" y="177092"/>
                    <a:pt x="171928" y="191339"/>
                    <a:pt x="171928" y="208299"/>
                  </a:cubicBezTo>
                  <a:lnTo>
                    <a:pt x="154262" y="208299"/>
                  </a:lnTo>
                  <a:cubicBezTo>
                    <a:pt x="154262" y="199480"/>
                    <a:pt x="148147" y="192017"/>
                    <a:pt x="139994" y="190660"/>
                  </a:cubicBezTo>
                  <a:lnTo>
                    <a:pt x="139314" y="190660"/>
                  </a:lnTo>
                  <a:cubicBezTo>
                    <a:pt x="127084" y="193374"/>
                    <a:pt x="117572" y="204229"/>
                    <a:pt x="117572" y="217118"/>
                  </a:cubicBezTo>
                  <a:cubicBezTo>
                    <a:pt x="117572" y="232043"/>
                    <a:pt x="129802" y="244255"/>
                    <a:pt x="144750" y="244255"/>
                  </a:cubicBezTo>
                  <a:lnTo>
                    <a:pt x="182120" y="244255"/>
                  </a:lnTo>
                  <a:cubicBezTo>
                    <a:pt x="186197" y="223902"/>
                    <a:pt x="204542" y="208299"/>
                    <a:pt x="226285" y="208299"/>
                  </a:cubicBezTo>
                  <a:lnTo>
                    <a:pt x="226285" y="225938"/>
                  </a:lnTo>
                  <a:cubicBezTo>
                    <a:pt x="214734" y="225938"/>
                    <a:pt x="204542" y="234079"/>
                    <a:pt x="201145" y="244255"/>
                  </a:cubicBezTo>
                  <a:lnTo>
                    <a:pt x="370329" y="244255"/>
                  </a:lnTo>
                  <a:cubicBezTo>
                    <a:pt x="366252" y="223902"/>
                    <a:pt x="347907" y="208299"/>
                    <a:pt x="326164" y="208299"/>
                  </a:cubicBezTo>
                  <a:lnTo>
                    <a:pt x="326164" y="189982"/>
                  </a:lnTo>
                  <a:cubicBezTo>
                    <a:pt x="358099" y="189982"/>
                    <a:pt x="384597" y="213726"/>
                    <a:pt x="388674" y="244255"/>
                  </a:cubicBezTo>
                  <a:lnTo>
                    <a:pt x="489234" y="244255"/>
                  </a:lnTo>
                  <a:cubicBezTo>
                    <a:pt x="504182" y="244255"/>
                    <a:pt x="516412" y="232043"/>
                    <a:pt x="516412" y="217118"/>
                  </a:cubicBezTo>
                  <a:cubicBezTo>
                    <a:pt x="516412" y="204229"/>
                    <a:pt x="507579" y="193374"/>
                    <a:pt x="494669" y="190660"/>
                  </a:cubicBezTo>
                  <a:lnTo>
                    <a:pt x="493990" y="190660"/>
                  </a:lnTo>
                  <a:cubicBezTo>
                    <a:pt x="481080" y="192696"/>
                    <a:pt x="470888" y="203550"/>
                    <a:pt x="470888" y="217118"/>
                  </a:cubicBezTo>
                  <a:lnTo>
                    <a:pt x="453222" y="217118"/>
                  </a:lnTo>
                  <a:cubicBezTo>
                    <a:pt x="453222" y="195409"/>
                    <a:pt x="468850" y="177092"/>
                    <a:pt x="489234" y="173022"/>
                  </a:cubicBezTo>
                  <a:cubicBezTo>
                    <a:pt x="489234" y="172343"/>
                    <a:pt x="489234" y="172343"/>
                    <a:pt x="489234" y="171665"/>
                  </a:cubicBezTo>
                  <a:cubicBezTo>
                    <a:pt x="489234" y="156740"/>
                    <a:pt x="477003" y="144529"/>
                    <a:pt x="462055" y="144529"/>
                  </a:cubicBezTo>
                  <a:cubicBezTo>
                    <a:pt x="462055" y="144529"/>
                    <a:pt x="461376" y="144529"/>
                    <a:pt x="461376" y="145207"/>
                  </a:cubicBezTo>
                  <a:lnTo>
                    <a:pt x="460696" y="145207"/>
                  </a:lnTo>
                  <a:cubicBezTo>
                    <a:pt x="438274" y="145885"/>
                    <a:pt x="419929" y="162846"/>
                    <a:pt x="417211" y="185233"/>
                  </a:cubicBezTo>
                  <a:cubicBezTo>
                    <a:pt x="422647" y="191339"/>
                    <a:pt x="426044" y="199480"/>
                    <a:pt x="426044" y="208299"/>
                  </a:cubicBezTo>
                  <a:lnTo>
                    <a:pt x="407699" y="208299"/>
                  </a:lnTo>
                  <a:cubicBezTo>
                    <a:pt x="407699" y="198123"/>
                    <a:pt x="399546" y="189982"/>
                    <a:pt x="389354" y="189982"/>
                  </a:cubicBezTo>
                  <a:lnTo>
                    <a:pt x="389354" y="171665"/>
                  </a:lnTo>
                  <a:cubicBezTo>
                    <a:pt x="393430" y="171665"/>
                    <a:pt x="397507" y="172343"/>
                    <a:pt x="400904" y="173700"/>
                  </a:cubicBezTo>
                  <a:cubicBezTo>
                    <a:pt x="407020" y="149277"/>
                    <a:pt x="427403" y="130960"/>
                    <a:pt x="453222" y="127568"/>
                  </a:cubicBezTo>
                  <a:cubicBezTo>
                    <a:pt x="453222" y="126890"/>
                    <a:pt x="453222" y="126890"/>
                    <a:pt x="453222" y="126890"/>
                  </a:cubicBezTo>
                  <a:cubicBezTo>
                    <a:pt x="453222" y="111965"/>
                    <a:pt x="440992" y="99754"/>
                    <a:pt x="426044" y="99754"/>
                  </a:cubicBezTo>
                  <a:cubicBezTo>
                    <a:pt x="422647" y="99754"/>
                    <a:pt x="419250" y="100432"/>
                    <a:pt x="415852" y="101789"/>
                  </a:cubicBezTo>
                  <a:cubicBezTo>
                    <a:pt x="410417" y="131639"/>
                    <a:pt x="384597" y="154026"/>
                    <a:pt x="353343" y="154026"/>
                  </a:cubicBezTo>
                  <a:lnTo>
                    <a:pt x="353343" y="135709"/>
                  </a:lnTo>
                  <a:cubicBezTo>
                    <a:pt x="376444" y="135709"/>
                    <a:pt x="395469" y="118071"/>
                    <a:pt x="398187" y="95683"/>
                  </a:cubicBezTo>
                  <a:cubicBezTo>
                    <a:pt x="396148" y="82115"/>
                    <a:pt x="385277" y="72617"/>
                    <a:pt x="371688" y="72617"/>
                  </a:cubicBezTo>
                  <a:cubicBezTo>
                    <a:pt x="363534" y="72617"/>
                    <a:pt x="357419" y="76009"/>
                    <a:pt x="354022" y="78723"/>
                  </a:cubicBezTo>
                  <a:lnTo>
                    <a:pt x="345869" y="86186"/>
                  </a:lnTo>
                  <a:lnTo>
                    <a:pt x="340433" y="76688"/>
                  </a:lnTo>
                  <a:cubicBezTo>
                    <a:pt x="335677" y="68547"/>
                    <a:pt x="326844" y="63120"/>
                    <a:pt x="317331" y="63120"/>
                  </a:cubicBezTo>
                  <a:close/>
                  <a:moveTo>
                    <a:pt x="317331" y="45481"/>
                  </a:moveTo>
                  <a:cubicBezTo>
                    <a:pt x="329562" y="45481"/>
                    <a:pt x="341792" y="50230"/>
                    <a:pt x="349945" y="59728"/>
                  </a:cubicBezTo>
                  <a:cubicBezTo>
                    <a:pt x="356740" y="56336"/>
                    <a:pt x="364214" y="54300"/>
                    <a:pt x="371688" y="54300"/>
                  </a:cubicBezTo>
                  <a:cubicBezTo>
                    <a:pt x="390713" y="54300"/>
                    <a:pt x="407020" y="65833"/>
                    <a:pt x="413814" y="83472"/>
                  </a:cubicBezTo>
                  <a:cubicBezTo>
                    <a:pt x="417211" y="82115"/>
                    <a:pt x="421968" y="81437"/>
                    <a:pt x="426044" y="81437"/>
                  </a:cubicBezTo>
                  <a:cubicBezTo>
                    <a:pt x="450505" y="81437"/>
                    <a:pt x="470888" y="101789"/>
                    <a:pt x="470888" y="126890"/>
                  </a:cubicBezTo>
                  <a:lnTo>
                    <a:pt x="470888" y="127568"/>
                  </a:lnTo>
                  <a:cubicBezTo>
                    <a:pt x="489234" y="131639"/>
                    <a:pt x="507579" y="149956"/>
                    <a:pt x="507579" y="171665"/>
                  </a:cubicBezTo>
                  <a:cubicBezTo>
                    <a:pt x="507579" y="173022"/>
                    <a:pt x="507579" y="174379"/>
                    <a:pt x="506899" y="175735"/>
                  </a:cubicBezTo>
                  <a:cubicBezTo>
                    <a:pt x="523206" y="182520"/>
                    <a:pt x="534757" y="198801"/>
                    <a:pt x="534757" y="217118"/>
                  </a:cubicBezTo>
                  <a:cubicBezTo>
                    <a:pt x="534757" y="238827"/>
                    <a:pt x="519130" y="257144"/>
                    <a:pt x="498066" y="261215"/>
                  </a:cubicBezTo>
                  <a:lnTo>
                    <a:pt x="498066" y="578710"/>
                  </a:lnTo>
                  <a:lnTo>
                    <a:pt x="480401" y="578710"/>
                  </a:lnTo>
                  <a:lnTo>
                    <a:pt x="480401" y="262572"/>
                  </a:lnTo>
                  <a:lnTo>
                    <a:pt x="353343" y="262572"/>
                  </a:lnTo>
                  <a:lnTo>
                    <a:pt x="353343" y="312774"/>
                  </a:lnTo>
                  <a:lnTo>
                    <a:pt x="426044" y="385364"/>
                  </a:lnTo>
                  <a:lnTo>
                    <a:pt x="426044" y="578710"/>
                  </a:lnTo>
                  <a:lnTo>
                    <a:pt x="407699" y="578710"/>
                  </a:lnTo>
                  <a:lnTo>
                    <a:pt x="407699" y="392826"/>
                  </a:lnTo>
                  <a:lnTo>
                    <a:pt x="334997" y="320236"/>
                  </a:lnTo>
                  <a:lnTo>
                    <a:pt x="334997" y="262572"/>
                  </a:lnTo>
                  <a:lnTo>
                    <a:pt x="144750" y="262572"/>
                  </a:lnTo>
                  <a:cubicBezTo>
                    <a:pt x="120290" y="262572"/>
                    <a:pt x="99906" y="242219"/>
                    <a:pt x="99906" y="217118"/>
                  </a:cubicBezTo>
                  <a:cubicBezTo>
                    <a:pt x="99906" y="198801"/>
                    <a:pt x="110777" y="182520"/>
                    <a:pt x="127084" y="175735"/>
                  </a:cubicBezTo>
                  <a:cubicBezTo>
                    <a:pt x="127084" y="174379"/>
                    <a:pt x="127084" y="173022"/>
                    <a:pt x="127084" y="171665"/>
                  </a:cubicBezTo>
                  <a:cubicBezTo>
                    <a:pt x="127084" y="149956"/>
                    <a:pt x="142712" y="131639"/>
                    <a:pt x="163095" y="127568"/>
                  </a:cubicBezTo>
                  <a:cubicBezTo>
                    <a:pt x="163095" y="127568"/>
                    <a:pt x="163095" y="126890"/>
                    <a:pt x="163095" y="126890"/>
                  </a:cubicBezTo>
                  <a:cubicBezTo>
                    <a:pt x="163095" y="101789"/>
                    <a:pt x="183479" y="81437"/>
                    <a:pt x="208619" y="81437"/>
                  </a:cubicBezTo>
                  <a:cubicBezTo>
                    <a:pt x="212695" y="81437"/>
                    <a:pt x="216772" y="82115"/>
                    <a:pt x="220849" y="83472"/>
                  </a:cubicBezTo>
                  <a:cubicBezTo>
                    <a:pt x="226964" y="65833"/>
                    <a:pt x="243950" y="54300"/>
                    <a:pt x="262975" y="54300"/>
                  </a:cubicBezTo>
                  <a:cubicBezTo>
                    <a:pt x="270449" y="54300"/>
                    <a:pt x="277244" y="56336"/>
                    <a:pt x="284038" y="59728"/>
                  </a:cubicBezTo>
                  <a:cubicBezTo>
                    <a:pt x="292192" y="50230"/>
                    <a:pt x="304422" y="45481"/>
                    <a:pt x="317331" y="45481"/>
                  </a:cubicBezTo>
                  <a:close/>
                  <a:moveTo>
                    <a:pt x="18331" y="27158"/>
                  </a:moveTo>
                  <a:lnTo>
                    <a:pt x="35984" y="27158"/>
                  </a:lnTo>
                  <a:lnTo>
                    <a:pt x="35984" y="45453"/>
                  </a:lnTo>
                  <a:lnTo>
                    <a:pt x="54315" y="45453"/>
                  </a:lnTo>
                  <a:lnTo>
                    <a:pt x="54315" y="63069"/>
                  </a:lnTo>
                  <a:lnTo>
                    <a:pt x="35984" y="63069"/>
                  </a:lnTo>
                  <a:lnTo>
                    <a:pt x="35984" y="81364"/>
                  </a:lnTo>
                  <a:lnTo>
                    <a:pt x="18331" y="81364"/>
                  </a:lnTo>
                  <a:lnTo>
                    <a:pt x="18331" y="63069"/>
                  </a:lnTo>
                  <a:lnTo>
                    <a:pt x="0" y="63069"/>
                  </a:lnTo>
                  <a:lnTo>
                    <a:pt x="0" y="45453"/>
                  </a:lnTo>
                  <a:lnTo>
                    <a:pt x="18331" y="45453"/>
                  </a:lnTo>
                  <a:close/>
                  <a:moveTo>
                    <a:pt x="317343" y="0"/>
                  </a:moveTo>
                  <a:cubicBezTo>
                    <a:pt x="462111" y="0"/>
                    <a:pt x="579692" y="117370"/>
                    <a:pt x="579692" y="262557"/>
                  </a:cubicBezTo>
                  <a:lnTo>
                    <a:pt x="579692" y="578710"/>
                  </a:lnTo>
                  <a:lnTo>
                    <a:pt x="562021" y="578710"/>
                  </a:lnTo>
                  <a:lnTo>
                    <a:pt x="562021" y="262557"/>
                  </a:lnTo>
                  <a:cubicBezTo>
                    <a:pt x="562021" y="127547"/>
                    <a:pt x="451916" y="18318"/>
                    <a:pt x="317343" y="18318"/>
                  </a:cubicBezTo>
                  <a:cubicBezTo>
                    <a:pt x="182091" y="18318"/>
                    <a:pt x="72666" y="127547"/>
                    <a:pt x="72666" y="262557"/>
                  </a:cubicBezTo>
                  <a:lnTo>
                    <a:pt x="72666" y="379927"/>
                  </a:lnTo>
                  <a:lnTo>
                    <a:pt x="127039" y="379927"/>
                  </a:lnTo>
                  <a:lnTo>
                    <a:pt x="127039" y="497297"/>
                  </a:lnTo>
                  <a:lnTo>
                    <a:pt x="280642" y="497297"/>
                  </a:lnTo>
                  <a:lnTo>
                    <a:pt x="298993" y="497297"/>
                  </a:lnTo>
                  <a:lnTo>
                    <a:pt x="317343" y="497297"/>
                  </a:lnTo>
                  <a:lnTo>
                    <a:pt x="317343" y="515615"/>
                  </a:lnTo>
                  <a:lnTo>
                    <a:pt x="298993" y="515615"/>
                  </a:lnTo>
                  <a:lnTo>
                    <a:pt x="298993" y="578710"/>
                  </a:lnTo>
                  <a:lnTo>
                    <a:pt x="280642" y="578710"/>
                  </a:lnTo>
                  <a:lnTo>
                    <a:pt x="280642" y="515615"/>
                  </a:lnTo>
                  <a:lnTo>
                    <a:pt x="108688" y="515615"/>
                  </a:lnTo>
                  <a:lnTo>
                    <a:pt x="108688" y="398245"/>
                  </a:lnTo>
                  <a:lnTo>
                    <a:pt x="54315" y="398245"/>
                  </a:lnTo>
                  <a:lnTo>
                    <a:pt x="54315" y="262557"/>
                  </a:lnTo>
                  <a:cubicBezTo>
                    <a:pt x="54315" y="117370"/>
                    <a:pt x="171896" y="0"/>
                    <a:pt x="317343" y="0"/>
                  </a:cubicBezTo>
                  <a:close/>
                  <a:moveTo>
                    <a:pt x="90400" y="0"/>
                  </a:moveTo>
                  <a:lnTo>
                    <a:pt x="108732" y="0"/>
                  </a:lnTo>
                  <a:lnTo>
                    <a:pt x="108732" y="18331"/>
                  </a:lnTo>
                  <a:lnTo>
                    <a:pt x="127063" y="18331"/>
                  </a:lnTo>
                  <a:lnTo>
                    <a:pt x="127063" y="35984"/>
                  </a:lnTo>
                  <a:lnTo>
                    <a:pt x="108732" y="35984"/>
                  </a:lnTo>
                  <a:lnTo>
                    <a:pt x="108732" y="54315"/>
                  </a:lnTo>
                  <a:lnTo>
                    <a:pt x="90400" y="54315"/>
                  </a:lnTo>
                  <a:lnTo>
                    <a:pt x="90400" y="35984"/>
                  </a:lnTo>
                  <a:lnTo>
                    <a:pt x="72748" y="35984"/>
                  </a:lnTo>
                  <a:lnTo>
                    <a:pt x="72748" y="18331"/>
                  </a:lnTo>
                  <a:lnTo>
                    <a:pt x="90400" y="18331"/>
                  </a:lnTo>
                  <a:close/>
                </a:path>
              </a:pathLst>
            </a:custGeom>
            <a:solidFill>
              <a:srgbClr val="C82828"/>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pie-chart_115906">
              <a:extLst>
                <a:ext uri="{FF2B5EF4-FFF2-40B4-BE49-F238E27FC236}">
                  <a16:creationId xmlns:a16="http://schemas.microsoft.com/office/drawing/2014/main" id="{93365E87-842B-D449-8805-F02571F5A50F}"/>
                </a:ext>
              </a:extLst>
            </p:cNvPr>
            <p:cNvSpPr>
              <a:spLocks noChangeAspect="1"/>
            </p:cNvSpPr>
            <p:nvPr>
              <p:custDataLst>
                <p:tags r:id="rId18"/>
              </p:custDataLst>
            </p:nvPr>
          </p:nvSpPr>
          <p:spPr bwMode="auto">
            <a:xfrm>
              <a:off x="6219531" y="1228293"/>
              <a:ext cx="283184" cy="282786"/>
            </a:xfrm>
            <a:custGeom>
              <a:avLst/>
              <a:gdLst>
                <a:gd name="connsiteX0" fmla="*/ 22786 w 607614"/>
                <a:gd name="connsiteY0" fmla="*/ 343571 h 606761"/>
                <a:gd name="connsiteX1" fmla="*/ 303809 w 607614"/>
                <a:gd name="connsiteY1" fmla="*/ 586282 h 606761"/>
                <a:gd name="connsiteX2" fmla="*/ 473182 w 607614"/>
                <a:gd name="connsiteY2" fmla="*/ 530155 h 606761"/>
                <a:gd name="connsiteX3" fmla="*/ 393432 w 607614"/>
                <a:gd name="connsiteY3" fmla="*/ 449757 h 606761"/>
                <a:gd name="connsiteX4" fmla="*/ 303809 w 607614"/>
                <a:gd name="connsiteY4" fmla="*/ 475545 h 606761"/>
                <a:gd name="connsiteX5" fmla="*/ 135954 w 607614"/>
                <a:gd name="connsiteY5" fmla="*/ 343571 h 606761"/>
                <a:gd name="connsiteX6" fmla="*/ 0 w 607614"/>
                <a:gd name="connsiteY6" fmla="*/ 323850 h 606761"/>
                <a:gd name="connsiteX7" fmla="*/ 152664 w 607614"/>
                <a:gd name="connsiteY7" fmla="*/ 323850 h 606761"/>
                <a:gd name="connsiteX8" fmla="*/ 154183 w 607614"/>
                <a:gd name="connsiteY8" fmla="*/ 332193 h 606761"/>
                <a:gd name="connsiteX9" fmla="*/ 303809 w 607614"/>
                <a:gd name="connsiteY9" fmla="*/ 455066 h 606761"/>
                <a:gd name="connsiteX10" fmla="*/ 388875 w 607614"/>
                <a:gd name="connsiteY10" fmla="*/ 428520 h 606761"/>
                <a:gd name="connsiteX11" fmla="*/ 395711 w 607614"/>
                <a:gd name="connsiteY11" fmla="*/ 423969 h 606761"/>
                <a:gd name="connsiteX12" fmla="*/ 503563 w 607614"/>
                <a:gd name="connsiteY12" fmla="*/ 531672 h 606761"/>
                <a:gd name="connsiteX13" fmla="*/ 495208 w 607614"/>
                <a:gd name="connsiteY13" fmla="*/ 539257 h 606761"/>
                <a:gd name="connsiteX14" fmla="*/ 303809 w 607614"/>
                <a:gd name="connsiteY14" fmla="*/ 606761 h 606761"/>
                <a:gd name="connsiteX15" fmla="*/ 1519 w 607614"/>
                <a:gd name="connsiteY15" fmla="*/ 334469 h 606761"/>
                <a:gd name="connsiteX16" fmla="*/ 111240 w 607614"/>
                <a:gd name="connsiteY16" fmla="*/ 222235 h 606761"/>
                <a:gd name="connsiteX17" fmla="*/ 121475 w 607614"/>
                <a:gd name="connsiteY17" fmla="*/ 232470 h 606761"/>
                <a:gd name="connsiteX18" fmla="*/ 111240 w 607614"/>
                <a:gd name="connsiteY18" fmla="*/ 242705 h 606761"/>
                <a:gd name="connsiteX19" fmla="*/ 101005 w 607614"/>
                <a:gd name="connsiteY19" fmla="*/ 232470 h 606761"/>
                <a:gd name="connsiteX20" fmla="*/ 111240 w 607614"/>
                <a:gd name="connsiteY20" fmla="*/ 222235 h 606761"/>
                <a:gd name="connsiteX21" fmla="*/ 50503 w 607614"/>
                <a:gd name="connsiteY21" fmla="*/ 222235 h 606761"/>
                <a:gd name="connsiteX22" fmla="*/ 60799 w 607614"/>
                <a:gd name="connsiteY22" fmla="*/ 232470 h 606761"/>
                <a:gd name="connsiteX23" fmla="*/ 50503 w 607614"/>
                <a:gd name="connsiteY23" fmla="*/ 242705 h 606761"/>
                <a:gd name="connsiteX24" fmla="*/ 40207 w 607614"/>
                <a:gd name="connsiteY24" fmla="*/ 232470 h 606761"/>
                <a:gd name="connsiteX25" fmla="*/ 50503 w 607614"/>
                <a:gd name="connsiteY25" fmla="*/ 222235 h 606761"/>
                <a:gd name="connsiteX26" fmla="*/ 141639 w 607614"/>
                <a:gd name="connsiteY26" fmla="*/ 191897 h 606761"/>
                <a:gd name="connsiteX27" fmla="*/ 151935 w 607614"/>
                <a:gd name="connsiteY27" fmla="*/ 202132 h 606761"/>
                <a:gd name="connsiteX28" fmla="*/ 141639 w 607614"/>
                <a:gd name="connsiteY28" fmla="*/ 212367 h 606761"/>
                <a:gd name="connsiteX29" fmla="*/ 131343 w 607614"/>
                <a:gd name="connsiteY29" fmla="*/ 202132 h 606761"/>
                <a:gd name="connsiteX30" fmla="*/ 141639 w 607614"/>
                <a:gd name="connsiteY30" fmla="*/ 191897 h 606761"/>
                <a:gd name="connsiteX31" fmla="*/ 80902 w 607614"/>
                <a:gd name="connsiteY31" fmla="*/ 191897 h 606761"/>
                <a:gd name="connsiteX32" fmla="*/ 91137 w 607614"/>
                <a:gd name="connsiteY32" fmla="*/ 202132 h 606761"/>
                <a:gd name="connsiteX33" fmla="*/ 80902 w 607614"/>
                <a:gd name="connsiteY33" fmla="*/ 212367 h 606761"/>
                <a:gd name="connsiteX34" fmla="*/ 70667 w 607614"/>
                <a:gd name="connsiteY34" fmla="*/ 202132 h 606761"/>
                <a:gd name="connsiteX35" fmla="*/ 80902 w 607614"/>
                <a:gd name="connsiteY35" fmla="*/ 191897 h 606761"/>
                <a:gd name="connsiteX36" fmla="*/ 172038 w 607614"/>
                <a:gd name="connsiteY36" fmla="*/ 161559 h 606761"/>
                <a:gd name="connsiteX37" fmla="*/ 182273 w 607614"/>
                <a:gd name="connsiteY37" fmla="*/ 171794 h 606761"/>
                <a:gd name="connsiteX38" fmla="*/ 172038 w 607614"/>
                <a:gd name="connsiteY38" fmla="*/ 182029 h 606761"/>
                <a:gd name="connsiteX39" fmla="*/ 161803 w 607614"/>
                <a:gd name="connsiteY39" fmla="*/ 171794 h 606761"/>
                <a:gd name="connsiteX40" fmla="*/ 172038 w 607614"/>
                <a:gd name="connsiteY40" fmla="*/ 161559 h 606761"/>
                <a:gd name="connsiteX41" fmla="*/ 111240 w 607614"/>
                <a:gd name="connsiteY41" fmla="*/ 161559 h 606761"/>
                <a:gd name="connsiteX42" fmla="*/ 121475 w 607614"/>
                <a:gd name="connsiteY42" fmla="*/ 171794 h 606761"/>
                <a:gd name="connsiteX43" fmla="*/ 111240 w 607614"/>
                <a:gd name="connsiteY43" fmla="*/ 182029 h 606761"/>
                <a:gd name="connsiteX44" fmla="*/ 101005 w 607614"/>
                <a:gd name="connsiteY44" fmla="*/ 171794 h 606761"/>
                <a:gd name="connsiteX45" fmla="*/ 111240 w 607614"/>
                <a:gd name="connsiteY45" fmla="*/ 161559 h 606761"/>
                <a:gd name="connsiteX46" fmla="*/ 530920 w 607614"/>
                <a:gd name="connsiteY46" fmla="*/ 133538 h 606761"/>
                <a:gd name="connsiteX47" fmla="*/ 450429 w 607614"/>
                <a:gd name="connsiteY47" fmla="*/ 213939 h 606761"/>
                <a:gd name="connsiteX48" fmla="*/ 475487 w 607614"/>
                <a:gd name="connsiteY48" fmla="*/ 303442 h 606761"/>
                <a:gd name="connsiteX49" fmla="*/ 450429 w 607614"/>
                <a:gd name="connsiteY49" fmla="*/ 392945 h 606761"/>
                <a:gd name="connsiteX50" fmla="*/ 530920 w 607614"/>
                <a:gd name="connsiteY50" fmla="*/ 473345 h 606761"/>
                <a:gd name="connsiteX51" fmla="*/ 587112 w 607614"/>
                <a:gd name="connsiteY51" fmla="*/ 303442 h 606761"/>
                <a:gd name="connsiteX52" fmla="*/ 530920 w 607614"/>
                <a:gd name="connsiteY52" fmla="*/ 133538 h 606761"/>
                <a:gd name="connsiteX53" fmla="*/ 202437 w 607614"/>
                <a:gd name="connsiteY53" fmla="*/ 131221 h 606761"/>
                <a:gd name="connsiteX54" fmla="*/ 212733 w 607614"/>
                <a:gd name="connsiteY54" fmla="*/ 141456 h 606761"/>
                <a:gd name="connsiteX55" fmla="*/ 202437 w 607614"/>
                <a:gd name="connsiteY55" fmla="*/ 151691 h 606761"/>
                <a:gd name="connsiteX56" fmla="*/ 192141 w 607614"/>
                <a:gd name="connsiteY56" fmla="*/ 141456 h 606761"/>
                <a:gd name="connsiteX57" fmla="*/ 202437 w 607614"/>
                <a:gd name="connsiteY57" fmla="*/ 131221 h 606761"/>
                <a:gd name="connsiteX58" fmla="*/ 141639 w 607614"/>
                <a:gd name="connsiteY58" fmla="*/ 131221 h 606761"/>
                <a:gd name="connsiteX59" fmla="*/ 151935 w 607614"/>
                <a:gd name="connsiteY59" fmla="*/ 141456 h 606761"/>
                <a:gd name="connsiteX60" fmla="*/ 141639 w 607614"/>
                <a:gd name="connsiteY60" fmla="*/ 151691 h 606761"/>
                <a:gd name="connsiteX61" fmla="*/ 131343 w 607614"/>
                <a:gd name="connsiteY61" fmla="*/ 141456 h 606761"/>
                <a:gd name="connsiteX62" fmla="*/ 141639 w 607614"/>
                <a:gd name="connsiteY62" fmla="*/ 131221 h 606761"/>
                <a:gd name="connsiteX63" fmla="*/ 532438 w 607614"/>
                <a:gd name="connsiteY63" fmla="*/ 103198 h 606761"/>
                <a:gd name="connsiteX64" fmla="*/ 539273 w 607614"/>
                <a:gd name="connsiteY64" fmla="*/ 112300 h 606761"/>
                <a:gd name="connsiteX65" fmla="*/ 607614 w 607614"/>
                <a:gd name="connsiteY65" fmla="*/ 303442 h 606761"/>
                <a:gd name="connsiteX66" fmla="*/ 539273 w 607614"/>
                <a:gd name="connsiteY66" fmla="*/ 494583 h 606761"/>
                <a:gd name="connsiteX67" fmla="*/ 532438 w 607614"/>
                <a:gd name="connsiteY67" fmla="*/ 503685 h 606761"/>
                <a:gd name="connsiteX68" fmla="*/ 424611 w 607614"/>
                <a:gd name="connsiteY68" fmla="*/ 395979 h 606761"/>
                <a:gd name="connsiteX69" fmla="*/ 429167 w 607614"/>
                <a:gd name="connsiteY69" fmla="*/ 388394 h 606761"/>
                <a:gd name="connsiteX70" fmla="*/ 455744 w 607614"/>
                <a:gd name="connsiteY70" fmla="*/ 303442 h 606761"/>
                <a:gd name="connsiteX71" fmla="*/ 429167 w 607614"/>
                <a:gd name="connsiteY71" fmla="*/ 218490 h 606761"/>
                <a:gd name="connsiteX72" fmla="*/ 424611 w 607614"/>
                <a:gd name="connsiteY72" fmla="*/ 211663 h 606761"/>
                <a:gd name="connsiteX73" fmla="*/ 415108 w 607614"/>
                <a:gd name="connsiteY73" fmla="*/ 100883 h 606761"/>
                <a:gd name="connsiteX74" fmla="*/ 425343 w 607614"/>
                <a:gd name="connsiteY74" fmla="*/ 111118 h 606761"/>
                <a:gd name="connsiteX75" fmla="*/ 415108 w 607614"/>
                <a:gd name="connsiteY75" fmla="*/ 121353 h 606761"/>
                <a:gd name="connsiteX76" fmla="*/ 404873 w 607614"/>
                <a:gd name="connsiteY76" fmla="*/ 111118 h 606761"/>
                <a:gd name="connsiteX77" fmla="*/ 415108 w 607614"/>
                <a:gd name="connsiteY77" fmla="*/ 100883 h 606761"/>
                <a:gd name="connsiteX78" fmla="*/ 354310 w 607614"/>
                <a:gd name="connsiteY78" fmla="*/ 100883 h 606761"/>
                <a:gd name="connsiteX79" fmla="*/ 364545 w 607614"/>
                <a:gd name="connsiteY79" fmla="*/ 111118 h 606761"/>
                <a:gd name="connsiteX80" fmla="*/ 354310 w 607614"/>
                <a:gd name="connsiteY80" fmla="*/ 121353 h 606761"/>
                <a:gd name="connsiteX81" fmla="*/ 344075 w 607614"/>
                <a:gd name="connsiteY81" fmla="*/ 111118 h 606761"/>
                <a:gd name="connsiteX82" fmla="*/ 354310 w 607614"/>
                <a:gd name="connsiteY82" fmla="*/ 100883 h 606761"/>
                <a:gd name="connsiteX83" fmla="*/ 293573 w 607614"/>
                <a:gd name="connsiteY83" fmla="*/ 100883 h 606761"/>
                <a:gd name="connsiteX84" fmla="*/ 303869 w 607614"/>
                <a:gd name="connsiteY84" fmla="*/ 111118 h 606761"/>
                <a:gd name="connsiteX85" fmla="*/ 293573 w 607614"/>
                <a:gd name="connsiteY85" fmla="*/ 121353 h 606761"/>
                <a:gd name="connsiteX86" fmla="*/ 283277 w 607614"/>
                <a:gd name="connsiteY86" fmla="*/ 111118 h 606761"/>
                <a:gd name="connsiteX87" fmla="*/ 293573 w 607614"/>
                <a:gd name="connsiteY87" fmla="*/ 100883 h 606761"/>
                <a:gd name="connsiteX88" fmla="*/ 232836 w 607614"/>
                <a:gd name="connsiteY88" fmla="*/ 100883 h 606761"/>
                <a:gd name="connsiteX89" fmla="*/ 243071 w 607614"/>
                <a:gd name="connsiteY89" fmla="*/ 111118 h 606761"/>
                <a:gd name="connsiteX90" fmla="*/ 232836 w 607614"/>
                <a:gd name="connsiteY90" fmla="*/ 121353 h 606761"/>
                <a:gd name="connsiteX91" fmla="*/ 222601 w 607614"/>
                <a:gd name="connsiteY91" fmla="*/ 111118 h 606761"/>
                <a:gd name="connsiteX92" fmla="*/ 232836 w 607614"/>
                <a:gd name="connsiteY92" fmla="*/ 100883 h 606761"/>
                <a:gd name="connsiteX93" fmla="*/ 172038 w 607614"/>
                <a:gd name="connsiteY93" fmla="*/ 100883 h 606761"/>
                <a:gd name="connsiteX94" fmla="*/ 182273 w 607614"/>
                <a:gd name="connsiteY94" fmla="*/ 111118 h 606761"/>
                <a:gd name="connsiteX95" fmla="*/ 172038 w 607614"/>
                <a:gd name="connsiteY95" fmla="*/ 121353 h 606761"/>
                <a:gd name="connsiteX96" fmla="*/ 161803 w 607614"/>
                <a:gd name="connsiteY96" fmla="*/ 111118 h 606761"/>
                <a:gd name="connsiteX97" fmla="*/ 172038 w 607614"/>
                <a:gd name="connsiteY97" fmla="*/ 100883 h 606761"/>
                <a:gd name="connsiteX98" fmla="*/ 111240 w 607614"/>
                <a:gd name="connsiteY98" fmla="*/ 100883 h 606761"/>
                <a:gd name="connsiteX99" fmla="*/ 121475 w 607614"/>
                <a:gd name="connsiteY99" fmla="*/ 111118 h 606761"/>
                <a:gd name="connsiteX100" fmla="*/ 111240 w 607614"/>
                <a:gd name="connsiteY100" fmla="*/ 121353 h 606761"/>
                <a:gd name="connsiteX101" fmla="*/ 101005 w 607614"/>
                <a:gd name="connsiteY101" fmla="*/ 111118 h 606761"/>
                <a:gd name="connsiteX102" fmla="*/ 111240 w 607614"/>
                <a:gd name="connsiteY102" fmla="*/ 100883 h 606761"/>
                <a:gd name="connsiteX103" fmla="*/ 445446 w 607614"/>
                <a:gd name="connsiteY103" fmla="*/ 70545 h 606761"/>
                <a:gd name="connsiteX104" fmla="*/ 455681 w 607614"/>
                <a:gd name="connsiteY104" fmla="*/ 80780 h 606761"/>
                <a:gd name="connsiteX105" fmla="*/ 445446 w 607614"/>
                <a:gd name="connsiteY105" fmla="*/ 91015 h 606761"/>
                <a:gd name="connsiteX106" fmla="*/ 435211 w 607614"/>
                <a:gd name="connsiteY106" fmla="*/ 80780 h 606761"/>
                <a:gd name="connsiteX107" fmla="*/ 445446 w 607614"/>
                <a:gd name="connsiteY107" fmla="*/ 70545 h 606761"/>
                <a:gd name="connsiteX108" fmla="*/ 384709 w 607614"/>
                <a:gd name="connsiteY108" fmla="*/ 70545 h 606761"/>
                <a:gd name="connsiteX109" fmla="*/ 395005 w 607614"/>
                <a:gd name="connsiteY109" fmla="*/ 80780 h 606761"/>
                <a:gd name="connsiteX110" fmla="*/ 384709 w 607614"/>
                <a:gd name="connsiteY110" fmla="*/ 91015 h 606761"/>
                <a:gd name="connsiteX111" fmla="*/ 374413 w 607614"/>
                <a:gd name="connsiteY111" fmla="*/ 80780 h 606761"/>
                <a:gd name="connsiteX112" fmla="*/ 384709 w 607614"/>
                <a:gd name="connsiteY112" fmla="*/ 70545 h 606761"/>
                <a:gd name="connsiteX113" fmla="*/ 323972 w 607614"/>
                <a:gd name="connsiteY113" fmla="*/ 70545 h 606761"/>
                <a:gd name="connsiteX114" fmla="*/ 334207 w 607614"/>
                <a:gd name="connsiteY114" fmla="*/ 80780 h 606761"/>
                <a:gd name="connsiteX115" fmla="*/ 323972 w 607614"/>
                <a:gd name="connsiteY115" fmla="*/ 91015 h 606761"/>
                <a:gd name="connsiteX116" fmla="*/ 313737 w 607614"/>
                <a:gd name="connsiteY116" fmla="*/ 80780 h 606761"/>
                <a:gd name="connsiteX117" fmla="*/ 323972 w 607614"/>
                <a:gd name="connsiteY117" fmla="*/ 70545 h 606761"/>
                <a:gd name="connsiteX118" fmla="*/ 263174 w 607614"/>
                <a:gd name="connsiteY118" fmla="*/ 70545 h 606761"/>
                <a:gd name="connsiteX119" fmla="*/ 273409 w 607614"/>
                <a:gd name="connsiteY119" fmla="*/ 80780 h 606761"/>
                <a:gd name="connsiteX120" fmla="*/ 263174 w 607614"/>
                <a:gd name="connsiteY120" fmla="*/ 91015 h 606761"/>
                <a:gd name="connsiteX121" fmla="*/ 252939 w 607614"/>
                <a:gd name="connsiteY121" fmla="*/ 80780 h 606761"/>
                <a:gd name="connsiteX122" fmla="*/ 263174 w 607614"/>
                <a:gd name="connsiteY122" fmla="*/ 70545 h 606761"/>
                <a:gd name="connsiteX123" fmla="*/ 202437 w 607614"/>
                <a:gd name="connsiteY123" fmla="*/ 70545 h 606761"/>
                <a:gd name="connsiteX124" fmla="*/ 212733 w 607614"/>
                <a:gd name="connsiteY124" fmla="*/ 80780 h 606761"/>
                <a:gd name="connsiteX125" fmla="*/ 202437 w 607614"/>
                <a:gd name="connsiteY125" fmla="*/ 91015 h 606761"/>
                <a:gd name="connsiteX126" fmla="*/ 192141 w 607614"/>
                <a:gd name="connsiteY126" fmla="*/ 80780 h 606761"/>
                <a:gd name="connsiteX127" fmla="*/ 202437 w 607614"/>
                <a:gd name="connsiteY127" fmla="*/ 70545 h 606761"/>
                <a:gd name="connsiteX128" fmla="*/ 354310 w 607614"/>
                <a:gd name="connsiteY128" fmla="*/ 40207 h 606761"/>
                <a:gd name="connsiteX129" fmla="*/ 364545 w 607614"/>
                <a:gd name="connsiteY129" fmla="*/ 50442 h 606761"/>
                <a:gd name="connsiteX130" fmla="*/ 354310 w 607614"/>
                <a:gd name="connsiteY130" fmla="*/ 60677 h 606761"/>
                <a:gd name="connsiteX131" fmla="*/ 344075 w 607614"/>
                <a:gd name="connsiteY131" fmla="*/ 50442 h 606761"/>
                <a:gd name="connsiteX132" fmla="*/ 354310 w 607614"/>
                <a:gd name="connsiteY132" fmla="*/ 40207 h 606761"/>
                <a:gd name="connsiteX133" fmla="*/ 293573 w 607614"/>
                <a:gd name="connsiteY133" fmla="*/ 40207 h 606761"/>
                <a:gd name="connsiteX134" fmla="*/ 303869 w 607614"/>
                <a:gd name="connsiteY134" fmla="*/ 50442 h 606761"/>
                <a:gd name="connsiteX135" fmla="*/ 293573 w 607614"/>
                <a:gd name="connsiteY135" fmla="*/ 60677 h 606761"/>
                <a:gd name="connsiteX136" fmla="*/ 283277 w 607614"/>
                <a:gd name="connsiteY136" fmla="*/ 50442 h 606761"/>
                <a:gd name="connsiteX137" fmla="*/ 293573 w 607614"/>
                <a:gd name="connsiteY137" fmla="*/ 40207 h 606761"/>
                <a:gd name="connsiteX138" fmla="*/ 232836 w 607614"/>
                <a:gd name="connsiteY138" fmla="*/ 40207 h 606761"/>
                <a:gd name="connsiteX139" fmla="*/ 243071 w 607614"/>
                <a:gd name="connsiteY139" fmla="*/ 50442 h 606761"/>
                <a:gd name="connsiteX140" fmla="*/ 232836 w 607614"/>
                <a:gd name="connsiteY140" fmla="*/ 60677 h 606761"/>
                <a:gd name="connsiteX141" fmla="*/ 222601 w 607614"/>
                <a:gd name="connsiteY141" fmla="*/ 50442 h 606761"/>
                <a:gd name="connsiteX142" fmla="*/ 232836 w 607614"/>
                <a:gd name="connsiteY142" fmla="*/ 40207 h 606761"/>
                <a:gd name="connsiteX143" fmla="*/ 303809 w 607614"/>
                <a:gd name="connsiteY143" fmla="*/ 20479 h 606761"/>
                <a:gd name="connsiteX144" fmla="*/ 272668 w 607614"/>
                <a:gd name="connsiteY144" fmla="*/ 21996 h 606761"/>
                <a:gd name="connsiteX145" fmla="*/ 262795 w 607614"/>
                <a:gd name="connsiteY145" fmla="*/ 30339 h 606761"/>
                <a:gd name="connsiteX146" fmla="*/ 253680 w 607614"/>
                <a:gd name="connsiteY146" fmla="*/ 24271 h 606761"/>
                <a:gd name="connsiteX147" fmla="*/ 181526 w 607614"/>
                <a:gd name="connsiteY147" fmla="*/ 47784 h 606761"/>
                <a:gd name="connsiteX148" fmla="*/ 182285 w 607614"/>
                <a:gd name="connsiteY148" fmla="*/ 50818 h 606761"/>
                <a:gd name="connsiteX149" fmla="*/ 171652 w 607614"/>
                <a:gd name="connsiteY149" fmla="*/ 60678 h 606761"/>
                <a:gd name="connsiteX150" fmla="*/ 164057 w 607614"/>
                <a:gd name="connsiteY150" fmla="*/ 56885 h 606761"/>
                <a:gd name="connsiteX151" fmla="*/ 141271 w 607614"/>
                <a:gd name="connsiteY151" fmla="*/ 70538 h 606761"/>
                <a:gd name="connsiteX152" fmla="*/ 151904 w 607614"/>
                <a:gd name="connsiteY152" fmla="*/ 81157 h 606761"/>
                <a:gd name="connsiteX153" fmla="*/ 141271 w 607614"/>
                <a:gd name="connsiteY153" fmla="*/ 91017 h 606761"/>
                <a:gd name="connsiteX154" fmla="*/ 131397 w 607614"/>
                <a:gd name="connsiteY154" fmla="*/ 81157 h 606761"/>
                <a:gd name="connsiteX155" fmla="*/ 132157 w 607614"/>
                <a:gd name="connsiteY155" fmla="*/ 77364 h 606761"/>
                <a:gd name="connsiteX156" fmla="*/ 77471 w 607614"/>
                <a:gd name="connsiteY156" fmla="*/ 131974 h 606761"/>
                <a:gd name="connsiteX157" fmla="*/ 80509 w 607614"/>
                <a:gd name="connsiteY157" fmla="*/ 131216 h 606761"/>
                <a:gd name="connsiteX158" fmla="*/ 91143 w 607614"/>
                <a:gd name="connsiteY158" fmla="*/ 141834 h 606761"/>
                <a:gd name="connsiteX159" fmla="*/ 80509 w 607614"/>
                <a:gd name="connsiteY159" fmla="*/ 151695 h 606761"/>
                <a:gd name="connsiteX160" fmla="*/ 70636 w 607614"/>
                <a:gd name="connsiteY160" fmla="*/ 141834 h 606761"/>
                <a:gd name="connsiteX161" fmla="*/ 70636 w 607614"/>
                <a:gd name="connsiteY161" fmla="*/ 141076 h 606761"/>
                <a:gd name="connsiteX162" fmla="*/ 56205 w 607614"/>
                <a:gd name="connsiteY162" fmla="*/ 163830 h 606761"/>
                <a:gd name="connsiteX163" fmla="*/ 60762 w 607614"/>
                <a:gd name="connsiteY163" fmla="*/ 172173 h 606761"/>
                <a:gd name="connsiteX164" fmla="*/ 50128 w 607614"/>
                <a:gd name="connsiteY164" fmla="*/ 182034 h 606761"/>
                <a:gd name="connsiteX165" fmla="*/ 47090 w 607614"/>
                <a:gd name="connsiteY165" fmla="*/ 181275 h 606761"/>
                <a:gd name="connsiteX166" fmla="*/ 24305 w 607614"/>
                <a:gd name="connsiteY166" fmla="*/ 254089 h 606761"/>
                <a:gd name="connsiteX167" fmla="*/ 30381 w 607614"/>
                <a:gd name="connsiteY167" fmla="*/ 263191 h 606761"/>
                <a:gd name="connsiteX168" fmla="*/ 70636 w 607614"/>
                <a:gd name="connsiteY168" fmla="*/ 263191 h 606761"/>
                <a:gd name="connsiteX169" fmla="*/ 80509 w 607614"/>
                <a:gd name="connsiteY169" fmla="*/ 252572 h 606761"/>
                <a:gd name="connsiteX170" fmla="*/ 91143 w 607614"/>
                <a:gd name="connsiteY170" fmla="*/ 263191 h 606761"/>
                <a:gd name="connsiteX171" fmla="*/ 131397 w 607614"/>
                <a:gd name="connsiteY171" fmla="*/ 263191 h 606761"/>
                <a:gd name="connsiteX172" fmla="*/ 138992 w 607614"/>
                <a:gd name="connsiteY172" fmla="*/ 253331 h 606761"/>
                <a:gd name="connsiteX173" fmla="*/ 253680 w 607614"/>
                <a:gd name="connsiteY173" fmla="*/ 138801 h 606761"/>
                <a:gd name="connsiteX174" fmla="*/ 262795 w 607614"/>
                <a:gd name="connsiteY174" fmla="*/ 131216 h 606761"/>
                <a:gd name="connsiteX175" fmla="*/ 270390 w 607614"/>
                <a:gd name="connsiteY175" fmla="*/ 135008 h 606761"/>
                <a:gd name="connsiteX176" fmla="*/ 303809 w 607614"/>
                <a:gd name="connsiteY176" fmla="*/ 131216 h 606761"/>
                <a:gd name="connsiteX177" fmla="*/ 319759 w 607614"/>
                <a:gd name="connsiteY177" fmla="*/ 131974 h 606761"/>
                <a:gd name="connsiteX178" fmla="*/ 323556 w 607614"/>
                <a:gd name="connsiteY178" fmla="*/ 131216 h 606761"/>
                <a:gd name="connsiteX179" fmla="*/ 329632 w 607614"/>
                <a:gd name="connsiteY179" fmla="*/ 133491 h 606761"/>
                <a:gd name="connsiteX180" fmla="*/ 376723 w 607614"/>
                <a:gd name="connsiteY180" fmla="*/ 147902 h 606761"/>
                <a:gd name="connsiteX181" fmla="*/ 374444 w 607614"/>
                <a:gd name="connsiteY181" fmla="*/ 141834 h 606761"/>
                <a:gd name="connsiteX182" fmla="*/ 384318 w 607614"/>
                <a:gd name="connsiteY182" fmla="*/ 131216 h 606761"/>
                <a:gd name="connsiteX183" fmla="*/ 394951 w 607614"/>
                <a:gd name="connsiteY183" fmla="*/ 141834 h 606761"/>
                <a:gd name="connsiteX184" fmla="*/ 384318 w 607614"/>
                <a:gd name="connsiteY184" fmla="*/ 151695 h 606761"/>
                <a:gd name="connsiteX185" fmla="*/ 393432 w 607614"/>
                <a:gd name="connsiteY185" fmla="*/ 157004 h 606761"/>
                <a:gd name="connsiteX186" fmla="*/ 473182 w 607614"/>
                <a:gd name="connsiteY186" fmla="*/ 76606 h 606761"/>
                <a:gd name="connsiteX187" fmla="*/ 424573 w 607614"/>
                <a:gd name="connsiteY187" fmla="*/ 47784 h 606761"/>
                <a:gd name="connsiteX188" fmla="*/ 425332 w 607614"/>
                <a:gd name="connsiteY188" fmla="*/ 50818 h 606761"/>
                <a:gd name="connsiteX189" fmla="*/ 414699 w 607614"/>
                <a:gd name="connsiteY189" fmla="*/ 60678 h 606761"/>
                <a:gd name="connsiteX190" fmla="*/ 404825 w 607614"/>
                <a:gd name="connsiteY190" fmla="*/ 50818 h 606761"/>
                <a:gd name="connsiteX191" fmla="*/ 410901 w 607614"/>
                <a:gd name="connsiteY191" fmla="*/ 41716 h 606761"/>
                <a:gd name="connsiteX192" fmla="*/ 333430 w 607614"/>
                <a:gd name="connsiteY192" fmla="*/ 21996 h 606761"/>
                <a:gd name="connsiteX193" fmla="*/ 323556 w 607614"/>
                <a:gd name="connsiteY193" fmla="*/ 30339 h 606761"/>
                <a:gd name="connsiteX194" fmla="*/ 313683 w 607614"/>
                <a:gd name="connsiteY194" fmla="*/ 20479 h 606761"/>
                <a:gd name="connsiteX195" fmla="*/ 303809 w 607614"/>
                <a:gd name="connsiteY195" fmla="*/ 20479 h 606761"/>
                <a:gd name="connsiteX196" fmla="*/ 303809 w 607614"/>
                <a:gd name="connsiteY196" fmla="*/ 0 h 606761"/>
                <a:gd name="connsiteX197" fmla="*/ 495208 w 607614"/>
                <a:gd name="connsiteY197" fmla="*/ 67504 h 606761"/>
                <a:gd name="connsiteX198" fmla="*/ 503563 w 607614"/>
                <a:gd name="connsiteY198" fmla="*/ 75089 h 606761"/>
                <a:gd name="connsiteX199" fmla="*/ 395711 w 607614"/>
                <a:gd name="connsiteY199" fmla="*/ 182792 h 606761"/>
                <a:gd name="connsiteX200" fmla="*/ 388875 w 607614"/>
                <a:gd name="connsiteY200" fmla="*/ 178241 h 606761"/>
                <a:gd name="connsiteX201" fmla="*/ 303809 w 607614"/>
                <a:gd name="connsiteY201" fmla="*/ 151695 h 606761"/>
                <a:gd name="connsiteX202" fmla="*/ 154183 w 607614"/>
                <a:gd name="connsiteY202" fmla="*/ 274568 h 606761"/>
                <a:gd name="connsiteX203" fmla="*/ 152664 w 607614"/>
                <a:gd name="connsiteY203" fmla="*/ 282911 h 606761"/>
                <a:gd name="connsiteX204" fmla="*/ 0 w 607614"/>
                <a:gd name="connsiteY204" fmla="*/ 282911 h 606761"/>
                <a:gd name="connsiteX205" fmla="*/ 1519 w 607614"/>
                <a:gd name="connsiteY205" fmla="*/ 272293 h 606761"/>
                <a:gd name="connsiteX206" fmla="*/ 303809 w 607614"/>
                <a:gd name="connsiteY206"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607614" h="606761">
                  <a:moveTo>
                    <a:pt x="22786" y="343571"/>
                  </a:moveTo>
                  <a:cubicBezTo>
                    <a:pt x="42533" y="483130"/>
                    <a:pt x="161778" y="586282"/>
                    <a:pt x="303809" y="586282"/>
                  </a:cubicBezTo>
                  <a:cubicBezTo>
                    <a:pt x="364570" y="586282"/>
                    <a:pt x="424573" y="566562"/>
                    <a:pt x="473182" y="530155"/>
                  </a:cubicBezTo>
                  <a:lnTo>
                    <a:pt x="393432" y="449757"/>
                  </a:lnTo>
                  <a:cubicBezTo>
                    <a:pt x="366090" y="466443"/>
                    <a:pt x="335709" y="475545"/>
                    <a:pt x="303809" y="475545"/>
                  </a:cubicBezTo>
                  <a:cubicBezTo>
                    <a:pt x="224059" y="475545"/>
                    <a:pt x="154942" y="420177"/>
                    <a:pt x="135954" y="343571"/>
                  </a:cubicBezTo>
                  <a:close/>
                  <a:moveTo>
                    <a:pt x="0" y="323850"/>
                  </a:moveTo>
                  <a:lnTo>
                    <a:pt x="152664" y="323850"/>
                  </a:lnTo>
                  <a:lnTo>
                    <a:pt x="154183" y="332193"/>
                  </a:lnTo>
                  <a:cubicBezTo>
                    <a:pt x="167854" y="403490"/>
                    <a:pt x="230895" y="455066"/>
                    <a:pt x="303809" y="455066"/>
                  </a:cubicBezTo>
                  <a:cubicBezTo>
                    <a:pt x="334190" y="455066"/>
                    <a:pt x="363811" y="445965"/>
                    <a:pt x="388875" y="428520"/>
                  </a:cubicBezTo>
                  <a:lnTo>
                    <a:pt x="395711" y="423969"/>
                  </a:lnTo>
                  <a:lnTo>
                    <a:pt x="503563" y="531672"/>
                  </a:lnTo>
                  <a:lnTo>
                    <a:pt x="495208" y="539257"/>
                  </a:lnTo>
                  <a:cubicBezTo>
                    <a:pt x="441282" y="582490"/>
                    <a:pt x="372925" y="606761"/>
                    <a:pt x="303809" y="606761"/>
                  </a:cubicBezTo>
                  <a:cubicBezTo>
                    <a:pt x="147347" y="606761"/>
                    <a:pt x="17469" y="489956"/>
                    <a:pt x="1519" y="334469"/>
                  </a:cubicBezTo>
                  <a:close/>
                  <a:moveTo>
                    <a:pt x="111240" y="222235"/>
                  </a:moveTo>
                  <a:cubicBezTo>
                    <a:pt x="116893" y="222235"/>
                    <a:pt x="121475" y="226817"/>
                    <a:pt x="121475" y="232470"/>
                  </a:cubicBezTo>
                  <a:cubicBezTo>
                    <a:pt x="121475" y="238123"/>
                    <a:pt x="116893" y="242705"/>
                    <a:pt x="111240" y="242705"/>
                  </a:cubicBezTo>
                  <a:cubicBezTo>
                    <a:pt x="105587" y="242705"/>
                    <a:pt x="101005" y="238123"/>
                    <a:pt x="101005" y="232470"/>
                  </a:cubicBezTo>
                  <a:cubicBezTo>
                    <a:pt x="101005" y="226817"/>
                    <a:pt x="105587" y="222235"/>
                    <a:pt x="111240" y="222235"/>
                  </a:cubicBezTo>
                  <a:close/>
                  <a:moveTo>
                    <a:pt x="50503" y="222235"/>
                  </a:moveTo>
                  <a:cubicBezTo>
                    <a:pt x="56189" y="222235"/>
                    <a:pt x="60799" y="226817"/>
                    <a:pt x="60799" y="232470"/>
                  </a:cubicBezTo>
                  <a:cubicBezTo>
                    <a:pt x="60799" y="238123"/>
                    <a:pt x="56189" y="242705"/>
                    <a:pt x="50503" y="242705"/>
                  </a:cubicBezTo>
                  <a:cubicBezTo>
                    <a:pt x="44817" y="242705"/>
                    <a:pt x="40207" y="238123"/>
                    <a:pt x="40207" y="232470"/>
                  </a:cubicBezTo>
                  <a:cubicBezTo>
                    <a:pt x="40207" y="226817"/>
                    <a:pt x="44817" y="222235"/>
                    <a:pt x="50503" y="222235"/>
                  </a:cubicBezTo>
                  <a:close/>
                  <a:moveTo>
                    <a:pt x="141639" y="191897"/>
                  </a:moveTo>
                  <a:cubicBezTo>
                    <a:pt x="147325" y="191897"/>
                    <a:pt x="151935" y="196479"/>
                    <a:pt x="151935" y="202132"/>
                  </a:cubicBezTo>
                  <a:cubicBezTo>
                    <a:pt x="151935" y="207785"/>
                    <a:pt x="147325" y="212367"/>
                    <a:pt x="141639" y="212367"/>
                  </a:cubicBezTo>
                  <a:cubicBezTo>
                    <a:pt x="135953" y="212367"/>
                    <a:pt x="131343" y="207785"/>
                    <a:pt x="131343" y="202132"/>
                  </a:cubicBezTo>
                  <a:cubicBezTo>
                    <a:pt x="131343" y="196479"/>
                    <a:pt x="135953" y="191897"/>
                    <a:pt x="141639" y="191897"/>
                  </a:cubicBezTo>
                  <a:close/>
                  <a:moveTo>
                    <a:pt x="80902" y="191897"/>
                  </a:moveTo>
                  <a:cubicBezTo>
                    <a:pt x="86555" y="191897"/>
                    <a:pt x="91137" y="196479"/>
                    <a:pt x="91137" y="202132"/>
                  </a:cubicBezTo>
                  <a:cubicBezTo>
                    <a:pt x="91137" y="207785"/>
                    <a:pt x="86555" y="212367"/>
                    <a:pt x="80902" y="212367"/>
                  </a:cubicBezTo>
                  <a:cubicBezTo>
                    <a:pt x="75249" y="212367"/>
                    <a:pt x="70667" y="207785"/>
                    <a:pt x="70667" y="202132"/>
                  </a:cubicBezTo>
                  <a:cubicBezTo>
                    <a:pt x="70667" y="196479"/>
                    <a:pt x="75249" y="191897"/>
                    <a:pt x="80902" y="191897"/>
                  </a:cubicBezTo>
                  <a:close/>
                  <a:moveTo>
                    <a:pt x="172038" y="161559"/>
                  </a:moveTo>
                  <a:cubicBezTo>
                    <a:pt x="177691" y="161559"/>
                    <a:pt x="182273" y="166141"/>
                    <a:pt x="182273" y="171794"/>
                  </a:cubicBezTo>
                  <a:cubicBezTo>
                    <a:pt x="182273" y="177447"/>
                    <a:pt x="177691" y="182029"/>
                    <a:pt x="172038" y="182029"/>
                  </a:cubicBezTo>
                  <a:cubicBezTo>
                    <a:pt x="166385" y="182029"/>
                    <a:pt x="161803" y="177447"/>
                    <a:pt x="161803" y="171794"/>
                  </a:cubicBezTo>
                  <a:cubicBezTo>
                    <a:pt x="161803" y="166141"/>
                    <a:pt x="166385" y="161559"/>
                    <a:pt x="172038" y="161559"/>
                  </a:cubicBezTo>
                  <a:close/>
                  <a:moveTo>
                    <a:pt x="111240" y="161559"/>
                  </a:moveTo>
                  <a:cubicBezTo>
                    <a:pt x="116893" y="161559"/>
                    <a:pt x="121475" y="166141"/>
                    <a:pt x="121475" y="171794"/>
                  </a:cubicBezTo>
                  <a:cubicBezTo>
                    <a:pt x="121475" y="177447"/>
                    <a:pt x="116893" y="182029"/>
                    <a:pt x="111240" y="182029"/>
                  </a:cubicBezTo>
                  <a:cubicBezTo>
                    <a:pt x="105587" y="182029"/>
                    <a:pt x="101005" y="177447"/>
                    <a:pt x="101005" y="171794"/>
                  </a:cubicBezTo>
                  <a:cubicBezTo>
                    <a:pt x="101005" y="166141"/>
                    <a:pt x="105587" y="161559"/>
                    <a:pt x="111240" y="161559"/>
                  </a:cubicBezTo>
                  <a:close/>
                  <a:moveTo>
                    <a:pt x="530920" y="133538"/>
                  </a:moveTo>
                  <a:lnTo>
                    <a:pt x="450429" y="213939"/>
                  </a:lnTo>
                  <a:cubicBezTo>
                    <a:pt x="467135" y="240486"/>
                    <a:pt x="475487" y="271585"/>
                    <a:pt x="475487" y="303442"/>
                  </a:cubicBezTo>
                  <a:cubicBezTo>
                    <a:pt x="475487" y="335299"/>
                    <a:pt x="467135" y="366397"/>
                    <a:pt x="450429" y="392945"/>
                  </a:cubicBezTo>
                  <a:lnTo>
                    <a:pt x="530920" y="473345"/>
                  </a:lnTo>
                  <a:cubicBezTo>
                    <a:pt x="567369" y="424043"/>
                    <a:pt x="587112" y="364880"/>
                    <a:pt x="587112" y="303442"/>
                  </a:cubicBezTo>
                  <a:cubicBezTo>
                    <a:pt x="587112" y="242762"/>
                    <a:pt x="567369" y="182840"/>
                    <a:pt x="530920" y="133538"/>
                  </a:cubicBezTo>
                  <a:close/>
                  <a:moveTo>
                    <a:pt x="202437" y="131221"/>
                  </a:moveTo>
                  <a:cubicBezTo>
                    <a:pt x="208123" y="131221"/>
                    <a:pt x="212733" y="135803"/>
                    <a:pt x="212733" y="141456"/>
                  </a:cubicBezTo>
                  <a:cubicBezTo>
                    <a:pt x="212733" y="147109"/>
                    <a:pt x="208123" y="151691"/>
                    <a:pt x="202437" y="151691"/>
                  </a:cubicBezTo>
                  <a:cubicBezTo>
                    <a:pt x="196751" y="151691"/>
                    <a:pt x="192141" y="147109"/>
                    <a:pt x="192141" y="141456"/>
                  </a:cubicBezTo>
                  <a:cubicBezTo>
                    <a:pt x="192141" y="135803"/>
                    <a:pt x="196751" y="131221"/>
                    <a:pt x="202437" y="131221"/>
                  </a:cubicBezTo>
                  <a:close/>
                  <a:moveTo>
                    <a:pt x="141639" y="131221"/>
                  </a:moveTo>
                  <a:cubicBezTo>
                    <a:pt x="147325" y="131221"/>
                    <a:pt x="151935" y="135803"/>
                    <a:pt x="151935" y="141456"/>
                  </a:cubicBezTo>
                  <a:cubicBezTo>
                    <a:pt x="151935" y="147109"/>
                    <a:pt x="147325" y="151691"/>
                    <a:pt x="141639" y="151691"/>
                  </a:cubicBezTo>
                  <a:cubicBezTo>
                    <a:pt x="135953" y="151691"/>
                    <a:pt x="131343" y="147109"/>
                    <a:pt x="131343" y="141456"/>
                  </a:cubicBezTo>
                  <a:cubicBezTo>
                    <a:pt x="131343" y="135803"/>
                    <a:pt x="135953" y="131221"/>
                    <a:pt x="141639" y="131221"/>
                  </a:cubicBezTo>
                  <a:close/>
                  <a:moveTo>
                    <a:pt x="532438" y="103198"/>
                  </a:moveTo>
                  <a:lnTo>
                    <a:pt x="539273" y="112300"/>
                  </a:lnTo>
                  <a:cubicBezTo>
                    <a:pt x="583315" y="166153"/>
                    <a:pt x="607614" y="233660"/>
                    <a:pt x="607614" y="303442"/>
                  </a:cubicBezTo>
                  <a:cubicBezTo>
                    <a:pt x="607614" y="373224"/>
                    <a:pt x="583315" y="440730"/>
                    <a:pt x="539273" y="494583"/>
                  </a:cubicBezTo>
                  <a:lnTo>
                    <a:pt x="532438" y="503685"/>
                  </a:lnTo>
                  <a:lnTo>
                    <a:pt x="424611" y="395979"/>
                  </a:lnTo>
                  <a:lnTo>
                    <a:pt x="429167" y="388394"/>
                  </a:lnTo>
                  <a:cubicBezTo>
                    <a:pt x="446632" y="363363"/>
                    <a:pt x="455744" y="333782"/>
                    <a:pt x="455744" y="303442"/>
                  </a:cubicBezTo>
                  <a:cubicBezTo>
                    <a:pt x="455744" y="273102"/>
                    <a:pt x="446632" y="243520"/>
                    <a:pt x="429167" y="218490"/>
                  </a:cubicBezTo>
                  <a:lnTo>
                    <a:pt x="424611" y="211663"/>
                  </a:lnTo>
                  <a:close/>
                  <a:moveTo>
                    <a:pt x="415108" y="100883"/>
                  </a:moveTo>
                  <a:cubicBezTo>
                    <a:pt x="420761" y="100883"/>
                    <a:pt x="425343" y="105465"/>
                    <a:pt x="425343" y="111118"/>
                  </a:cubicBezTo>
                  <a:cubicBezTo>
                    <a:pt x="425343" y="116771"/>
                    <a:pt x="420761" y="121353"/>
                    <a:pt x="415108" y="121353"/>
                  </a:cubicBezTo>
                  <a:cubicBezTo>
                    <a:pt x="409455" y="121353"/>
                    <a:pt x="404873" y="116771"/>
                    <a:pt x="404873" y="111118"/>
                  </a:cubicBezTo>
                  <a:cubicBezTo>
                    <a:pt x="404873" y="105465"/>
                    <a:pt x="409455" y="100883"/>
                    <a:pt x="415108" y="100883"/>
                  </a:cubicBezTo>
                  <a:close/>
                  <a:moveTo>
                    <a:pt x="354310" y="100883"/>
                  </a:moveTo>
                  <a:cubicBezTo>
                    <a:pt x="359963" y="100883"/>
                    <a:pt x="364545" y="105465"/>
                    <a:pt x="364545" y="111118"/>
                  </a:cubicBezTo>
                  <a:cubicBezTo>
                    <a:pt x="364545" y="116771"/>
                    <a:pt x="359963" y="121353"/>
                    <a:pt x="354310" y="121353"/>
                  </a:cubicBezTo>
                  <a:cubicBezTo>
                    <a:pt x="348657" y="121353"/>
                    <a:pt x="344075" y="116771"/>
                    <a:pt x="344075" y="111118"/>
                  </a:cubicBezTo>
                  <a:cubicBezTo>
                    <a:pt x="344075" y="105465"/>
                    <a:pt x="348657" y="100883"/>
                    <a:pt x="354310" y="100883"/>
                  </a:cubicBezTo>
                  <a:close/>
                  <a:moveTo>
                    <a:pt x="293573" y="100883"/>
                  </a:moveTo>
                  <a:cubicBezTo>
                    <a:pt x="299259" y="100883"/>
                    <a:pt x="303869" y="105465"/>
                    <a:pt x="303869" y="111118"/>
                  </a:cubicBezTo>
                  <a:cubicBezTo>
                    <a:pt x="303869" y="116771"/>
                    <a:pt x="299259" y="121353"/>
                    <a:pt x="293573" y="121353"/>
                  </a:cubicBezTo>
                  <a:cubicBezTo>
                    <a:pt x="287887" y="121353"/>
                    <a:pt x="283277" y="116771"/>
                    <a:pt x="283277" y="111118"/>
                  </a:cubicBezTo>
                  <a:cubicBezTo>
                    <a:pt x="283277" y="105465"/>
                    <a:pt x="287887" y="100883"/>
                    <a:pt x="293573" y="100883"/>
                  </a:cubicBezTo>
                  <a:close/>
                  <a:moveTo>
                    <a:pt x="232836" y="100883"/>
                  </a:moveTo>
                  <a:cubicBezTo>
                    <a:pt x="238489" y="100883"/>
                    <a:pt x="243071" y="105465"/>
                    <a:pt x="243071" y="111118"/>
                  </a:cubicBezTo>
                  <a:cubicBezTo>
                    <a:pt x="243071" y="116771"/>
                    <a:pt x="238489" y="121353"/>
                    <a:pt x="232836" y="121353"/>
                  </a:cubicBezTo>
                  <a:cubicBezTo>
                    <a:pt x="227183" y="121353"/>
                    <a:pt x="222601" y="116771"/>
                    <a:pt x="222601" y="111118"/>
                  </a:cubicBezTo>
                  <a:cubicBezTo>
                    <a:pt x="222601" y="105465"/>
                    <a:pt x="227183" y="100883"/>
                    <a:pt x="232836" y="100883"/>
                  </a:cubicBezTo>
                  <a:close/>
                  <a:moveTo>
                    <a:pt x="172038" y="100883"/>
                  </a:moveTo>
                  <a:cubicBezTo>
                    <a:pt x="177691" y="100883"/>
                    <a:pt x="182273" y="105465"/>
                    <a:pt x="182273" y="111118"/>
                  </a:cubicBezTo>
                  <a:cubicBezTo>
                    <a:pt x="182273" y="116771"/>
                    <a:pt x="177691" y="121353"/>
                    <a:pt x="172038" y="121353"/>
                  </a:cubicBezTo>
                  <a:cubicBezTo>
                    <a:pt x="166385" y="121353"/>
                    <a:pt x="161803" y="116771"/>
                    <a:pt x="161803" y="111118"/>
                  </a:cubicBezTo>
                  <a:cubicBezTo>
                    <a:pt x="161803" y="105465"/>
                    <a:pt x="166385" y="100883"/>
                    <a:pt x="172038" y="100883"/>
                  </a:cubicBezTo>
                  <a:close/>
                  <a:moveTo>
                    <a:pt x="111240" y="100883"/>
                  </a:moveTo>
                  <a:cubicBezTo>
                    <a:pt x="116893" y="100883"/>
                    <a:pt x="121475" y="105465"/>
                    <a:pt x="121475" y="111118"/>
                  </a:cubicBezTo>
                  <a:cubicBezTo>
                    <a:pt x="121475" y="116771"/>
                    <a:pt x="116893" y="121353"/>
                    <a:pt x="111240" y="121353"/>
                  </a:cubicBezTo>
                  <a:cubicBezTo>
                    <a:pt x="105587" y="121353"/>
                    <a:pt x="101005" y="116771"/>
                    <a:pt x="101005" y="111118"/>
                  </a:cubicBezTo>
                  <a:cubicBezTo>
                    <a:pt x="101005" y="105465"/>
                    <a:pt x="105587" y="100883"/>
                    <a:pt x="111240" y="100883"/>
                  </a:cubicBezTo>
                  <a:close/>
                  <a:moveTo>
                    <a:pt x="445446" y="70545"/>
                  </a:moveTo>
                  <a:cubicBezTo>
                    <a:pt x="451099" y="70545"/>
                    <a:pt x="455681" y="75127"/>
                    <a:pt x="455681" y="80780"/>
                  </a:cubicBezTo>
                  <a:cubicBezTo>
                    <a:pt x="455681" y="86433"/>
                    <a:pt x="451099" y="91015"/>
                    <a:pt x="445446" y="91015"/>
                  </a:cubicBezTo>
                  <a:cubicBezTo>
                    <a:pt x="439793" y="91015"/>
                    <a:pt x="435211" y="86433"/>
                    <a:pt x="435211" y="80780"/>
                  </a:cubicBezTo>
                  <a:cubicBezTo>
                    <a:pt x="435211" y="75127"/>
                    <a:pt x="439793" y="70545"/>
                    <a:pt x="445446" y="70545"/>
                  </a:cubicBezTo>
                  <a:close/>
                  <a:moveTo>
                    <a:pt x="384709" y="70545"/>
                  </a:moveTo>
                  <a:cubicBezTo>
                    <a:pt x="390395" y="70545"/>
                    <a:pt x="395005" y="75127"/>
                    <a:pt x="395005" y="80780"/>
                  </a:cubicBezTo>
                  <a:cubicBezTo>
                    <a:pt x="395005" y="86433"/>
                    <a:pt x="390395" y="91015"/>
                    <a:pt x="384709" y="91015"/>
                  </a:cubicBezTo>
                  <a:cubicBezTo>
                    <a:pt x="379023" y="91015"/>
                    <a:pt x="374413" y="86433"/>
                    <a:pt x="374413" y="80780"/>
                  </a:cubicBezTo>
                  <a:cubicBezTo>
                    <a:pt x="374413" y="75127"/>
                    <a:pt x="379023" y="70545"/>
                    <a:pt x="384709" y="70545"/>
                  </a:cubicBezTo>
                  <a:close/>
                  <a:moveTo>
                    <a:pt x="323972" y="70545"/>
                  </a:moveTo>
                  <a:cubicBezTo>
                    <a:pt x="329625" y="70545"/>
                    <a:pt x="334207" y="75127"/>
                    <a:pt x="334207" y="80780"/>
                  </a:cubicBezTo>
                  <a:cubicBezTo>
                    <a:pt x="334207" y="86433"/>
                    <a:pt x="329625" y="91015"/>
                    <a:pt x="323972" y="91015"/>
                  </a:cubicBezTo>
                  <a:cubicBezTo>
                    <a:pt x="318319" y="91015"/>
                    <a:pt x="313737" y="86433"/>
                    <a:pt x="313737" y="80780"/>
                  </a:cubicBezTo>
                  <a:cubicBezTo>
                    <a:pt x="313737" y="75127"/>
                    <a:pt x="318319" y="70545"/>
                    <a:pt x="323972" y="70545"/>
                  </a:cubicBezTo>
                  <a:close/>
                  <a:moveTo>
                    <a:pt x="263174" y="70545"/>
                  </a:moveTo>
                  <a:cubicBezTo>
                    <a:pt x="268827" y="70545"/>
                    <a:pt x="273409" y="75127"/>
                    <a:pt x="273409" y="80780"/>
                  </a:cubicBezTo>
                  <a:cubicBezTo>
                    <a:pt x="273409" y="86433"/>
                    <a:pt x="268827" y="91015"/>
                    <a:pt x="263174" y="91015"/>
                  </a:cubicBezTo>
                  <a:cubicBezTo>
                    <a:pt x="257521" y="91015"/>
                    <a:pt x="252939" y="86433"/>
                    <a:pt x="252939" y="80780"/>
                  </a:cubicBezTo>
                  <a:cubicBezTo>
                    <a:pt x="252939" y="75127"/>
                    <a:pt x="257521" y="70545"/>
                    <a:pt x="263174" y="70545"/>
                  </a:cubicBezTo>
                  <a:close/>
                  <a:moveTo>
                    <a:pt x="202437" y="70545"/>
                  </a:moveTo>
                  <a:cubicBezTo>
                    <a:pt x="208123" y="70545"/>
                    <a:pt x="212733" y="75127"/>
                    <a:pt x="212733" y="80780"/>
                  </a:cubicBezTo>
                  <a:cubicBezTo>
                    <a:pt x="212733" y="86433"/>
                    <a:pt x="208123" y="91015"/>
                    <a:pt x="202437" y="91015"/>
                  </a:cubicBezTo>
                  <a:cubicBezTo>
                    <a:pt x="196751" y="91015"/>
                    <a:pt x="192141" y="86433"/>
                    <a:pt x="192141" y="80780"/>
                  </a:cubicBezTo>
                  <a:cubicBezTo>
                    <a:pt x="192141" y="75127"/>
                    <a:pt x="196751" y="70545"/>
                    <a:pt x="202437" y="70545"/>
                  </a:cubicBezTo>
                  <a:close/>
                  <a:moveTo>
                    <a:pt x="354310" y="40207"/>
                  </a:moveTo>
                  <a:cubicBezTo>
                    <a:pt x="359963" y="40207"/>
                    <a:pt x="364545" y="44789"/>
                    <a:pt x="364545" y="50442"/>
                  </a:cubicBezTo>
                  <a:cubicBezTo>
                    <a:pt x="364545" y="56095"/>
                    <a:pt x="359963" y="60677"/>
                    <a:pt x="354310" y="60677"/>
                  </a:cubicBezTo>
                  <a:cubicBezTo>
                    <a:pt x="348657" y="60677"/>
                    <a:pt x="344075" y="56095"/>
                    <a:pt x="344075" y="50442"/>
                  </a:cubicBezTo>
                  <a:cubicBezTo>
                    <a:pt x="344075" y="44789"/>
                    <a:pt x="348657" y="40207"/>
                    <a:pt x="354310" y="40207"/>
                  </a:cubicBezTo>
                  <a:close/>
                  <a:moveTo>
                    <a:pt x="293573" y="40207"/>
                  </a:moveTo>
                  <a:cubicBezTo>
                    <a:pt x="299259" y="40207"/>
                    <a:pt x="303869" y="44789"/>
                    <a:pt x="303869" y="50442"/>
                  </a:cubicBezTo>
                  <a:cubicBezTo>
                    <a:pt x="303869" y="56095"/>
                    <a:pt x="299259" y="60677"/>
                    <a:pt x="293573" y="60677"/>
                  </a:cubicBezTo>
                  <a:cubicBezTo>
                    <a:pt x="287887" y="60677"/>
                    <a:pt x="283277" y="56095"/>
                    <a:pt x="283277" y="50442"/>
                  </a:cubicBezTo>
                  <a:cubicBezTo>
                    <a:pt x="283277" y="44789"/>
                    <a:pt x="287887" y="40207"/>
                    <a:pt x="293573" y="40207"/>
                  </a:cubicBezTo>
                  <a:close/>
                  <a:moveTo>
                    <a:pt x="232836" y="40207"/>
                  </a:moveTo>
                  <a:cubicBezTo>
                    <a:pt x="238489" y="40207"/>
                    <a:pt x="243071" y="44789"/>
                    <a:pt x="243071" y="50442"/>
                  </a:cubicBezTo>
                  <a:cubicBezTo>
                    <a:pt x="243071" y="56095"/>
                    <a:pt x="238489" y="60677"/>
                    <a:pt x="232836" y="60677"/>
                  </a:cubicBezTo>
                  <a:cubicBezTo>
                    <a:pt x="227183" y="60677"/>
                    <a:pt x="222601" y="56095"/>
                    <a:pt x="222601" y="50442"/>
                  </a:cubicBezTo>
                  <a:cubicBezTo>
                    <a:pt x="222601" y="44789"/>
                    <a:pt x="227183" y="40207"/>
                    <a:pt x="232836" y="40207"/>
                  </a:cubicBezTo>
                  <a:close/>
                  <a:moveTo>
                    <a:pt x="303809" y="20479"/>
                  </a:moveTo>
                  <a:cubicBezTo>
                    <a:pt x="293175" y="20479"/>
                    <a:pt x="283302" y="20479"/>
                    <a:pt x="272668" y="21996"/>
                  </a:cubicBezTo>
                  <a:cubicBezTo>
                    <a:pt x="271909" y="26546"/>
                    <a:pt x="268111" y="30339"/>
                    <a:pt x="262795" y="30339"/>
                  </a:cubicBezTo>
                  <a:cubicBezTo>
                    <a:pt x="258997" y="30339"/>
                    <a:pt x="255959" y="28063"/>
                    <a:pt x="253680" y="24271"/>
                  </a:cubicBezTo>
                  <a:cubicBezTo>
                    <a:pt x="228616" y="28822"/>
                    <a:pt x="204311" y="37165"/>
                    <a:pt x="181526" y="47784"/>
                  </a:cubicBezTo>
                  <a:cubicBezTo>
                    <a:pt x="181526" y="48542"/>
                    <a:pt x="182285" y="49301"/>
                    <a:pt x="182285" y="50818"/>
                  </a:cubicBezTo>
                  <a:cubicBezTo>
                    <a:pt x="182285" y="56127"/>
                    <a:pt x="177728" y="60678"/>
                    <a:pt x="171652" y="60678"/>
                  </a:cubicBezTo>
                  <a:cubicBezTo>
                    <a:pt x="168614" y="60678"/>
                    <a:pt x="165576" y="59161"/>
                    <a:pt x="164057" y="56885"/>
                  </a:cubicBezTo>
                  <a:cubicBezTo>
                    <a:pt x="156462" y="60678"/>
                    <a:pt x="148866" y="65987"/>
                    <a:pt x="141271" y="70538"/>
                  </a:cubicBezTo>
                  <a:cubicBezTo>
                    <a:pt x="147347" y="70538"/>
                    <a:pt x="151904" y="75089"/>
                    <a:pt x="151904" y="81157"/>
                  </a:cubicBezTo>
                  <a:cubicBezTo>
                    <a:pt x="151904" y="86466"/>
                    <a:pt x="147347" y="91017"/>
                    <a:pt x="141271" y="91017"/>
                  </a:cubicBezTo>
                  <a:cubicBezTo>
                    <a:pt x="135954" y="91017"/>
                    <a:pt x="131397" y="86466"/>
                    <a:pt x="131397" y="81157"/>
                  </a:cubicBezTo>
                  <a:cubicBezTo>
                    <a:pt x="131397" y="79640"/>
                    <a:pt x="131397" y="78881"/>
                    <a:pt x="132157" y="77364"/>
                  </a:cubicBezTo>
                  <a:cubicBezTo>
                    <a:pt x="111650" y="93292"/>
                    <a:pt x="93421" y="111496"/>
                    <a:pt x="77471" y="131974"/>
                  </a:cubicBezTo>
                  <a:cubicBezTo>
                    <a:pt x="78231" y="131974"/>
                    <a:pt x="79750" y="131216"/>
                    <a:pt x="80509" y="131216"/>
                  </a:cubicBezTo>
                  <a:cubicBezTo>
                    <a:pt x="86585" y="131216"/>
                    <a:pt x="91143" y="135767"/>
                    <a:pt x="91143" y="141834"/>
                  </a:cubicBezTo>
                  <a:cubicBezTo>
                    <a:pt x="91143" y="147144"/>
                    <a:pt x="86585" y="151695"/>
                    <a:pt x="80509" y="151695"/>
                  </a:cubicBezTo>
                  <a:cubicBezTo>
                    <a:pt x="75193" y="151695"/>
                    <a:pt x="70636" y="147144"/>
                    <a:pt x="70636" y="141834"/>
                  </a:cubicBezTo>
                  <a:cubicBezTo>
                    <a:pt x="70636" y="141834"/>
                    <a:pt x="70636" y="141076"/>
                    <a:pt x="70636" y="141076"/>
                  </a:cubicBezTo>
                  <a:cubicBezTo>
                    <a:pt x="65319" y="148661"/>
                    <a:pt x="60762" y="156246"/>
                    <a:pt x="56205" y="163830"/>
                  </a:cubicBezTo>
                  <a:cubicBezTo>
                    <a:pt x="59243" y="166106"/>
                    <a:pt x="60762" y="168381"/>
                    <a:pt x="60762" y="172173"/>
                  </a:cubicBezTo>
                  <a:cubicBezTo>
                    <a:pt x="60762" y="177483"/>
                    <a:pt x="56205" y="182034"/>
                    <a:pt x="50128" y="182034"/>
                  </a:cubicBezTo>
                  <a:cubicBezTo>
                    <a:pt x="49369" y="182034"/>
                    <a:pt x="48609" y="182034"/>
                    <a:pt x="47090" y="181275"/>
                  </a:cubicBezTo>
                  <a:cubicBezTo>
                    <a:pt x="36457" y="204030"/>
                    <a:pt x="28862" y="228301"/>
                    <a:pt x="24305" y="254089"/>
                  </a:cubicBezTo>
                  <a:cubicBezTo>
                    <a:pt x="28102" y="255606"/>
                    <a:pt x="30381" y="258640"/>
                    <a:pt x="30381" y="263191"/>
                  </a:cubicBezTo>
                  <a:lnTo>
                    <a:pt x="70636" y="263191"/>
                  </a:lnTo>
                  <a:cubicBezTo>
                    <a:pt x="70636" y="257123"/>
                    <a:pt x="75193" y="252572"/>
                    <a:pt x="80509" y="252572"/>
                  </a:cubicBezTo>
                  <a:cubicBezTo>
                    <a:pt x="86585" y="252572"/>
                    <a:pt x="91143" y="257123"/>
                    <a:pt x="91143" y="263191"/>
                  </a:cubicBezTo>
                  <a:lnTo>
                    <a:pt x="131397" y="263191"/>
                  </a:lnTo>
                  <a:cubicBezTo>
                    <a:pt x="131397" y="257882"/>
                    <a:pt x="134435" y="254089"/>
                    <a:pt x="138992" y="253331"/>
                  </a:cubicBezTo>
                  <a:cubicBezTo>
                    <a:pt x="155702" y="197962"/>
                    <a:pt x="198995" y="155487"/>
                    <a:pt x="253680" y="138801"/>
                  </a:cubicBezTo>
                  <a:cubicBezTo>
                    <a:pt x="254440" y="135008"/>
                    <a:pt x="258237" y="131216"/>
                    <a:pt x="262795" y="131216"/>
                  </a:cubicBezTo>
                  <a:cubicBezTo>
                    <a:pt x="265833" y="131216"/>
                    <a:pt x="268871" y="132733"/>
                    <a:pt x="270390" y="135008"/>
                  </a:cubicBezTo>
                  <a:cubicBezTo>
                    <a:pt x="281023" y="132733"/>
                    <a:pt x="292416" y="131216"/>
                    <a:pt x="303809" y="131216"/>
                  </a:cubicBezTo>
                  <a:cubicBezTo>
                    <a:pt x="309125" y="131216"/>
                    <a:pt x="314442" y="131974"/>
                    <a:pt x="319759" y="131974"/>
                  </a:cubicBezTo>
                  <a:cubicBezTo>
                    <a:pt x="321278" y="131974"/>
                    <a:pt x="322037" y="131216"/>
                    <a:pt x="323556" y="131216"/>
                  </a:cubicBezTo>
                  <a:cubicBezTo>
                    <a:pt x="325835" y="131216"/>
                    <a:pt x="328113" y="131974"/>
                    <a:pt x="329632" y="133491"/>
                  </a:cubicBezTo>
                  <a:cubicBezTo>
                    <a:pt x="346342" y="135767"/>
                    <a:pt x="361532" y="141076"/>
                    <a:pt x="376723" y="147902"/>
                  </a:cubicBezTo>
                  <a:cubicBezTo>
                    <a:pt x="375204" y="146385"/>
                    <a:pt x="374444" y="144110"/>
                    <a:pt x="374444" y="141834"/>
                  </a:cubicBezTo>
                  <a:cubicBezTo>
                    <a:pt x="374444" y="135767"/>
                    <a:pt x="379001" y="131216"/>
                    <a:pt x="384318" y="131216"/>
                  </a:cubicBezTo>
                  <a:cubicBezTo>
                    <a:pt x="390394" y="131216"/>
                    <a:pt x="394951" y="135767"/>
                    <a:pt x="394951" y="141834"/>
                  </a:cubicBezTo>
                  <a:cubicBezTo>
                    <a:pt x="394951" y="147144"/>
                    <a:pt x="390394" y="151695"/>
                    <a:pt x="384318" y="151695"/>
                  </a:cubicBezTo>
                  <a:cubicBezTo>
                    <a:pt x="387356" y="153212"/>
                    <a:pt x="390394" y="154729"/>
                    <a:pt x="393432" y="157004"/>
                  </a:cubicBezTo>
                  <a:lnTo>
                    <a:pt x="473182" y="76606"/>
                  </a:lnTo>
                  <a:cubicBezTo>
                    <a:pt x="457992" y="65229"/>
                    <a:pt x="441282" y="55368"/>
                    <a:pt x="424573" y="47784"/>
                  </a:cubicBezTo>
                  <a:cubicBezTo>
                    <a:pt x="424573" y="48542"/>
                    <a:pt x="425332" y="49301"/>
                    <a:pt x="425332" y="50818"/>
                  </a:cubicBezTo>
                  <a:cubicBezTo>
                    <a:pt x="425332" y="56127"/>
                    <a:pt x="420775" y="60678"/>
                    <a:pt x="414699" y="60678"/>
                  </a:cubicBezTo>
                  <a:cubicBezTo>
                    <a:pt x="409382" y="60678"/>
                    <a:pt x="404825" y="56127"/>
                    <a:pt x="404825" y="50818"/>
                  </a:cubicBezTo>
                  <a:cubicBezTo>
                    <a:pt x="404825" y="46267"/>
                    <a:pt x="407104" y="43233"/>
                    <a:pt x="410901" y="41716"/>
                  </a:cubicBezTo>
                  <a:cubicBezTo>
                    <a:pt x="385837" y="31097"/>
                    <a:pt x="360013" y="25029"/>
                    <a:pt x="333430" y="21996"/>
                  </a:cubicBezTo>
                  <a:cubicBezTo>
                    <a:pt x="332671" y="26546"/>
                    <a:pt x="328873" y="30339"/>
                    <a:pt x="323556" y="30339"/>
                  </a:cubicBezTo>
                  <a:cubicBezTo>
                    <a:pt x="318240" y="30339"/>
                    <a:pt x="313683" y="25788"/>
                    <a:pt x="313683" y="20479"/>
                  </a:cubicBezTo>
                  <a:cubicBezTo>
                    <a:pt x="310644" y="20479"/>
                    <a:pt x="306847" y="20479"/>
                    <a:pt x="303809" y="20479"/>
                  </a:cubicBezTo>
                  <a:close/>
                  <a:moveTo>
                    <a:pt x="303809" y="0"/>
                  </a:moveTo>
                  <a:cubicBezTo>
                    <a:pt x="372925" y="0"/>
                    <a:pt x="441282" y="24271"/>
                    <a:pt x="495208" y="67504"/>
                  </a:cubicBezTo>
                  <a:lnTo>
                    <a:pt x="503563" y="75089"/>
                  </a:lnTo>
                  <a:lnTo>
                    <a:pt x="395711" y="182792"/>
                  </a:lnTo>
                  <a:lnTo>
                    <a:pt x="388875" y="178241"/>
                  </a:lnTo>
                  <a:cubicBezTo>
                    <a:pt x="363811" y="160796"/>
                    <a:pt x="334190" y="151695"/>
                    <a:pt x="303809" y="151695"/>
                  </a:cubicBezTo>
                  <a:cubicBezTo>
                    <a:pt x="230895" y="151695"/>
                    <a:pt x="167854" y="203271"/>
                    <a:pt x="154183" y="274568"/>
                  </a:cubicBezTo>
                  <a:lnTo>
                    <a:pt x="152664" y="282911"/>
                  </a:lnTo>
                  <a:lnTo>
                    <a:pt x="0" y="282911"/>
                  </a:lnTo>
                  <a:lnTo>
                    <a:pt x="1519" y="272293"/>
                  </a:lnTo>
                  <a:cubicBezTo>
                    <a:pt x="17469" y="116805"/>
                    <a:pt x="147347" y="0"/>
                    <a:pt x="303809" y="0"/>
                  </a:cubicBezTo>
                  <a:close/>
                </a:path>
              </a:pathLst>
            </a:custGeom>
            <a:solidFill>
              <a:srgbClr val="C82828"/>
            </a:solidFill>
            <a:ln>
              <a:noFill/>
            </a:ln>
          </p:spPr>
          <p:txBody>
            <a:bodyPr/>
            <a:lstStyle>
              <a:defPPr>
                <a:defRPr lang="zh-CN"/>
              </a:defPPr>
              <a:lvl1pPr marL="0" algn="l" defTabSz="914400" rtl="0" eaLnBrk="1" latinLnBrk="0" hangingPunct="1">
                <a:defRPr sz="1800" kern="1200">
                  <a:solidFill>
                    <a:schemeClr val="tx1"/>
                  </a:solidFill>
                  <a:latin typeface="等线" panose="02010600030101010101" charset="-122"/>
                  <a:ea typeface="+mn-ea"/>
                  <a:cs typeface="+mn-ea"/>
                </a:defRPr>
              </a:lvl1pPr>
              <a:lvl2pPr marL="457200" algn="l" defTabSz="914400" rtl="0" eaLnBrk="1" latinLnBrk="0" hangingPunct="1">
                <a:defRPr sz="1800" kern="1200">
                  <a:solidFill>
                    <a:schemeClr val="tx1"/>
                  </a:solidFill>
                  <a:latin typeface="等线" panose="02010600030101010101" charset="-122"/>
                  <a:ea typeface="+mn-ea"/>
                  <a:cs typeface="+mn-ea"/>
                </a:defRPr>
              </a:lvl2pPr>
              <a:lvl3pPr marL="914400" algn="l" defTabSz="914400" rtl="0" eaLnBrk="1" latinLnBrk="0" hangingPunct="1">
                <a:defRPr sz="1800" kern="1200">
                  <a:solidFill>
                    <a:schemeClr val="tx1"/>
                  </a:solidFill>
                  <a:latin typeface="等线" panose="02010600030101010101" charset="-122"/>
                  <a:ea typeface="+mn-ea"/>
                  <a:cs typeface="+mn-ea"/>
                </a:defRPr>
              </a:lvl3pPr>
              <a:lvl4pPr marL="1371600" algn="l" defTabSz="914400" rtl="0" eaLnBrk="1" latinLnBrk="0" hangingPunct="1">
                <a:defRPr sz="1800" kern="1200">
                  <a:solidFill>
                    <a:schemeClr val="tx1"/>
                  </a:solidFill>
                  <a:latin typeface="等线" panose="02010600030101010101" charset="-122"/>
                  <a:ea typeface="+mn-ea"/>
                  <a:cs typeface="+mn-ea"/>
                </a:defRPr>
              </a:lvl4pPr>
              <a:lvl5pPr marL="1828800" algn="l" defTabSz="914400" rtl="0" eaLnBrk="1" latinLnBrk="0" hangingPunct="1">
                <a:defRPr sz="1800" kern="1200">
                  <a:solidFill>
                    <a:schemeClr val="tx1"/>
                  </a:solidFill>
                  <a:latin typeface="等线" panose="02010600030101010101" charset="-122"/>
                  <a:ea typeface="+mn-ea"/>
                  <a:cs typeface="+mn-ea"/>
                </a:defRPr>
              </a:lvl5pPr>
              <a:lvl6pPr marL="2286000" algn="l" defTabSz="914400" rtl="0" eaLnBrk="1" latinLnBrk="0" hangingPunct="1">
                <a:defRPr sz="1800" kern="1200">
                  <a:solidFill>
                    <a:schemeClr val="tx1"/>
                  </a:solidFill>
                  <a:latin typeface="等线" panose="02010600030101010101" charset="-122"/>
                  <a:ea typeface="+mn-ea"/>
                  <a:cs typeface="+mn-ea"/>
                </a:defRPr>
              </a:lvl6pPr>
              <a:lvl7pPr marL="2743200" algn="l" defTabSz="914400" rtl="0" eaLnBrk="1" latinLnBrk="0" hangingPunct="1">
                <a:defRPr sz="1800" kern="1200">
                  <a:solidFill>
                    <a:schemeClr val="tx1"/>
                  </a:solidFill>
                  <a:latin typeface="等线" panose="02010600030101010101" charset="-122"/>
                  <a:ea typeface="+mn-ea"/>
                  <a:cs typeface="+mn-ea"/>
                </a:defRPr>
              </a:lvl7pPr>
              <a:lvl8pPr marL="3200400" algn="l" defTabSz="914400" rtl="0" eaLnBrk="1" latinLnBrk="0" hangingPunct="1">
                <a:defRPr sz="1800" kern="1200">
                  <a:solidFill>
                    <a:schemeClr val="tx1"/>
                  </a:solidFill>
                  <a:latin typeface="等线" panose="02010600030101010101" charset="-122"/>
                  <a:ea typeface="+mn-ea"/>
                  <a:cs typeface="+mn-ea"/>
                </a:defRPr>
              </a:lvl8pPr>
              <a:lvl9pPr marL="3657600" algn="l" defTabSz="914400" rtl="0" eaLnBrk="1" latinLnBrk="0" hangingPunct="1">
                <a:defRPr sz="1800" kern="1200">
                  <a:solidFill>
                    <a:schemeClr val="tx1"/>
                  </a:solidFill>
                  <a:latin typeface="等线" panose="02010600030101010101" charset="-122"/>
                  <a:ea typeface="+mn-ea"/>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global-search_48587">
              <a:extLst>
                <a:ext uri="{FF2B5EF4-FFF2-40B4-BE49-F238E27FC236}">
                  <a16:creationId xmlns:a16="http://schemas.microsoft.com/office/drawing/2014/main" id="{C3E45106-7674-AB47-A5D0-18A9A9864591}"/>
                </a:ext>
              </a:extLst>
            </p:cNvPr>
            <p:cNvSpPr>
              <a:spLocks noChangeAspect="1"/>
            </p:cNvSpPr>
            <p:nvPr>
              <p:custDataLst>
                <p:tags r:id="rId19"/>
              </p:custDataLst>
            </p:nvPr>
          </p:nvSpPr>
          <p:spPr bwMode="auto">
            <a:xfrm>
              <a:off x="9640620" y="1210230"/>
              <a:ext cx="238982" cy="33028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38987" h="606698">
                  <a:moveTo>
                    <a:pt x="320251" y="510187"/>
                  </a:moveTo>
                  <a:cubicBezTo>
                    <a:pt x="316423" y="520585"/>
                    <a:pt x="312151" y="530360"/>
                    <a:pt x="307345" y="539425"/>
                  </a:cubicBezTo>
                  <a:cubicBezTo>
                    <a:pt x="301381" y="550711"/>
                    <a:pt x="294972" y="560664"/>
                    <a:pt x="288030" y="569196"/>
                  </a:cubicBezTo>
                  <a:cubicBezTo>
                    <a:pt x="311528" y="560309"/>
                    <a:pt x="332801" y="547067"/>
                    <a:pt x="350958" y="530360"/>
                  </a:cubicBezTo>
                  <a:cubicBezTo>
                    <a:pt x="341435" y="522718"/>
                    <a:pt x="331110" y="515964"/>
                    <a:pt x="320251" y="510187"/>
                  </a:cubicBezTo>
                  <a:close/>
                  <a:moveTo>
                    <a:pt x="118825" y="510187"/>
                  </a:moveTo>
                  <a:cubicBezTo>
                    <a:pt x="107966" y="515964"/>
                    <a:pt x="97641" y="522718"/>
                    <a:pt x="88029" y="530360"/>
                  </a:cubicBezTo>
                  <a:cubicBezTo>
                    <a:pt x="106186" y="547067"/>
                    <a:pt x="127548" y="560309"/>
                    <a:pt x="151046" y="569196"/>
                  </a:cubicBezTo>
                  <a:cubicBezTo>
                    <a:pt x="144104" y="560664"/>
                    <a:pt x="137606" y="550711"/>
                    <a:pt x="131731" y="539425"/>
                  </a:cubicBezTo>
                  <a:cubicBezTo>
                    <a:pt x="126925" y="530360"/>
                    <a:pt x="122653" y="520585"/>
                    <a:pt x="118825" y="510187"/>
                  </a:cubicBezTo>
                  <a:close/>
                  <a:moveTo>
                    <a:pt x="232043" y="486282"/>
                  </a:moveTo>
                  <a:lnTo>
                    <a:pt x="232043" y="579860"/>
                  </a:lnTo>
                  <a:cubicBezTo>
                    <a:pt x="258479" y="572484"/>
                    <a:pt x="281977" y="542357"/>
                    <a:pt x="297198" y="499878"/>
                  </a:cubicBezTo>
                  <a:cubicBezTo>
                    <a:pt x="276815" y="492147"/>
                    <a:pt x="254829" y="487526"/>
                    <a:pt x="232043" y="486282"/>
                  </a:cubicBezTo>
                  <a:close/>
                  <a:moveTo>
                    <a:pt x="206943" y="486282"/>
                  </a:moveTo>
                  <a:cubicBezTo>
                    <a:pt x="184246" y="487526"/>
                    <a:pt x="162261" y="492147"/>
                    <a:pt x="141878" y="499878"/>
                  </a:cubicBezTo>
                  <a:cubicBezTo>
                    <a:pt x="157099" y="542357"/>
                    <a:pt x="180508" y="572484"/>
                    <a:pt x="206943" y="579860"/>
                  </a:cubicBezTo>
                  <a:close/>
                  <a:moveTo>
                    <a:pt x="340366" y="400079"/>
                  </a:moveTo>
                  <a:cubicBezTo>
                    <a:pt x="339387" y="430383"/>
                    <a:pt x="335204" y="459532"/>
                    <a:pt x="327905" y="486015"/>
                  </a:cubicBezTo>
                  <a:cubicBezTo>
                    <a:pt x="342325" y="493302"/>
                    <a:pt x="355943" y="502011"/>
                    <a:pt x="368404" y="512231"/>
                  </a:cubicBezTo>
                  <a:cubicBezTo>
                    <a:pt x="394305" y="481483"/>
                    <a:pt x="410772" y="442558"/>
                    <a:pt x="413531" y="400079"/>
                  </a:cubicBezTo>
                  <a:close/>
                  <a:moveTo>
                    <a:pt x="123810" y="400079"/>
                  </a:moveTo>
                  <a:cubicBezTo>
                    <a:pt x="124700" y="427007"/>
                    <a:pt x="128527" y="452689"/>
                    <a:pt x="134491" y="475884"/>
                  </a:cubicBezTo>
                  <a:cubicBezTo>
                    <a:pt x="157277" y="467442"/>
                    <a:pt x="181665" y="462465"/>
                    <a:pt x="206943" y="461221"/>
                  </a:cubicBezTo>
                  <a:lnTo>
                    <a:pt x="206943" y="400079"/>
                  </a:lnTo>
                  <a:close/>
                  <a:moveTo>
                    <a:pt x="25545" y="400079"/>
                  </a:moveTo>
                  <a:cubicBezTo>
                    <a:pt x="28215" y="442558"/>
                    <a:pt x="44771" y="481483"/>
                    <a:pt x="70672" y="512231"/>
                  </a:cubicBezTo>
                  <a:cubicBezTo>
                    <a:pt x="83133" y="502011"/>
                    <a:pt x="96662" y="493302"/>
                    <a:pt x="111082" y="486015"/>
                  </a:cubicBezTo>
                  <a:cubicBezTo>
                    <a:pt x="103872" y="459532"/>
                    <a:pt x="99600" y="430295"/>
                    <a:pt x="98710" y="400079"/>
                  </a:cubicBezTo>
                  <a:close/>
                  <a:moveTo>
                    <a:pt x="271231" y="375032"/>
                  </a:moveTo>
                  <a:lnTo>
                    <a:pt x="272476" y="375032"/>
                  </a:lnTo>
                  <a:cubicBezTo>
                    <a:pt x="279412" y="375032"/>
                    <a:pt x="285014" y="380629"/>
                    <a:pt x="285014" y="387557"/>
                  </a:cubicBezTo>
                  <a:cubicBezTo>
                    <a:pt x="285014" y="394398"/>
                    <a:pt x="279412" y="400083"/>
                    <a:pt x="272476" y="400083"/>
                  </a:cubicBezTo>
                  <a:lnTo>
                    <a:pt x="271231" y="400083"/>
                  </a:lnTo>
                  <a:cubicBezTo>
                    <a:pt x="264295" y="400083"/>
                    <a:pt x="258693" y="394398"/>
                    <a:pt x="258693" y="387557"/>
                  </a:cubicBezTo>
                  <a:cubicBezTo>
                    <a:pt x="258693" y="380629"/>
                    <a:pt x="264295" y="375032"/>
                    <a:pt x="271231" y="375032"/>
                  </a:cubicBezTo>
                  <a:close/>
                  <a:moveTo>
                    <a:pt x="304585" y="299214"/>
                  </a:moveTo>
                  <a:cubicBezTo>
                    <a:pt x="281799" y="307568"/>
                    <a:pt x="257322" y="312544"/>
                    <a:pt x="232043" y="313788"/>
                  </a:cubicBezTo>
                  <a:lnTo>
                    <a:pt x="232043" y="461221"/>
                  </a:lnTo>
                  <a:cubicBezTo>
                    <a:pt x="257322" y="462465"/>
                    <a:pt x="281799" y="467442"/>
                    <a:pt x="304585" y="475884"/>
                  </a:cubicBezTo>
                  <a:cubicBezTo>
                    <a:pt x="311528" y="449224"/>
                    <a:pt x="315444" y="419097"/>
                    <a:pt x="315444" y="387549"/>
                  </a:cubicBezTo>
                  <a:cubicBezTo>
                    <a:pt x="315444" y="355912"/>
                    <a:pt x="311528" y="325874"/>
                    <a:pt x="304585" y="299214"/>
                  </a:cubicBezTo>
                  <a:close/>
                  <a:moveTo>
                    <a:pt x="134491" y="299214"/>
                  </a:moveTo>
                  <a:cubicBezTo>
                    <a:pt x="128527" y="322320"/>
                    <a:pt x="124700" y="348003"/>
                    <a:pt x="123810" y="375019"/>
                  </a:cubicBezTo>
                  <a:lnTo>
                    <a:pt x="206943" y="375019"/>
                  </a:lnTo>
                  <a:lnTo>
                    <a:pt x="206943" y="313788"/>
                  </a:lnTo>
                  <a:cubicBezTo>
                    <a:pt x="181665" y="312544"/>
                    <a:pt x="157277" y="307568"/>
                    <a:pt x="134491" y="299214"/>
                  </a:cubicBezTo>
                  <a:close/>
                  <a:moveTo>
                    <a:pt x="368404" y="262778"/>
                  </a:moveTo>
                  <a:cubicBezTo>
                    <a:pt x="355943" y="272998"/>
                    <a:pt x="342325" y="281796"/>
                    <a:pt x="327905" y="288994"/>
                  </a:cubicBezTo>
                  <a:cubicBezTo>
                    <a:pt x="335204" y="315566"/>
                    <a:pt x="339387" y="344715"/>
                    <a:pt x="340366" y="375019"/>
                  </a:cubicBezTo>
                  <a:lnTo>
                    <a:pt x="413531" y="375019"/>
                  </a:lnTo>
                  <a:cubicBezTo>
                    <a:pt x="410772" y="332451"/>
                    <a:pt x="394305" y="293615"/>
                    <a:pt x="368404" y="262778"/>
                  </a:cubicBezTo>
                  <a:close/>
                  <a:moveTo>
                    <a:pt x="70672" y="262778"/>
                  </a:moveTo>
                  <a:cubicBezTo>
                    <a:pt x="44771" y="293615"/>
                    <a:pt x="28215" y="332451"/>
                    <a:pt x="25545" y="375019"/>
                  </a:cubicBezTo>
                  <a:lnTo>
                    <a:pt x="98710" y="375019"/>
                  </a:lnTo>
                  <a:cubicBezTo>
                    <a:pt x="99600" y="344715"/>
                    <a:pt x="103872" y="315566"/>
                    <a:pt x="111082" y="288994"/>
                  </a:cubicBezTo>
                  <a:cubicBezTo>
                    <a:pt x="96662" y="281796"/>
                    <a:pt x="83133" y="272998"/>
                    <a:pt x="70672" y="262778"/>
                  </a:cubicBezTo>
                  <a:close/>
                  <a:moveTo>
                    <a:pt x="288030" y="205814"/>
                  </a:moveTo>
                  <a:cubicBezTo>
                    <a:pt x="294972" y="214434"/>
                    <a:pt x="301381" y="224298"/>
                    <a:pt x="307345" y="235584"/>
                  </a:cubicBezTo>
                  <a:cubicBezTo>
                    <a:pt x="312151" y="244738"/>
                    <a:pt x="316423" y="254513"/>
                    <a:pt x="320251" y="264822"/>
                  </a:cubicBezTo>
                  <a:cubicBezTo>
                    <a:pt x="331110" y="259046"/>
                    <a:pt x="341435" y="252292"/>
                    <a:pt x="350958" y="244649"/>
                  </a:cubicBezTo>
                  <a:cubicBezTo>
                    <a:pt x="332801" y="227942"/>
                    <a:pt x="311528" y="214700"/>
                    <a:pt x="288030" y="205814"/>
                  </a:cubicBezTo>
                  <a:close/>
                  <a:moveTo>
                    <a:pt x="151046" y="205814"/>
                  </a:moveTo>
                  <a:cubicBezTo>
                    <a:pt x="127548" y="214700"/>
                    <a:pt x="106186" y="227942"/>
                    <a:pt x="88029" y="244649"/>
                  </a:cubicBezTo>
                  <a:cubicBezTo>
                    <a:pt x="97641" y="252292"/>
                    <a:pt x="107966" y="259046"/>
                    <a:pt x="118825" y="264822"/>
                  </a:cubicBezTo>
                  <a:cubicBezTo>
                    <a:pt x="122653" y="254513"/>
                    <a:pt x="126925" y="244738"/>
                    <a:pt x="131731" y="235584"/>
                  </a:cubicBezTo>
                  <a:cubicBezTo>
                    <a:pt x="137606" y="224298"/>
                    <a:pt x="144104" y="214434"/>
                    <a:pt x="151046" y="205814"/>
                  </a:cubicBezTo>
                  <a:close/>
                  <a:moveTo>
                    <a:pt x="232043" y="195149"/>
                  </a:moveTo>
                  <a:lnTo>
                    <a:pt x="232043" y="288728"/>
                  </a:lnTo>
                  <a:cubicBezTo>
                    <a:pt x="254829" y="287483"/>
                    <a:pt x="276815" y="282862"/>
                    <a:pt x="297198" y="275220"/>
                  </a:cubicBezTo>
                  <a:cubicBezTo>
                    <a:pt x="281977" y="232652"/>
                    <a:pt x="258479" y="202525"/>
                    <a:pt x="232043" y="195149"/>
                  </a:cubicBezTo>
                  <a:close/>
                  <a:moveTo>
                    <a:pt x="206943" y="195149"/>
                  </a:moveTo>
                  <a:cubicBezTo>
                    <a:pt x="180508" y="202525"/>
                    <a:pt x="157099" y="232652"/>
                    <a:pt x="141878" y="275220"/>
                  </a:cubicBezTo>
                  <a:cubicBezTo>
                    <a:pt x="162261" y="282862"/>
                    <a:pt x="184246" y="287483"/>
                    <a:pt x="206943" y="288728"/>
                  </a:cubicBezTo>
                  <a:close/>
                  <a:moveTo>
                    <a:pt x="127459" y="25056"/>
                  </a:moveTo>
                  <a:cubicBezTo>
                    <a:pt x="127904" y="41496"/>
                    <a:pt x="131286" y="72422"/>
                    <a:pt x="150423" y="91529"/>
                  </a:cubicBezTo>
                  <a:cubicBezTo>
                    <a:pt x="163418" y="104593"/>
                    <a:pt x="181843" y="110280"/>
                    <a:pt x="197508" y="112769"/>
                  </a:cubicBezTo>
                  <a:lnTo>
                    <a:pt x="169916" y="85130"/>
                  </a:lnTo>
                  <a:cubicBezTo>
                    <a:pt x="165020" y="80243"/>
                    <a:pt x="165020" y="72333"/>
                    <a:pt x="169916" y="67446"/>
                  </a:cubicBezTo>
                  <a:cubicBezTo>
                    <a:pt x="174811" y="62558"/>
                    <a:pt x="182733" y="62558"/>
                    <a:pt x="187628" y="67446"/>
                  </a:cubicBezTo>
                  <a:lnTo>
                    <a:pt x="215221" y="94995"/>
                  </a:lnTo>
                  <a:cubicBezTo>
                    <a:pt x="212729" y="79354"/>
                    <a:pt x="207032" y="60869"/>
                    <a:pt x="194037" y="47984"/>
                  </a:cubicBezTo>
                  <a:cubicBezTo>
                    <a:pt x="174811" y="28788"/>
                    <a:pt x="143926" y="25411"/>
                    <a:pt x="127459" y="25056"/>
                  </a:cubicBezTo>
                  <a:close/>
                  <a:moveTo>
                    <a:pt x="125422" y="4"/>
                  </a:moveTo>
                  <a:cubicBezTo>
                    <a:pt x="145010" y="150"/>
                    <a:pt x="185314" y="3883"/>
                    <a:pt x="211750" y="30210"/>
                  </a:cubicBezTo>
                  <a:cubicBezTo>
                    <a:pt x="222253" y="40696"/>
                    <a:pt x="229195" y="53316"/>
                    <a:pt x="233646" y="66024"/>
                  </a:cubicBezTo>
                  <a:cubicBezTo>
                    <a:pt x="237562" y="54027"/>
                    <a:pt x="241923" y="42118"/>
                    <a:pt x="246730" y="30210"/>
                  </a:cubicBezTo>
                  <a:cubicBezTo>
                    <a:pt x="249311" y="23811"/>
                    <a:pt x="256610" y="20701"/>
                    <a:pt x="263019" y="23278"/>
                  </a:cubicBezTo>
                  <a:cubicBezTo>
                    <a:pt x="269516" y="25855"/>
                    <a:pt x="272631" y="33143"/>
                    <a:pt x="270050" y="39541"/>
                  </a:cubicBezTo>
                  <a:cubicBezTo>
                    <a:pt x="252693" y="82553"/>
                    <a:pt x="241389" y="126010"/>
                    <a:pt x="236316" y="169022"/>
                  </a:cubicBezTo>
                  <a:cubicBezTo>
                    <a:pt x="349534" y="177642"/>
                    <a:pt x="438987" y="272287"/>
                    <a:pt x="438987" y="387549"/>
                  </a:cubicBezTo>
                  <a:cubicBezTo>
                    <a:pt x="438987" y="508321"/>
                    <a:pt x="340544" y="606698"/>
                    <a:pt x="219493" y="606698"/>
                  </a:cubicBezTo>
                  <a:cubicBezTo>
                    <a:pt x="98532" y="606698"/>
                    <a:pt x="0" y="508321"/>
                    <a:pt x="0" y="387549"/>
                  </a:cubicBezTo>
                  <a:cubicBezTo>
                    <a:pt x="0" y="269532"/>
                    <a:pt x="93992" y="172932"/>
                    <a:pt x="211127" y="168578"/>
                  </a:cubicBezTo>
                  <a:cubicBezTo>
                    <a:pt x="212195" y="158891"/>
                    <a:pt x="213619" y="149116"/>
                    <a:pt x="215310" y="139429"/>
                  </a:cubicBezTo>
                  <a:cubicBezTo>
                    <a:pt x="194660" y="138896"/>
                    <a:pt x="157544" y="134097"/>
                    <a:pt x="132622" y="109214"/>
                  </a:cubicBezTo>
                  <a:cubicBezTo>
                    <a:pt x="97374" y="74111"/>
                    <a:pt x="102448" y="14214"/>
                    <a:pt x="102715" y="11725"/>
                  </a:cubicBezTo>
                  <a:cubicBezTo>
                    <a:pt x="103249" y="5682"/>
                    <a:pt x="108055" y="883"/>
                    <a:pt x="114019" y="350"/>
                  </a:cubicBezTo>
                  <a:cubicBezTo>
                    <a:pt x="114664" y="306"/>
                    <a:pt x="118892" y="-44"/>
                    <a:pt x="125422" y="4"/>
                  </a:cubicBezTo>
                  <a:close/>
                </a:path>
              </a:pathLst>
            </a:custGeom>
            <a:solidFill>
              <a:srgbClr val="C82828"/>
            </a:solidFill>
            <a:ln>
              <a:noFill/>
            </a:ln>
          </p:spPr>
          <p:txBody>
            <a:bodyPr/>
            <a:lstStyle>
              <a:defPPr>
                <a:defRPr lang="zh-CN"/>
              </a:defPPr>
              <a:lvl1pPr marL="0" algn="l" defTabSz="914400" rtl="0" eaLnBrk="1" latinLnBrk="0" hangingPunct="1">
                <a:defRPr sz="1800" kern="1200">
                  <a:solidFill>
                    <a:schemeClr val="tx1"/>
                  </a:solidFill>
                  <a:latin typeface="等线" panose="02010600030101010101" charset="-122"/>
                  <a:ea typeface="+mn-ea"/>
                  <a:cs typeface="+mn-ea"/>
                </a:defRPr>
              </a:lvl1pPr>
              <a:lvl2pPr marL="457200" algn="l" defTabSz="914400" rtl="0" eaLnBrk="1" latinLnBrk="0" hangingPunct="1">
                <a:defRPr sz="1800" kern="1200">
                  <a:solidFill>
                    <a:schemeClr val="tx1"/>
                  </a:solidFill>
                  <a:latin typeface="等线" panose="02010600030101010101" charset="-122"/>
                  <a:ea typeface="+mn-ea"/>
                  <a:cs typeface="+mn-ea"/>
                </a:defRPr>
              </a:lvl2pPr>
              <a:lvl3pPr marL="914400" algn="l" defTabSz="914400" rtl="0" eaLnBrk="1" latinLnBrk="0" hangingPunct="1">
                <a:defRPr sz="1800" kern="1200">
                  <a:solidFill>
                    <a:schemeClr val="tx1"/>
                  </a:solidFill>
                  <a:latin typeface="等线" panose="02010600030101010101" charset="-122"/>
                  <a:ea typeface="+mn-ea"/>
                  <a:cs typeface="+mn-ea"/>
                </a:defRPr>
              </a:lvl3pPr>
              <a:lvl4pPr marL="1371600" algn="l" defTabSz="914400" rtl="0" eaLnBrk="1" latinLnBrk="0" hangingPunct="1">
                <a:defRPr sz="1800" kern="1200">
                  <a:solidFill>
                    <a:schemeClr val="tx1"/>
                  </a:solidFill>
                  <a:latin typeface="等线" panose="02010600030101010101" charset="-122"/>
                  <a:ea typeface="+mn-ea"/>
                  <a:cs typeface="+mn-ea"/>
                </a:defRPr>
              </a:lvl4pPr>
              <a:lvl5pPr marL="1828800" algn="l" defTabSz="914400" rtl="0" eaLnBrk="1" latinLnBrk="0" hangingPunct="1">
                <a:defRPr sz="1800" kern="1200">
                  <a:solidFill>
                    <a:schemeClr val="tx1"/>
                  </a:solidFill>
                  <a:latin typeface="等线" panose="02010600030101010101" charset="-122"/>
                  <a:ea typeface="+mn-ea"/>
                  <a:cs typeface="+mn-ea"/>
                </a:defRPr>
              </a:lvl5pPr>
              <a:lvl6pPr marL="2286000" algn="l" defTabSz="914400" rtl="0" eaLnBrk="1" latinLnBrk="0" hangingPunct="1">
                <a:defRPr sz="1800" kern="1200">
                  <a:solidFill>
                    <a:schemeClr val="tx1"/>
                  </a:solidFill>
                  <a:latin typeface="等线" panose="02010600030101010101" charset="-122"/>
                  <a:ea typeface="+mn-ea"/>
                  <a:cs typeface="+mn-ea"/>
                </a:defRPr>
              </a:lvl6pPr>
              <a:lvl7pPr marL="2743200" algn="l" defTabSz="914400" rtl="0" eaLnBrk="1" latinLnBrk="0" hangingPunct="1">
                <a:defRPr sz="1800" kern="1200">
                  <a:solidFill>
                    <a:schemeClr val="tx1"/>
                  </a:solidFill>
                  <a:latin typeface="等线" panose="02010600030101010101" charset="-122"/>
                  <a:ea typeface="+mn-ea"/>
                  <a:cs typeface="+mn-ea"/>
                </a:defRPr>
              </a:lvl7pPr>
              <a:lvl8pPr marL="3200400" algn="l" defTabSz="914400" rtl="0" eaLnBrk="1" latinLnBrk="0" hangingPunct="1">
                <a:defRPr sz="1800" kern="1200">
                  <a:solidFill>
                    <a:schemeClr val="tx1"/>
                  </a:solidFill>
                  <a:latin typeface="等线" panose="02010600030101010101" charset="-122"/>
                  <a:ea typeface="+mn-ea"/>
                  <a:cs typeface="+mn-ea"/>
                </a:defRPr>
              </a:lvl8pPr>
              <a:lvl9pPr marL="3657600" algn="l" defTabSz="914400" rtl="0" eaLnBrk="1" latinLnBrk="0" hangingPunct="1">
                <a:defRPr sz="1800" kern="1200">
                  <a:solidFill>
                    <a:schemeClr val="tx1"/>
                  </a:solidFill>
                  <a:latin typeface="等线" panose="02010600030101010101" charset="-122"/>
                  <a:ea typeface="+mn-ea"/>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31" name="肘形连接符 26">
              <a:extLst>
                <a:ext uri="{FF2B5EF4-FFF2-40B4-BE49-F238E27FC236}">
                  <a16:creationId xmlns:a16="http://schemas.microsoft.com/office/drawing/2014/main" id="{94E744A7-07B4-5445-8CFA-852C689382AC}"/>
                </a:ext>
              </a:extLst>
            </p:cNvPr>
            <p:cNvCxnSpPr/>
            <p:nvPr>
              <p:custDataLst>
                <p:tags r:id="rId20"/>
              </p:custDataLst>
            </p:nvPr>
          </p:nvCxnSpPr>
          <p:spPr>
            <a:xfrm rot="5400000">
              <a:off x="3362105" y="2650765"/>
              <a:ext cx="612000" cy="3996000"/>
            </a:xfrm>
            <a:prstGeom prst="bentConnector3">
              <a:avLst>
                <a:gd name="adj1" fmla="val 40673"/>
              </a:avLst>
            </a:prstGeom>
            <a:noFill/>
            <a:ln w="6350" cap="flat" cmpd="sng" algn="ctr">
              <a:solidFill>
                <a:srgbClr val="E60012"/>
              </a:solidFill>
              <a:prstDash val="solid"/>
              <a:miter lim="800000"/>
              <a:headEnd type="oval"/>
              <a:tailEnd type="oval"/>
            </a:ln>
            <a:effectLst/>
          </p:spPr>
        </p:cxnSp>
        <p:cxnSp>
          <p:nvCxnSpPr>
            <p:cNvPr id="32" name="肘形连接符 26">
              <a:extLst>
                <a:ext uri="{FF2B5EF4-FFF2-40B4-BE49-F238E27FC236}">
                  <a16:creationId xmlns:a16="http://schemas.microsoft.com/office/drawing/2014/main" id="{4A9015D7-EA8C-B149-A5DB-E069F6CAC615}"/>
                </a:ext>
              </a:extLst>
            </p:cNvPr>
            <p:cNvCxnSpPr/>
            <p:nvPr>
              <p:custDataLst>
                <p:tags r:id="rId21"/>
              </p:custDataLst>
            </p:nvPr>
          </p:nvCxnSpPr>
          <p:spPr>
            <a:xfrm rot="5400000">
              <a:off x="4668335" y="3640765"/>
              <a:ext cx="612000" cy="2016000"/>
            </a:xfrm>
            <a:prstGeom prst="bentConnector3">
              <a:avLst>
                <a:gd name="adj1" fmla="val 76943"/>
              </a:avLst>
            </a:prstGeom>
            <a:noFill/>
            <a:ln w="6350" cap="flat" cmpd="sng" algn="ctr">
              <a:solidFill>
                <a:srgbClr val="E60012"/>
              </a:solidFill>
              <a:prstDash val="solid"/>
              <a:miter lim="800000"/>
              <a:headEnd type="oval"/>
              <a:tailEnd type="oval"/>
            </a:ln>
            <a:effectLst/>
          </p:spPr>
        </p:cxnSp>
        <p:cxnSp>
          <p:nvCxnSpPr>
            <p:cNvPr id="33" name="肘形连接符 51">
              <a:extLst>
                <a:ext uri="{FF2B5EF4-FFF2-40B4-BE49-F238E27FC236}">
                  <a16:creationId xmlns:a16="http://schemas.microsoft.com/office/drawing/2014/main" id="{3735482C-EC99-D545-87F1-0D53EE98BBB0}"/>
                </a:ext>
              </a:extLst>
            </p:cNvPr>
            <p:cNvCxnSpPr/>
            <p:nvPr>
              <p:custDataLst>
                <p:tags r:id="rId22"/>
              </p:custDataLst>
            </p:nvPr>
          </p:nvCxnSpPr>
          <p:spPr>
            <a:xfrm rot="16200000" flipH="1">
              <a:off x="7307368" y="3650967"/>
              <a:ext cx="612000" cy="1980000"/>
            </a:xfrm>
            <a:prstGeom prst="bentConnector3">
              <a:avLst>
                <a:gd name="adj1" fmla="val 80375"/>
              </a:avLst>
            </a:prstGeom>
            <a:noFill/>
            <a:ln w="6350" cap="flat" cmpd="sng" algn="ctr">
              <a:solidFill>
                <a:srgbClr val="C82828"/>
              </a:solidFill>
              <a:prstDash val="solid"/>
              <a:miter lim="800000"/>
              <a:headEnd type="oval"/>
              <a:tailEnd type="oval"/>
            </a:ln>
            <a:effectLst/>
          </p:spPr>
        </p:cxnSp>
        <p:cxnSp>
          <p:nvCxnSpPr>
            <p:cNvPr id="34" name="肘形连接符 51">
              <a:extLst>
                <a:ext uri="{FF2B5EF4-FFF2-40B4-BE49-F238E27FC236}">
                  <a16:creationId xmlns:a16="http://schemas.microsoft.com/office/drawing/2014/main" id="{A90F892E-AA78-4F4E-867A-07394884CDF1}"/>
                </a:ext>
              </a:extLst>
            </p:cNvPr>
            <p:cNvCxnSpPr/>
            <p:nvPr>
              <p:custDataLst>
                <p:tags r:id="rId23"/>
              </p:custDataLst>
            </p:nvPr>
          </p:nvCxnSpPr>
          <p:spPr>
            <a:xfrm rot="16200000" flipH="1">
              <a:off x="8611693" y="2660967"/>
              <a:ext cx="612000" cy="3960000"/>
            </a:xfrm>
            <a:prstGeom prst="bentConnector3">
              <a:avLst>
                <a:gd name="adj1" fmla="val 42940"/>
              </a:avLst>
            </a:prstGeom>
            <a:noFill/>
            <a:ln w="6350" cap="flat" cmpd="sng" algn="ctr">
              <a:solidFill>
                <a:srgbClr val="C82828"/>
              </a:solidFill>
              <a:prstDash val="solid"/>
              <a:miter lim="800000"/>
              <a:headEnd type="oval"/>
              <a:tailEnd type="oval"/>
            </a:ln>
            <a:effectLst/>
          </p:spPr>
        </p:cxnSp>
        <p:grpSp>
          <p:nvGrpSpPr>
            <p:cNvPr id="35" name="组合 34">
              <a:extLst>
                <a:ext uri="{FF2B5EF4-FFF2-40B4-BE49-F238E27FC236}">
                  <a16:creationId xmlns:a16="http://schemas.microsoft.com/office/drawing/2014/main" id="{6FDD798A-E04E-E842-9BBB-8DECB3D6DAB0}"/>
                </a:ext>
              </a:extLst>
            </p:cNvPr>
            <p:cNvGrpSpPr/>
            <p:nvPr>
              <p:custDataLst>
                <p:tags r:id="rId24"/>
              </p:custDataLst>
            </p:nvPr>
          </p:nvGrpSpPr>
          <p:grpSpPr>
            <a:xfrm>
              <a:off x="481901" y="5067300"/>
              <a:ext cx="2103655" cy="1511935"/>
              <a:chOff x="334" y="7917"/>
              <a:chExt cx="3984" cy="2381"/>
            </a:xfrm>
          </p:grpSpPr>
          <p:sp>
            <p:nvSpPr>
              <p:cNvPr id="67" name="同侧圆角矩形 24">
                <a:extLst>
                  <a:ext uri="{FF2B5EF4-FFF2-40B4-BE49-F238E27FC236}">
                    <a16:creationId xmlns:a16="http://schemas.microsoft.com/office/drawing/2014/main" id="{ACFB00CE-2BE6-D148-B16D-4C29832AF0B2}"/>
                  </a:ext>
                </a:extLst>
              </p:cNvPr>
              <p:cNvSpPr/>
              <p:nvPr>
                <p:custDataLst>
                  <p:tags r:id="rId55"/>
                </p:custDataLst>
              </p:nvPr>
            </p:nvSpPr>
            <p:spPr>
              <a:xfrm>
                <a:off x="559" y="7917"/>
                <a:ext cx="3402" cy="2381"/>
              </a:xfrm>
              <a:prstGeom prst="round2SameRect">
                <a:avLst>
                  <a:gd name="adj1" fmla="val 8937"/>
                  <a:gd name="adj2" fmla="val 9576"/>
                </a:avLst>
              </a:prstGeom>
              <a:gradFill>
                <a:gsLst>
                  <a:gs pos="0">
                    <a:srgbClr val="FFFFFF"/>
                  </a:gs>
                  <a:gs pos="100000">
                    <a:srgbClr val="FFFFFF">
                      <a:lumMod val="95000"/>
                    </a:srgbClr>
                  </a:gs>
                </a:gsLst>
                <a:lin ang="5400000" scaled="0"/>
              </a:gradFill>
              <a:ln w="12700" cap="flat" cmpd="sng" algn="ctr">
                <a:noFill/>
                <a:prstDash val="solid"/>
                <a:miter lim="800000"/>
              </a:ln>
              <a:effectLst>
                <a:outerShdw blurRad="127000" dist="63500" dir="540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8" name="TextBox 4">
                <a:extLst>
                  <a:ext uri="{FF2B5EF4-FFF2-40B4-BE49-F238E27FC236}">
                    <a16:creationId xmlns:a16="http://schemas.microsoft.com/office/drawing/2014/main" id="{44D58981-0A81-3245-A47B-D9CE68E88932}"/>
                  </a:ext>
                </a:extLst>
              </p:cNvPr>
              <p:cNvSpPr txBox="1"/>
              <p:nvPr>
                <p:custDataLst>
                  <p:tags r:id="rId56"/>
                </p:custDataLst>
              </p:nvPr>
            </p:nvSpPr>
            <p:spPr bwMode="auto">
              <a:xfrm>
                <a:off x="334" y="9308"/>
                <a:ext cx="3984" cy="771"/>
              </a:xfrm>
              <a:prstGeom prst="rect">
                <a:avLst/>
              </a:prstGeom>
              <a:noFill/>
            </p:spPr>
            <p:txBody>
              <a:bodyPr wrap="square" anchor="t">
                <a:spAutoFit/>
              </a:bodyPr>
              <a:lstStyle/>
              <a:p>
                <a:pPr algn="ctr">
                  <a:lnSpc>
                    <a:spcPct val="130000"/>
                  </a:lnSpc>
                  <a:spcBef>
                    <a:spcPts val="600"/>
                  </a:spcBef>
                  <a:defRPr/>
                </a:pPr>
                <a:r>
                  <a:rPr lang="en-US" altLang="zh-CN" sz="800" b="1" dirty="0" err="1">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C：客户、供应商、物料</a:t>
                </a:r>
                <a:r>
                  <a:rPr lang="zh-CN" altLang="en-US"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、项目</a:t>
                </a:r>
                <a:endParaRPr lang="en-US" altLang="zh-CN"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spcBef>
                    <a:spcPts val="600"/>
                  </a:spcBef>
                  <a:defRPr/>
                </a:pPr>
                <a:r>
                  <a:rPr lang="en-US" altLang="zh-CN"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：组织、人员、账号、会计科目</a:t>
                </a:r>
              </a:p>
            </p:txBody>
          </p:sp>
          <p:sp>
            <p:nvSpPr>
              <p:cNvPr id="69" name="TextBox 34">
                <a:extLst>
                  <a:ext uri="{FF2B5EF4-FFF2-40B4-BE49-F238E27FC236}">
                    <a16:creationId xmlns:a16="http://schemas.microsoft.com/office/drawing/2014/main" id="{E8EC4BFA-FCEA-E64C-82A4-10F72C19857C}"/>
                  </a:ext>
                </a:extLst>
              </p:cNvPr>
              <p:cNvSpPr txBox="1"/>
              <p:nvPr>
                <p:custDataLst>
                  <p:tags r:id="rId57"/>
                </p:custDataLst>
              </p:nvPr>
            </p:nvSpPr>
            <p:spPr>
              <a:xfrm>
                <a:off x="1405" y="8636"/>
                <a:ext cx="1710" cy="586"/>
              </a:xfrm>
              <a:prstGeom prst="rect">
                <a:avLst/>
              </a:prstGeom>
              <a:noFill/>
            </p:spPr>
            <p:txBody>
              <a:bodyPr wrap="none" rtlCol="0" anchor="ctr">
                <a:spAutoFit/>
              </a:bodyPr>
              <a:lstStyle>
                <a:defPPr>
                  <a:defRPr lang="zh-CN"/>
                </a:defPPr>
                <a:lvl1pPr algn="ctr">
                  <a:lnSpc>
                    <a:spcPct val="130000"/>
                  </a:lnSpc>
                  <a:defRPr sz="1400" b="1">
                    <a:solidFill>
                      <a:srgbClr val="E60012">
                        <a:lumMod val="85000"/>
                        <a:lumOff val="15000"/>
                      </a:srgbClr>
                    </a:solidFill>
                    <a:latin typeface="Arial" panose="020B0604020202020204" pitchFamily="34" charset="0"/>
                    <a:ea typeface="微软雅黑" panose="020B0503020204020204" pitchFamily="34" charset="-122"/>
                  </a:defRPr>
                </a:lvl1pPr>
              </a:lstStyle>
              <a:p>
                <a:r>
                  <a:rPr lang="zh-CN" altLang="en-US" dirty="0">
                    <a:latin typeface="微软雅黑" panose="020B0503020204020204" pitchFamily="34" charset="-122"/>
                  </a:rPr>
                  <a:t>燃气板块</a:t>
                </a:r>
              </a:p>
            </p:txBody>
          </p:sp>
          <p:cxnSp>
            <p:nvCxnSpPr>
              <p:cNvPr id="70" name="直接连接符 44">
                <a:extLst>
                  <a:ext uri="{FF2B5EF4-FFF2-40B4-BE49-F238E27FC236}">
                    <a16:creationId xmlns:a16="http://schemas.microsoft.com/office/drawing/2014/main" id="{181479A3-6983-6744-9DB7-A53D86E44B76}"/>
                  </a:ext>
                </a:extLst>
              </p:cNvPr>
              <p:cNvCxnSpPr/>
              <p:nvPr>
                <p:custDataLst>
                  <p:tags r:id="rId58"/>
                </p:custDataLst>
              </p:nvPr>
            </p:nvCxnSpPr>
            <p:spPr>
              <a:xfrm>
                <a:off x="872" y="8671"/>
                <a:ext cx="2776" cy="0"/>
              </a:xfrm>
              <a:prstGeom prst="line">
                <a:avLst/>
              </a:prstGeom>
              <a:noFill/>
              <a:ln w="6350" cap="flat" cmpd="sng" algn="ctr">
                <a:solidFill>
                  <a:srgbClr val="FFFFFF">
                    <a:lumMod val="85000"/>
                  </a:srgbClr>
                </a:solidFill>
                <a:prstDash val="solid"/>
                <a:miter lim="800000"/>
              </a:ln>
              <a:effectLst/>
            </p:spPr>
          </p:cxnSp>
          <p:sp>
            <p:nvSpPr>
              <p:cNvPr id="71" name="time_167910">
                <a:extLst>
                  <a:ext uri="{FF2B5EF4-FFF2-40B4-BE49-F238E27FC236}">
                    <a16:creationId xmlns:a16="http://schemas.microsoft.com/office/drawing/2014/main" id="{835C8235-0792-E846-BFA1-7E287A5C8DCC}"/>
                  </a:ext>
                </a:extLst>
              </p:cNvPr>
              <p:cNvSpPr>
                <a:spLocks noChangeAspect="1"/>
              </p:cNvSpPr>
              <p:nvPr>
                <p:custDataLst>
                  <p:tags r:id="rId59"/>
                </p:custDataLst>
              </p:nvPr>
            </p:nvSpPr>
            <p:spPr bwMode="auto">
              <a:xfrm>
                <a:off x="2032" y="7980"/>
                <a:ext cx="456" cy="455"/>
              </a:xfrm>
              <a:custGeom>
                <a:avLst/>
                <a:gdLst>
                  <a:gd name="connsiteX0" fmla="*/ 519926 w 606580"/>
                  <a:gd name="connsiteY0" fmla="*/ 531428 h 605592"/>
                  <a:gd name="connsiteX1" fmla="*/ 563324 w 606580"/>
                  <a:gd name="connsiteY1" fmla="*/ 531428 h 605592"/>
                  <a:gd name="connsiteX2" fmla="*/ 563324 w 606580"/>
                  <a:gd name="connsiteY2" fmla="*/ 556196 h 605592"/>
                  <a:gd name="connsiteX3" fmla="*/ 519926 w 606580"/>
                  <a:gd name="connsiteY3" fmla="*/ 556196 h 605592"/>
                  <a:gd name="connsiteX4" fmla="*/ 464250 w 606580"/>
                  <a:gd name="connsiteY4" fmla="*/ 531428 h 605592"/>
                  <a:gd name="connsiteX5" fmla="*/ 501367 w 606580"/>
                  <a:gd name="connsiteY5" fmla="*/ 531428 h 605592"/>
                  <a:gd name="connsiteX6" fmla="*/ 501367 w 606580"/>
                  <a:gd name="connsiteY6" fmla="*/ 556196 h 605592"/>
                  <a:gd name="connsiteX7" fmla="*/ 464250 w 606580"/>
                  <a:gd name="connsiteY7" fmla="*/ 556196 h 605592"/>
                  <a:gd name="connsiteX8" fmla="*/ 309429 w 606580"/>
                  <a:gd name="connsiteY8" fmla="*/ 531428 h 605592"/>
                  <a:gd name="connsiteX9" fmla="*/ 352827 w 606580"/>
                  <a:gd name="connsiteY9" fmla="*/ 531428 h 605592"/>
                  <a:gd name="connsiteX10" fmla="*/ 352827 w 606580"/>
                  <a:gd name="connsiteY10" fmla="*/ 556196 h 605592"/>
                  <a:gd name="connsiteX11" fmla="*/ 309429 w 606580"/>
                  <a:gd name="connsiteY11" fmla="*/ 556196 h 605592"/>
                  <a:gd name="connsiteX12" fmla="*/ 253753 w 606580"/>
                  <a:gd name="connsiteY12" fmla="*/ 531428 h 605592"/>
                  <a:gd name="connsiteX13" fmla="*/ 290870 w 606580"/>
                  <a:gd name="connsiteY13" fmla="*/ 531428 h 605592"/>
                  <a:gd name="connsiteX14" fmla="*/ 290870 w 606580"/>
                  <a:gd name="connsiteY14" fmla="*/ 556196 h 605592"/>
                  <a:gd name="connsiteX15" fmla="*/ 253753 w 606580"/>
                  <a:gd name="connsiteY15" fmla="*/ 556196 h 605592"/>
                  <a:gd name="connsiteX16" fmla="*/ 99074 w 606580"/>
                  <a:gd name="connsiteY16" fmla="*/ 531428 h 605592"/>
                  <a:gd name="connsiteX17" fmla="*/ 142331 w 606580"/>
                  <a:gd name="connsiteY17" fmla="*/ 531428 h 605592"/>
                  <a:gd name="connsiteX18" fmla="*/ 142331 w 606580"/>
                  <a:gd name="connsiteY18" fmla="*/ 556196 h 605592"/>
                  <a:gd name="connsiteX19" fmla="*/ 99074 w 606580"/>
                  <a:gd name="connsiteY19" fmla="*/ 556196 h 605592"/>
                  <a:gd name="connsiteX20" fmla="*/ 43327 w 606580"/>
                  <a:gd name="connsiteY20" fmla="*/ 531428 h 605592"/>
                  <a:gd name="connsiteX21" fmla="*/ 80515 w 606580"/>
                  <a:gd name="connsiteY21" fmla="*/ 531428 h 605592"/>
                  <a:gd name="connsiteX22" fmla="*/ 80515 w 606580"/>
                  <a:gd name="connsiteY22" fmla="*/ 556196 h 605592"/>
                  <a:gd name="connsiteX23" fmla="*/ 43327 w 606580"/>
                  <a:gd name="connsiteY23" fmla="*/ 556196 h 605592"/>
                  <a:gd name="connsiteX24" fmla="*/ 445673 w 606580"/>
                  <a:gd name="connsiteY24" fmla="*/ 506777 h 605592"/>
                  <a:gd name="connsiteX25" fmla="*/ 445673 w 606580"/>
                  <a:gd name="connsiteY25" fmla="*/ 580935 h 605592"/>
                  <a:gd name="connsiteX26" fmla="*/ 581882 w 606580"/>
                  <a:gd name="connsiteY26" fmla="*/ 580935 h 605592"/>
                  <a:gd name="connsiteX27" fmla="*/ 581882 w 606580"/>
                  <a:gd name="connsiteY27" fmla="*/ 506777 h 605592"/>
                  <a:gd name="connsiteX28" fmla="*/ 235186 w 606580"/>
                  <a:gd name="connsiteY28" fmla="*/ 506777 h 605592"/>
                  <a:gd name="connsiteX29" fmla="*/ 235186 w 606580"/>
                  <a:gd name="connsiteY29" fmla="*/ 580935 h 605592"/>
                  <a:gd name="connsiteX30" fmla="*/ 371394 w 606580"/>
                  <a:gd name="connsiteY30" fmla="*/ 580935 h 605592"/>
                  <a:gd name="connsiteX31" fmla="*/ 371394 w 606580"/>
                  <a:gd name="connsiteY31" fmla="*/ 506777 h 605592"/>
                  <a:gd name="connsiteX32" fmla="*/ 24791 w 606580"/>
                  <a:gd name="connsiteY32" fmla="*/ 506777 h 605592"/>
                  <a:gd name="connsiteX33" fmla="*/ 24791 w 606580"/>
                  <a:gd name="connsiteY33" fmla="*/ 580935 h 605592"/>
                  <a:gd name="connsiteX34" fmla="*/ 160907 w 606580"/>
                  <a:gd name="connsiteY34" fmla="*/ 580935 h 605592"/>
                  <a:gd name="connsiteX35" fmla="*/ 160907 w 606580"/>
                  <a:gd name="connsiteY35" fmla="*/ 506777 h 605592"/>
                  <a:gd name="connsiteX36" fmla="*/ 359037 w 606580"/>
                  <a:gd name="connsiteY36" fmla="*/ 160677 h 605592"/>
                  <a:gd name="connsiteX37" fmla="*/ 383735 w 606580"/>
                  <a:gd name="connsiteY37" fmla="*/ 160677 h 605592"/>
                  <a:gd name="connsiteX38" fmla="*/ 383735 w 606580"/>
                  <a:gd name="connsiteY38" fmla="*/ 185375 h 605592"/>
                  <a:gd name="connsiteX39" fmla="*/ 359037 w 606580"/>
                  <a:gd name="connsiteY39" fmla="*/ 185375 h 605592"/>
                  <a:gd name="connsiteX40" fmla="*/ 222845 w 606580"/>
                  <a:gd name="connsiteY40" fmla="*/ 160677 h 605592"/>
                  <a:gd name="connsiteX41" fmla="*/ 247613 w 606580"/>
                  <a:gd name="connsiteY41" fmla="*/ 160677 h 605592"/>
                  <a:gd name="connsiteX42" fmla="*/ 247613 w 606580"/>
                  <a:gd name="connsiteY42" fmla="*/ 185375 h 605592"/>
                  <a:gd name="connsiteX43" fmla="*/ 222845 w 606580"/>
                  <a:gd name="connsiteY43" fmla="*/ 185375 h 605592"/>
                  <a:gd name="connsiteX44" fmla="*/ 290870 w 606580"/>
                  <a:gd name="connsiteY44" fmla="*/ 98933 h 605592"/>
                  <a:gd name="connsiteX45" fmla="*/ 315678 w 606580"/>
                  <a:gd name="connsiteY45" fmla="*/ 98933 h 605592"/>
                  <a:gd name="connsiteX46" fmla="*/ 315678 w 606580"/>
                  <a:gd name="connsiteY46" fmla="*/ 174088 h 605592"/>
                  <a:gd name="connsiteX47" fmla="*/ 361577 w 606580"/>
                  <a:gd name="connsiteY47" fmla="*/ 219867 h 605592"/>
                  <a:gd name="connsiteX48" fmla="*/ 344109 w 606580"/>
                  <a:gd name="connsiteY48" fmla="*/ 237382 h 605592"/>
                  <a:gd name="connsiteX49" fmla="*/ 294494 w 606580"/>
                  <a:gd name="connsiteY49" fmla="*/ 187989 h 605592"/>
                  <a:gd name="connsiteX50" fmla="*/ 290870 w 606580"/>
                  <a:gd name="connsiteY50" fmla="*/ 179185 h 605592"/>
                  <a:gd name="connsiteX51" fmla="*/ 303301 w 606580"/>
                  <a:gd name="connsiteY51" fmla="*/ 74150 h 605592"/>
                  <a:gd name="connsiteX52" fmla="*/ 204237 w 606580"/>
                  <a:gd name="connsiteY52" fmla="*/ 173073 h 605592"/>
                  <a:gd name="connsiteX53" fmla="*/ 303301 w 606580"/>
                  <a:gd name="connsiteY53" fmla="*/ 271903 h 605592"/>
                  <a:gd name="connsiteX54" fmla="*/ 402273 w 606580"/>
                  <a:gd name="connsiteY54" fmla="*/ 173073 h 605592"/>
                  <a:gd name="connsiteX55" fmla="*/ 303301 w 606580"/>
                  <a:gd name="connsiteY55" fmla="*/ 74150 h 605592"/>
                  <a:gd name="connsiteX56" fmla="*/ 303301 w 606580"/>
                  <a:gd name="connsiteY56" fmla="*/ 49396 h 605592"/>
                  <a:gd name="connsiteX57" fmla="*/ 427062 w 606580"/>
                  <a:gd name="connsiteY57" fmla="*/ 173073 h 605592"/>
                  <a:gd name="connsiteX58" fmla="*/ 303301 w 606580"/>
                  <a:gd name="connsiteY58" fmla="*/ 296657 h 605592"/>
                  <a:gd name="connsiteX59" fmla="*/ 179448 w 606580"/>
                  <a:gd name="connsiteY59" fmla="*/ 173073 h 605592"/>
                  <a:gd name="connsiteX60" fmla="*/ 303301 w 606580"/>
                  <a:gd name="connsiteY60" fmla="*/ 49396 h 605592"/>
                  <a:gd name="connsiteX61" fmla="*/ 303336 w 606580"/>
                  <a:gd name="connsiteY61" fmla="*/ 24750 h 605592"/>
                  <a:gd name="connsiteX62" fmla="*/ 154779 w 606580"/>
                  <a:gd name="connsiteY62" fmla="*/ 173066 h 605592"/>
                  <a:gd name="connsiteX63" fmla="*/ 303336 w 606580"/>
                  <a:gd name="connsiteY63" fmla="*/ 321382 h 605592"/>
                  <a:gd name="connsiteX64" fmla="*/ 451894 w 606580"/>
                  <a:gd name="connsiteY64" fmla="*/ 173066 h 605592"/>
                  <a:gd name="connsiteX65" fmla="*/ 303336 w 606580"/>
                  <a:gd name="connsiteY65" fmla="*/ 24750 h 605592"/>
                  <a:gd name="connsiteX66" fmla="*/ 303336 w 606580"/>
                  <a:gd name="connsiteY66" fmla="*/ 0 h 605592"/>
                  <a:gd name="connsiteX67" fmla="*/ 476592 w 606580"/>
                  <a:gd name="connsiteY67" fmla="*/ 173066 h 605592"/>
                  <a:gd name="connsiteX68" fmla="*/ 315685 w 606580"/>
                  <a:gd name="connsiteY68" fmla="*/ 345669 h 605592"/>
                  <a:gd name="connsiteX69" fmla="*/ 315685 w 606580"/>
                  <a:gd name="connsiteY69" fmla="*/ 401658 h 605592"/>
                  <a:gd name="connsiteX70" fmla="*/ 513731 w 606580"/>
                  <a:gd name="connsiteY70" fmla="*/ 401658 h 605592"/>
                  <a:gd name="connsiteX71" fmla="*/ 526173 w 606580"/>
                  <a:gd name="connsiteY71" fmla="*/ 414079 h 605592"/>
                  <a:gd name="connsiteX72" fmla="*/ 526173 w 606580"/>
                  <a:gd name="connsiteY72" fmla="*/ 482026 h 605592"/>
                  <a:gd name="connsiteX73" fmla="*/ 594231 w 606580"/>
                  <a:gd name="connsiteY73" fmla="*/ 482026 h 605592"/>
                  <a:gd name="connsiteX74" fmla="*/ 606580 w 606580"/>
                  <a:gd name="connsiteY74" fmla="*/ 494355 h 605592"/>
                  <a:gd name="connsiteX75" fmla="*/ 606580 w 606580"/>
                  <a:gd name="connsiteY75" fmla="*/ 593263 h 605592"/>
                  <a:gd name="connsiteX76" fmla="*/ 594231 w 606580"/>
                  <a:gd name="connsiteY76" fmla="*/ 605592 h 605592"/>
                  <a:gd name="connsiteX77" fmla="*/ 433324 w 606580"/>
                  <a:gd name="connsiteY77" fmla="*/ 605592 h 605592"/>
                  <a:gd name="connsiteX78" fmla="*/ 420883 w 606580"/>
                  <a:gd name="connsiteY78" fmla="*/ 593263 h 605592"/>
                  <a:gd name="connsiteX79" fmla="*/ 420883 w 606580"/>
                  <a:gd name="connsiteY79" fmla="*/ 494355 h 605592"/>
                  <a:gd name="connsiteX80" fmla="*/ 433324 w 606580"/>
                  <a:gd name="connsiteY80" fmla="*/ 482026 h 605592"/>
                  <a:gd name="connsiteX81" fmla="*/ 501383 w 606580"/>
                  <a:gd name="connsiteY81" fmla="*/ 482026 h 605592"/>
                  <a:gd name="connsiteX82" fmla="*/ 501383 w 606580"/>
                  <a:gd name="connsiteY82" fmla="*/ 426408 h 605592"/>
                  <a:gd name="connsiteX83" fmla="*/ 315685 w 606580"/>
                  <a:gd name="connsiteY83" fmla="*/ 426408 h 605592"/>
                  <a:gd name="connsiteX84" fmla="*/ 315685 w 606580"/>
                  <a:gd name="connsiteY84" fmla="*/ 482026 h 605592"/>
                  <a:gd name="connsiteX85" fmla="*/ 383743 w 606580"/>
                  <a:gd name="connsiteY85" fmla="*/ 482026 h 605592"/>
                  <a:gd name="connsiteX86" fmla="*/ 396185 w 606580"/>
                  <a:gd name="connsiteY86" fmla="*/ 494355 h 605592"/>
                  <a:gd name="connsiteX87" fmla="*/ 396185 w 606580"/>
                  <a:gd name="connsiteY87" fmla="*/ 593263 h 605592"/>
                  <a:gd name="connsiteX88" fmla="*/ 383743 w 606580"/>
                  <a:gd name="connsiteY88" fmla="*/ 605592 h 605592"/>
                  <a:gd name="connsiteX89" fmla="*/ 222837 w 606580"/>
                  <a:gd name="connsiteY89" fmla="*/ 605592 h 605592"/>
                  <a:gd name="connsiteX90" fmla="*/ 210488 w 606580"/>
                  <a:gd name="connsiteY90" fmla="*/ 593263 h 605592"/>
                  <a:gd name="connsiteX91" fmla="*/ 210488 w 606580"/>
                  <a:gd name="connsiteY91" fmla="*/ 494355 h 605592"/>
                  <a:gd name="connsiteX92" fmla="*/ 222837 w 606580"/>
                  <a:gd name="connsiteY92" fmla="*/ 482026 h 605592"/>
                  <a:gd name="connsiteX93" fmla="*/ 290895 w 606580"/>
                  <a:gd name="connsiteY93" fmla="*/ 482026 h 605592"/>
                  <a:gd name="connsiteX94" fmla="*/ 290895 w 606580"/>
                  <a:gd name="connsiteY94" fmla="*/ 426408 h 605592"/>
                  <a:gd name="connsiteX95" fmla="*/ 99069 w 606580"/>
                  <a:gd name="connsiteY95" fmla="*/ 426408 h 605592"/>
                  <a:gd name="connsiteX96" fmla="*/ 99069 w 606580"/>
                  <a:gd name="connsiteY96" fmla="*/ 482026 h 605592"/>
                  <a:gd name="connsiteX97" fmla="*/ 173348 w 606580"/>
                  <a:gd name="connsiteY97" fmla="*/ 482026 h 605592"/>
                  <a:gd name="connsiteX98" fmla="*/ 185697 w 606580"/>
                  <a:gd name="connsiteY98" fmla="*/ 494355 h 605592"/>
                  <a:gd name="connsiteX99" fmla="*/ 185697 w 606580"/>
                  <a:gd name="connsiteY99" fmla="*/ 593263 h 605592"/>
                  <a:gd name="connsiteX100" fmla="*/ 173348 w 606580"/>
                  <a:gd name="connsiteY100" fmla="*/ 605592 h 605592"/>
                  <a:gd name="connsiteX101" fmla="*/ 12349 w 606580"/>
                  <a:gd name="connsiteY101" fmla="*/ 605592 h 605592"/>
                  <a:gd name="connsiteX102" fmla="*/ 0 w 606580"/>
                  <a:gd name="connsiteY102" fmla="*/ 593263 h 605592"/>
                  <a:gd name="connsiteX103" fmla="*/ 0 w 606580"/>
                  <a:gd name="connsiteY103" fmla="*/ 494355 h 605592"/>
                  <a:gd name="connsiteX104" fmla="*/ 12349 w 606580"/>
                  <a:gd name="connsiteY104" fmla="*/ 482026 h 605592"/>
                  <a:gd name="connsiteX105" fmla="*/ 74279 w 606580"/>
                  <a:gd name="connsiteY105" fmla="*/ 482026 h 605592"/>
                  <a:gd name="connsiteX106" fmla="*/ 74279 w 606580"/>
                  <a:gd name="connsiteY106" fmla="*/ 414079 h 605592"/>
                  <a:gd name="connsiteX107" fmla="*/ 86628 w 606580"/>
                  <a:gd name="connsiteY107" fmla="*/ 401658 h 605592"/>
                  <a:gd name="connsiteX108" fmla="*/ 290895 w 606580"/>
                  <a:gd name="connsiteY108" fmla="*/ 401658 h 605592"/>
                  <a:gd name="connsiteX109" fmla="*/ 290895 w 606580"/>
                  <a:gd name="connsiteY109" fmla="*/ 345669 h 605592"/>
                  <a:gd name="connsiteX110" fmla="*/ 129988 w 606580"/>
                  <a:gd name="connsiteY110" fmla="*/ 173066 h 605592"/>
                  <a:gd name="connsiteX111" fmla="*/ 303336 w 606580"/>
                  <a:gd name="connsiteY11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6580" h="605592">
                    <a:moveTo>
                      <a:pt x="519926" y="531428"/>
                    </a:moveTo>
                    <a:lnTo>
                      <a:pt x="563324" y="531428"/>
                    </a:lnTo>
                    <a:lnTo>
                      <a:pt x="563324" y="556196"/>
                    </a:lnTo>
                    <a:lnTo>
                      <a:pt x="519926" y="556196"/>
                    </a:lnTo>
                    <a:close/>
                    <a:moveTo>
                      <a:pt x="464250" y="531428"/>
                    </a:moveTo>
                    <a:lnTo>
                      <a:pt x="501367" y="531428"/>
                    </a:lnTo>
                    <a:lnTo>
                      <a:pt x="501367" y="556196"/>
                    </a:lnTo>
                    <a:lnTo>
                      <a:pt x="464250" y="556196"/>
                    </a:lnTo>
                    <a:close/>
                    <a:moveTo>
                      <a:pt x="309429" y="531428"/>
                    </a:moveTo>
                    <a:lnTo>
                      <a:pt x="352827" y="531428"/>
                    </a:lnTo>
                    <a:lnTo>
                      <a:pt x="352827" y="556196"/>
                    </a:lnTo>
                    <a:lnTo>
                      <a:pt x="309429" y="556196"/>
                    </a:lnTo>
                    <a:close/>
                    <a:moveTo>
                      <a:pt x="253753" y="531428"/>
                    </a:moveTo>
                    <a:lnTo>
                      <a:pt x="290870" y="531428"/>
                    </a:lnTo>
                    <a:lnTo>
                      <a:pt x="290870" y="556196"/>
                    </a:lnTo>
                    <a:lnTo>
                      <a:pt x="253753" y="556196"/>
                    </a:lnTo>
                    <a:close/>
                    <a:moveTo>
                      <a:pt x="99074" y="531428"/>
                    </a:moveTo>
                    <a:lnTo>
                      <a:pt x="142331" y="531428"/>
                    </a:lnTo>
                    <a:lnTo>
                      <a:pt x="142331" y="556196"/>
                    </a:lnTo>
                    <a:lnTo>
                      <a:pt x="99074" y="556196"/>
                    </a:lnTo>
                    <a:close/>
                    <a:moveTo>
                      <a:pt x="43327" y="531428"/>
                    </a:moveTo>
                    <a:lnTo>
                      <a:pt x="80515" y="531428"/>
                    </a:lnTo>
                    <a:lnTo>
                      <a:pt x="80515" y="556196"/>
                    </a:lnTo>
                    <a:lnTo>
                      <a:pt x="43327" y="556196"/>
                    </a:lnTo>
                    <a:close/>
                    <a:moveTo>
                      <a:pt x="445673" y="506777"/>
                    </a:moveTo>
                    <a:lnTo>
                      <a:pt x="445673" y="580935"/>
                    </a:lnTo>
                    <a:lnTo>
                      <a:pt x="581882" y="580935"/>
                    </a:lnTo>
                    <a:lnTo>
                      <a:pt x="581882" y="506777"/>
                    </a:lnTo>
                    <a:close/>
                    <a:moveTo>
                      <a:pt x="235186" y="506777"/>
                    </a:moveTo>
                    <a:lnTo>
                      <a:pt x="235186" y="580935"/>
                    </a:lnTo>
                    <a:lnTo>
                      <a:pt x="371394" y="580935"/>
                    </a:lnTo>
                    <a:lnTo>
                      <a:pt x="371394" y="506777"/>
                    </a:lnTo>
                    <a:close/>
                    <a:moveTo>
                      <a:pt x="24791" y="506777"/>
                    </a:moveTo>
                    <a:lnTo>
                      <a:pt x="24791" y="580935"/>
                    </a:lnTo>
                    <a:lnTo>
                      <a:pt x="160907" y="580935"/>
                    </a:lnTo>
                    <a:lnTo>
                      <a:pt x="160907" y="506777"/>
                    </a:lnTo>
                    <a:close/>
                    <a:moveTo>
                      <a:pt x="359037" y="160677"/>
                    </a:moveTo>
                    <a:lnTo>
                      <a:pt x="383735" y="160677"/>
                    </a:lnTo>
                    <a:lnTo>
                      <a:pt x="383735" y="185375"/>
                    </a:lnTo>
                    <a:lnTo>
                      <a:pt x="359037" y="185375"/>
                    </a:lnTo>
                    <a:close/>
                    <a:moveTo>
                      <a:pt x="222845" y="160677"/>
                    </a:moveTo>
                    <a:lnTo>
                      <a:pt x="247613" y="160677"/>
                    </a:lnTo>
                    <a:lnTo>
                      <a:pt x="247613" y="185375"/>
                    </a:lnTo>
                    <a:lnTo>
                      <a:pt x="222845" y="185375"/>
                    </a:lnTo>
                    <a:close/>
                    <a:moveTo>
                      <a:pt x="290870" y="98933"/>
                    </a:moveTo>
                    <a:lnTo>
                      <a:pt x="315678" y="98933"/>
                    </a:lnTo>
                    <a:lnTo>
                      <a:pt x="315678" y="174088"/>
                    </a:lnTo>
                    <a:lnTo>
                      <a:pt x="361577" y="219867"/>
                    </a:lnTo>
                    <a:lnTo>
                      <a:pt x="344109" y="237382"/>
                    </a:lnTo>
                    <a:lnTo>
                      <a:pt x="294494" y="187989"/>
                    </a:lnTo>
                    <a:cubicBezTo>
                      <a:pt x="292171" y="185672"/>
                      <a:pt x="290870" y="182521"/>
                      <a:pt x="290870" y="179185"/>
                    </a:cubicBezTo>
                    <a:close/>
                    <a:moveTo>
                      <a:pt x="303301" y="74150"/>
                    </a:moveTo>
                    <a:cubicBezTo>
                      <a:pt x="248709" y="74150"/>
                      <a:pt x="204237" y="118559"/>
                      <a:pt x="204237" y="173073"/>
                    </a:cubicBezTo>
                    <a:cubicBezTo>
                      <a:pt x="204237" y="227587"/>
                      <a:pt x="248709" y="271903"/>
                      <a:pt x="303301" y="271903"/>
                    </a:cubicBezTo>
                    <a:cubicBezTo>
                      <a:pt x="357893" y="271903"/>
                      <a:pt x="402273" y="227587"/>
                      <a:pt x="402273" y="173073"/>
                    </a:cubicBezTo>
                    <a:cubicBezTo>
                      <a:pt x="402273" y="118559"/>
                      <a:pt x="357893" y="74150"/>
                      <a:pt x="303301" y="74150"/>
                    </a:cubicBezTo>
                    <a:close/>
                    <a:moveTo>
                      <a:pt x="303301" y="49396"/>
                    </a:moveTo>
                    <a:cubicBezTo>
                      <a:pt x="371542" y="49396"/>
                      <a:pt x="427062" y="104837"/>
                      <a:pt x="427062" y="173073"/>
                    </a:cubicBezTo>
                    <a:cubicBezTo>
                      <a:pt x="427062" y="241216"/>
                      <a:pt x="371542" y="296657"/>
                      <a:pt x="303301" y="296657"/>
                    </a:cubicBezTo>
                    <a:cubicBezTo>
                      <a:pt x="234968" y="296657"/>
                      <a:pt x="179448" y="241216"/>
                      <a:pt x="179448" y="173073"/>
                    </a:cubicBezTo>
                    <a:cubicBezTo>
                      <a:pt x="179448" y="104837"/>
                      <a:pt x="234968" y="49396"/>
                      <a:pt x="303301" y="49396"/>
                    </a:cubicBezTo>
                    <a:close/>
                    <a:moveTo>
                      <a:pt x="303336" y="24750"/>
                    </a:moveTo>
                    <a:cubicBezTo>
                      <a:pt x="221351" y="24750"/>
                      <a:pt x="154779" y="91214"/>
                      <a:pt x="154779" y="173066"/>
                    </a:cubicBezTo>
                    <a:cubicBezTo>
                      <a:pt x="154779" y="254825"/>
                      <a:pt x="221351" y="321382"/>
                      <a:pt x="303336" y="321382"/>
                    </a:cubicBezTo>
                    <a:cubicBezTo>
                      <a:pt x="385229" y="321382"/>
                      <a:pt x="451894" y="254825"/>
                      <a:pt x="451894" y="173066"/>
                    </a:cubicBezTo>
                    <a:cubicBezTo>
                      <a:pt x="451894" y="91214"/>
                      <a:pt x="385229" y="24750"/>
                      <a:pt x="303336" y="24750"/>
                    </a:cubicBezTo>
                    <a:close/>
                    <a:moveTo>
                      <a:pt x="303336" y="0"/>
                    </a:moveTo>
                    <a:cubicBezTo>
                      <a:pt x="398878" y="0"/>
                      <a:pt x="476592" y="77588"/>
                      <a:pt x="476592" y="173066"/>
                    </a:cubicBezTo>
                    <a:cubicBezTo>
                      <a:pt x="476592" y="264280"/>
                      <a:pt x="405470" y="339272"/>
                      <a:pt x="315685" y="345669"/>
                    </a:cubicBezTo>
                    <a:lnTo>
                      <a:pt x="315685" y="401658"/>
                    </a:lnTo>
                    <a:lnTo>
                      <a:pt x="513731" y="401658"/>
                    </a:lnTo>
                    <a:cubicBezTo>
                      <a:pt x="520602" y="401658"/>
                      <a:pt x="526173" y="407220"/>
                      <a:pt x="526173" y="414079"/>
                    </a:cubicBezTo>
                    <a:lnTo>
                      <a:pt x="526173" y="482026"/>
                    </a:lnTo>
                    <a:lnTo>
                      <a:pt x="594231" y="482026"/>
                    </a:lnTo>
                    <a:cubicBezTo>
                      <a:pt x="601102" y="482026"/>
                      <a:pt x="606580" y="487588"/>
                      <a:pt x="606580" y="494355"/>
                    </a:cubicBezTo>
                    <a:lnTo>
                      <a:pt x="606580" y="593263"/>
                    </a:lnTo>
                    <a:cubicBezTo>
                      <a:pt x="606580" y="600123"/>
                      <a:pt x="601102" y="605592"/>
                      <a:pt x="594231" y="605592"/>
                    </a:cubicBezTo>
                    <a:lnTo>
                      <a:pt x="433324" y="605592"/>
                    </a:lnTo>
                    <a:cubicBezTo>
                      <a:pt x="426454" y="605592"/>
                      <a:pt x="420883" y="600123"/>
                      <a:pt x="420883" y="593263"/>
                    </a:cubicBezTo>
                    <a:lnTo>
                      <a:pt x="420883" y="494355"/>
                    </a:lnTo>
                    <a:cubicBezTo>
                      <a:pt x="420883" y="487588"/>
                      <a:pt x="426454" y="482026"/>
                      <a:pt x="433324" y="482026"/>
                    </a:cubicBezTo>
                    <a:lnTo>
                      <a:pt x="501383" y="482026"/>
                    </a:lnTo>
                    <a:lnTo>
                      <a:pt x="501383" y="426408"/>
                    </a:lnTo>
                    <a:lnTo>
                      <a:pt x="315685" y="426408"/>
                    </a:lnTo>
                    <a:lnTo>
                      <a:pt x="315685" y="482026"/>
                    </a:lnTo>
                    <a:lnTo>
                      <a:pt x="383743" y="482026"/>
                    </a:lnTo>
                    <a:cubicBezTo>
                      <a:pt x="390614" y="482026"/>
                      <a:pt x="396185" y="487588"/>
                      <a:pt x="396185" y="494355"/>
                    </a:cubicBezTo>
                    <a:lnTo>
                      <a:pt x="396185" y="593263"/>
                    </a:lnTo>
                    <a:cubicBezTo>
                      <a:pt x="396185" y="600123"/>
                      <a:pt x="390614" y="605592"/>
                      <a:pt x="383743" y="605592"/>
                    </a:cubicBezTo>
                    <a:lnTo>
                      <a:pt x="222837" y="605592"/>
                    </a:lnTo>
                    <a:cubicBezTo>
                      <a:pt x="215966" y="605592"/>
                      <a:pt x="210488" y="600123"/>
                      <a:pt x="210488" y="593263"/>
                    </a:cubicBezTo>
                    <a:lnTo>
                      <a:pt x="210488" y="494355"/>
                    </a:lnTo>
                    <a:cubicBezTo>
                      <a:pt x="210488" y="487588"/>
                      <a:pt x="215966" y="482026"/>
                      <a:pt x="222837" y="482026"/>
                    </a:cubicBezTo>
                    <a:lnTo>
                      <a:pt x="290895" y="482026"/>
                    </a:lnTo>
                    <a:lnTo>
                      <a:pt x="290895" y="426408"/>
                    </a:lnTo>
                    <a:lnTo>
                      <a:pt x="99069" y="426408"/>
                    </a:lnTo>
                    <a:lnTo>
                      <a:pt x="99069" y="482026"/>
                    </a:lnTo>
                    <a:lnTo>
                      <a:pt x="173348" y="482026"/>
                    </a:lnTo>
                    <a:cubicBezTo>
                      <a:pt x="180126" y="482026"/>
                      <a:pt x="185697" y="487588"/>
                      <a:pt x="185697" y="494355"/>
                    </a:cubicBezTo>
                    <a:lnTo>
                      <a:pt x="185697" y="593263"/>
                    </a:lnTo>
                    <a:cubicBezTo>
                      <a:pt x="185697" y="600123"/>
                      <a:pt x="180126" y="605592"/>
                      <a:pt x="173348" y="605592"/>
                    </a:cubicBezTo>
                    <a:lnTo>
                      <a:pt x="12349" y="605592"/>
                    </a:lnTo>
                    <a:cubicBezTo>
                      <a:pt x="5571" y="605592"/>
                      <a:pt x="0" y="600123"/>
                      <a:pt x="0" y="593263"/>
                    </a:cubicBezTo>
                    <a:lnTo>
                      <a:pt x="0" y="494355"/>
                    </a:lnTo>
                    <a:cubicBezTo>
                      <a:pt x="0" y="487588"/>
                      <a:pt x="5571" y="482026"/>
                      <a:pt x="12349" y="482026"/>
                    </a:cubicBezTo>
                    <a:lnTo>
                      <a:pt x="74279" y="482026"/>
                    </a:lnTo>
                    <a:lnTo>
                      <a:pt x="74279" y="414079"/>
                    </a:lnTo>
                    <a:cubicBezTo>
                      <a:pt x="74279" y="407220"/>
                      <a:pt x="79850" y="401658"/>
                      <a:pt x="86628" y="401658"/>
                    </a:cubicBezTo>
                    <a:lnTo>
                      <a:pt x="290895" y="401658"/>
                    </a:lnTo>
                    <a:lnTo>
                      <a:pt x="290895" y="345669"/>
                    </a:lnTo>
                    <a:cubicBezTo>
                      <a:pt x="201110" y="339272"/>
                      <a:pt x="129988" y="264280"/>
                      <a:pt x="129988" y="173066"/>
                    </a:cubicBezTo>
                    <a:cubicBezTo>
                      <a:pt x="129988" y="77588"/>
                      <a:pt x="207702" y="0"/>
                      <a:pt x="303336" y="0"/>
                    </a:cubicBezTo>
                    <a:close/>
                  </a:path>
                </a:pathLst>
              </a:custGeom>
              <a:solidFill>
                <a:srgbClr val="C82828"/>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6" name="组合 35">
              <a:extLst>
                <a:ext uri="{FF2B5EF4-FFF2-40B4-BE49-F238E27FC236}">
                  <a16:creationId xmlns:a16="http://schemas.microsoft.com/office/drawing/2014/main" id="{F30F2227-5FC7-7641-BFF9-C0C30CE2801E}"/>
                </a:ext>
              </a:extLst>
            </p:cNvPr>
            <p:cNvGrpSpPr/>
            <p:nvPr>
              <p:custDataLst>
                <p:tags r:id="rId25"/>
              </p:custDataLst>
            </p:nvPr>
          </p:nvGrpSpPr>
          <p:grpSpPr>
            <a:xfrm>
              <a:off x="4423868" y="5067300"/>
              <a:ext cx="1796567" cy="1511935"/>
              <a:chOff x="559" y="7917"/>
              <a:chExt cx="3402" cy="2381"/>
            </a:xfrm>
          </p:grpSpPr>
          <p:sp>
            <p:nvSpPr>
              <p:cNvPr id="63" name="同侧圆角矩形 24">
                <a:extLst>
                  <a:ext uri="{FF2B5EF4-FFF2-40B4-BE49-F238E27FC236}">
                    <a16:creationId xmlns:a16="http://schemas.microsoft.com/office/drawing/2014/main" id="{7E6C6087-F2EC-CD4E-B813-F8949A2F73C8}"/>
                  </a:ext>
                </a:extLst>
              </p:cNvPr>
              <p:cNvSpPr/>
              <p:nvPr>
                <p:custDataLst>
                  <p:tags r:id="rId51"/>
                </p:custDataLst>
              </p:nvPr>
            </p:nvSpPr>
            <p:spPr>
              <a:xfrm>
                <a:off x="559" y="7917"/>
                <a:ext cx="3402" cy="2381"/>
              </a:xfrm>
              <a:prstGeom prst="round2SameRect">
                <a:avLst>
                  <a:gd name="adj1" fmla="val 8937"/>
                  <a:gd name="adj2" fmla="val 9576"/>
                </a:avLst>
              </a:prstGeom>
              <a:gradFill>
                <a:gsLst>
                  <a:gs pos="0">
                    <a:srgbClr val="FFFFFF"/>
                  </a:gs>
                  <a:gs pos="100000">
                    <a:srgbClr val="FFFFFF">
                      <a:lumMod val="95000"/>
                    </a:srgbClr>
                  </a:gs>
                </a:gsLst>
                <a:lin ang="5400000" scaled="0"/>
              </a:gradFill>
              <a:ln w="12700" cap="flat" cmpd="sng" algn="ctr">
                <a:noFill/>
                <a:prstDash val="solid"/>
                <a:miter lim="800000"/>
              </a:ln>
              <a:effectLst>
                <a:outerShdw blurRad="127000" dist="63500" dir="540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4" name="TextBox 34">
                <a:extLst>
                  <a:ext uri="{FF2B5EF4-FFF2-40B4-BE49-F238E27FC236}">
                    <a16:creationId xmlns:a16="http://schemas.microsoft.com/office/drawing/2014/main" id="{F17946C8-186A-9A4F-ABF8-8E2C33F03C68}"/>
                  </a:ext>
                </a:extLst>
              </p:cNvPr>
              <p:cNvSpPr txBox="1"/>
              <p:nvPr>
                <p:custDataLst>
                  <p:tags r:id="rId52"/>
                </p:custDataLst>
              </p:nvPr>
            </p:nvSpPr>
            <p:spPr>
              <a:xfrm>
                <a:off x="1405" y="8636"/>
                <a:ext cx="1710" cy="586"/>
              </a:xfrm>
              <a:prstGeom prst="rect">
                <a:avLst/>
              </a:prstGeom>
              <a:noFill/>
            </p:spPr>
            <p:txBody>
              <a:bodyPr wrap="none" rtlCol="0" anchor="ctr">
                <a:spAutoFit/>
              </a:bodyPr>
              <a:lstStyle>
                <a:defPPr>
                  <a:defRPr lang="zh-CN"/>
                </a:defPPr>
                <a:lvl1pPr algn="ctr">
                  <a:lnSpc>
                    <a:spcPct val="130000"/>
                  </a:lnSpc>
                  <a:defRPr sz="1400" b="1">
                    <a:solidFill>
                      <a:srgbClr val="E60012">
                        <a:lumMod val="85000"/>
                        <a:lumOff val="15000"/>
                      </a:srgbClr>
                    </a:solidFill>
                    <a:latin typeface="Arial" panose="020B0604020202020204" pitchFamily="34" charset="0"/>
                    <a:ea typeface="微软雅黑" panose="020B0503020204020204" pitchFamily="34" charset="-122"/>
                  </a:defRPr>
                </a:lvl1pPr>
              </a:lstStyle>
              <a:p>
                <a:r>
                  <a:rPr lang="zh-CN" altLang="en-US" dirty="0">
                    <a:latin typeface="微软雅黑" panose="020B0503020204020204" pitchFamily="34" charset="-122"/>
                  </a:rPr>
                  <a:t>延伸板块</a:t>
                </a:r>
              </a:p>
            </p:txBody>
          </p:sp>
          <p:cxnSp>
            <p:nvCxnSpPr>
              <p:cNvPr id="65" name="直接连接符 49">
                <a:extLst>
                  <a:ext uri="{FF2B5EF4-FFF2-40B4-BE49-F238E27FC236}">
                    <a16:creationId xmlns:a16="http://schemas.microsoft.com/office/drawing/2014/main" id="{0E8FF5AA-B97D-6844-A9F2-9BDE3649961A}"/>
                  </a:ext>
                </a:extLst>
              </p:cNvPr>
              <p:cNvCxnSpPr/>
              <p:nvPr>
                <p:custDataLst>
                  <p:tags r:id="rId53"/>
                </p:custDataLst>
              </p:nvPr>
            </p:nvCxnSpPr>
            <p:spPr>
              <a:xfrm>
                <a:off x="872" y="8671"/>
                <a:ext cx="2776" cy="0"/>
              </a:xfrm>
              <a:prstGeom prst="line">
                <a:avLst/>
              </a:prstGeom>
              <a:noFill/>
              <a:ln w="6350" cap="flat" cmpd="sng" algn="ctr">
                <a:solidFill>
                  <a:srgbClr val="FFFFFF">
                    <a:lumMod val="85000"/>
                  </a:srgbClr>
                </a:solidFill>
                <a:prstDash val="solid"/>
                <a:miter lim="800000"/>
              </a:ln>
              <a:effectLst/>
            </p:spPr>
          </p:cxnSp>
          <p:sp>
            <p:nvSpPr>
              <p:cNvPr id="66" name="time_167910">
                <a:extLst>
                  <a:ext uri="{FF2B5EF4-FFF2-40B4-BE49-F238E27FC236}">
                    <a16:creationId xmlns:a16="http://schemas.microsoft.com/office/drawing/2014/main" id="{236E98D0-240B-D040-B894-10E40F98A86B}"/>
                  </a:ext>
                </a:extLst>
              </p:cNvPr>
              <p:cNvSpPr>
                <a:spLocks noChangeAspect="1"/>
              </p:cNvSpPr>
              <p:nvPr>
                <p:custDataLst>
                  <p:tags r:id="rId54"/>
                </p:custDataLst>
              </p:nvPr>
            </p:nvSpPr>
            <p:spPr bwMode="auto">
              <a:xfrm>
                <a:off x="2032" y="7980"/>
                <a:ext cx="456" cy="455"/>
              </a:xfrm>
              <a:custGeom>
                <a:avLst/>
                <a:gdLst>
                  <a:gd name="connsiteX0" fmla="*/ 519926 w 606580"/>
                  <a:gd name="connsiteY0" fmla="*/ 531428 h 605592"/>
                  <a:gd name="connsiteX1" fmla="*/ 563324 w 606580"/>
                  <a:gd name="connsiteY1" fmla="*/ 531428 h 605592"/>
                  <a:gd name="connsiteX2" fmla="*/ 563324 w 606580"/>
                  <a:gd name="connsiteY2" fmla="*/ 556196 h 605592"/>
                  <a:gd name="connsiteX3" fmla="*/ 519926 w 606580"/>
                  <a:gd name="connsiteY3" fmla="*/ 556196 h 605592"/>
                  <a:gd name="connsiteX4" fmla="*/ 464250 w 606580"/>
                  <a:gd name="connsiteY4" fmla="*/ 531428 h 605592"/>
                  <a:gd name="connsiteX5" fmla="*/ 501367 w 606580"/>
                  <a:gd name="connsiteY5" fmla="*/ 531428 h 605592"/>
                  <a:gd name="connsiteX6" fmla="*/ 501367 w 606580"/>
                  <a:gd name="connsiteY6" fmla="*/ 556196 h 605592"/>
                  <a:gd name="connsiteX7" fmla="*/ 464250 w 606580"/>
                  <a:gd name="connsiteY7" fmla="*/ 556196 h 605592"/>
                  <a:gd name="connsiteX8" fmla="*/ 309429 w 606580"/>
                  <a:gd name="connsiteY8" fmla="*/ 531428 h 605592"/>
                  <a:gd name="connsiteX9" fmla="*/ 352827 w 606580"/>
                  <a:gd name="connsiteY9" fmla="*/ 531428 h 605592"/>
                  <a:gd name="connsiteX10" fmla="*/ 352827 w 606580"/>
                  <a:gd name="connsiteY10" fmla="*/ 556196 h 605592"/>
                  <a:gd name="connsiteX11" fmla="*/ 309429 w 606580"/>
                  <a:gd name="connsiteY11" fmla="*/ 556196 h 605592"/>
                  <a:gd name="connsiteX12" fmla="*/ 253753 w 606580"/>
                  <a:gd name="connsiteY12" fmla="*/ 531428 h 605592"/>
                  <a:gd name="connsiteX13" fmla="*/ 290870 w 606580"/>
                  <a:gd name="connsiteY13" fmla="*/ 531428 h 605592"/>
                  <a:gd name="connsiteX14" fmla="*/ 290870 w 606580"/>
                  <a:gd name="connsiteY14" fmla="*/ 556196 h 605592"/>
                  <a:gd name="connsiteX15" fmla="*/ 253753 w 606580"/>
                  <a:gd name="connsiteY15" fmla="*/ 556196 h 605592"/>
                  <a:gd name="connsiteX16" fmla="*/ 99074 w 606580"/>
                  <a:gd name="connsiteY16" fmla="*/ 531428 h 605592"/>
                  <a:gd name="connsiteX17" fmla="*/ 142331 w 606580"/>
                  <a:gd name="connsiteY17" fmla="*/ 531428 h 605592"/>
                  <a:gd name="connsiteX18" fmla="*/ 142331 w 606580"/>
                  <a:gd name="connsiteY18" fmla="*/ 556196 h 605592"/>
                  <a:gd name="connsiteX19" fmla="*/ 99074 w 606580"/>
                  <a:gd name="connsiteY19" fmla="*/ 556196 h 605592"/>
                  <a:gd name="connsiteX20" fmla="*/ 43327 w 606580"/>
                  <a:gd name="connsiteY20" fmla="*/ 531428 h 605592"/>
                  <a:gd name="connsiteX21" fmla="*/ 80515 w 606580"/>
                  <a:gd name="connsiteY21" fmla="*/ 531428 h 605592"/>
                  <a:gd name="connsiteX22" fmla="*/ 80515 w 606580"/>
                  <a:gd name="connsiteY22" fmla="*/ 556196 h 605592"/>
                  <a:gd name="connsiteX23" fmla="*/ 43327 w 606580"/>
                  <a:gd name="connsiteY23" fmla="*/ 556196 h 605592"/>
                  <a:gd name="connsiteX24" fmla="*/ 445673 w 606580"/>
                  <a:gd name="connsiteY24" fmla="*/ 506777 h 605592"/>
                  <a:gd name="connsiteX25" fmla="*/ 445673 w 606580"/>
                  <a:gd name="connsiteY25" fmla="*/ 580935 h 605592"/>
                  <a:gd name="connsiteX26" fmla="*/ 581882 w 606580"/>
                  <a:gd name="connsiteY26" fmla="*/ 580935 h 605592"/>
                  <a:gd name="connsiteX27" fmla="*/ 581882 w 606580"/>
                  <a:gd name="connsiteY27" fmla="*/ 506777 h 605592"/>
                  <a:gd name="connsiteX28" fmla="*/ 235186 w 606580"/>
                  <a:gd name="connsiteY28" fmla="*/ 506777 h 605592"/>
                  <a:gd name="connsiteX29" fmla="*/ 235186 w 606580"/>
                  <a:gd name="connsiteY29" fmla="*/ 580935 h 605592"/>
                  <a:gd name="connsiteX30" fmla="*/ 371394 w 606580"/>
                  <a:gd name="connsiteY30" fmla="*/ 580935 h 605592"/>
                  <a:gd name="connsiteX31" fmla="*/ 371394 w 606580"/>
                  <a:gd name="connsiteY31" fmla="*/ 506777 h 605592"/>
                  <a:gd name="connsiteX32" fmla="*/ 24791 w 606580"/>
                  <a:gd name="connsiteY32" fmla="*/ 506777 h 605592"/>
                  <a:gd name="connsiteX33" fmla="*/ 24791 w 606580"/>
                  <a:gd name="connsiteY33" fmla="*/ 580935 h 605592"/>
                  <a:gd name="connsiteX34" fmla="*/ 160907 w 606580"/>
                  <a:gd name="connsiteY34" fmla="*/ 580935 h 605592"/>
                  <a:gd name="connsiteX35" fmla="*/ 160907 w 606580"/>
                  <a:gd name="connsiteY35" fmla="*/ 506777 h 605592"/>
                  <a:gd name="connsiteX36" fmla="*/ 359037 w 606580"/>
                  <a:gd name="connsiteY36" fmla="*/ 160677 h 605592"/>
                  <a:gd name="connsiteX37" fmla="*/ 383735 w 606580"/>
                  <a:gd name="connsiteY37" fmla="*/ 160677 h 605592"/>
                  <a:gd name="connsiteX38" fmla="*/ 383735 w 606580"/>
                  <a:gd name="connsiteY38" fmla="*/ 185375 h 605592"/>
                  <a:gd name="connsiteX39" fmla="*/ 359037 w 606580"/>
                  <a:gd name="connsiteY39" fmla="*/ 185375 h 605592"/>
                  <a:gd name="connsiteX40" fmla="*/ 222845 w 606580"/>
                  <a:gd name="connsiteY40" fmla="*/ 160677 h 605592"/>
                  <a:gd name="connsiteX41" fmla="*/ 247613 w 606580"/>
                  <a:gd name="connsiteY41" fmla="*/ 160677 h 605592"/>
                  <a:gd name="connsiteX42" fmla="*/ 247613 w 606580"/>
                  <a:gd name="connsiteY42" fmla="*/ 185375 h 605592"/>
                  <a:gd name="connsiteX43" fmla="*/ 222845 w 606580"/>
                  <a:gd name="connsiteY43" fmla="*/ 185375 h 605592"/>
                  <a:gd name="connsiteX44" fmla="*/ 290870 w 606580"/>
                  <a:gd name="connsiteY44" fmla="*/ 98933 h 605592"/>
                  <a:gd name="connsiteX45" fmla="*/ 315678 w 606580"/>
                  <a:gd name="connsiteY45" fmla="*/ 98933 h 605592"/>
                  <a:gd name="connsiteX46" fmla="*/ 315678 w 606580"/>
                  <a:gd name="connsiteY46" fmla="*/ 174088 h 605592"/>
                  <a:gd name="connsiteX47" fmla="*/ 361577 w 606580"/>
                  <a:gd name="connsiteY47" fmla="*/ 219867 h 605592"/>
                  <a:gd name="connsiteX48" fmla="*/ 344109 w 606580"/>
                  <a:gd name="connsiteY48" fmla="*/ 237382 h 605592"/>
                  <a:gd name="connsiteX49" fmla="*/ 294494 w 606580"/>
                  <a:gd name="connsiteY49" fmla="*/ 187989 h 605592"/>
                  <a:gd name="connsiteX50" fmla="*/ 290870 w 606580"/>
                  <a:gd name="connsiteY50" fmla="*/ 179185 h 605592"/>
                  <a:gd name="connsiteX51" fmla="*/ 303301 w 606580"/>
                  <a:gd name="connsiteY51" fmla="*/ 74150 h 605592"/>
                  <a:gd name="connsiteX52" fmla="*/ 204237 w 606580"/>
                  <a:gd name="connsiteY52" fmla="*/ 173073 h 605592"/>
                  <a:gd name="connsiteX53" fmla="*/ 303301 w 606580"/>
                  <a:gd name="connsiteY53" fmla="*/ 271903 h 605592"/>
                  <a:gd name="connsiteX54" fmla="*/ 402273 w 606580"/>
                  <a:gd name="connsiteY54" fmla="*/ 173073 h 605592"/>
                  <a:gd name="connsiteX55" fmla="*/ 303301 w 606580"/>
                  <a:gd name="connsiteY55" fmla="*/ 74150 h 605592"/>
                  <a:gd name="connsiteX56" fmla="*/ 303301 w 606580"/>
                  <a:gd name="connsiteY56" fmla="*/ 49396 h 605592"/>
                  <a:gd name="connsiteX57" fmla="*/ 427062 w 606580"/>
                  <a:gd name="connsiteY57" fmla="*/ 173073 h 605592"/>
                  <a:gd name="connsiteX58" fmla="*/ 303301 w 606580"/>
                  <a:gd name="connsiteY58" fmla="*/ 296657 h 605592"/>
                  <a:gd name="connsiteX59" fmla="*/ 179448 w 606580"/>
                  <a:gd name="connsiteY59" fmla="*/ 173073 h 605592"/>
                  <a:gd name="connsiteX60" fmla="*/ 303301 w 606580"/>
                  <a:gd name="connsiteY60" fmla="*/ 49396 h 605592"/>
                  <a:gd name="connsiteX61" fmla="*/ 303336 w 606580"/>
                  <a:gd name="connsiteY61" fmla="*/ 24750 h 605592"/>
                  <a:gd name="connsiteX62" fmla="*/ 154779 w 606580"/>
                  <a:gd name="connsiteY62" fmla="*/ 173066 h 605592"/>
                  <a:gd name="connsiteX63" fmla="*/ 303336 w 606580"/>
                  <a:gd name="connsiteY63" fmla="*/ 321382 h 605592"/>
                  <a:gd name="connsiteX64" fmla="*/ 451894 w 606580"/>
                  <a:gd name="connsiteY64" fmla="*/ 173066 h 605592"/>
                  <a:gd name="connsiteX65" fmla="*/ 303336 w 606580"/>
                  <a:gd name="connsiteY65" fmla="*/ 24750 h 605592"/>
                  <a:gd name="connsiteX66" fmla="*/ 303336 w 606580"/>
                  <a:gd name="connsiteY66" fmla="*/ 0 h 605592"/>
                  <a:gd name="connsiteX67" fmla="*/ 476592 w 606580"/>
                  <a:gd name="connsiteY67" fmla="*/ 173066 h 605592"/>
                  <a:gd name="connsiteX68" fmla="*/ 315685 w 606580"/>
                  <a:gd name="connsiteY68" fmla="*/ 345669 h 605592"/>
                  <a:gd name="connsiteX69" fmla="*/ 315685 w 606580"/>
                  <a:gd name="connsiteY69" fmla="*/ 401658 h 605592"/>
                  <a:gd name="connsiteX70" fmla="*/ 513731 w 606580"/>
                  <a:gd name="connsiteY70" fmla="*/ 401658 h 605592"/>
                  <a:gd name="connsiteX71" fmla="*/ 526173 w 606580"/>
                  <a:gd name="connsiteY71" fmla="*/ 414079 h 605592"/>
                  <a:gd name="connsiteX72" fmla="*/ 526173 w 606580"/>
                  <a:gd name="connsiteY72" fmla="*/ 482026 h 605592"/>
                  <a:gd name="connsiteX73" fmla="*/ 594231 w 606580"/>
                  <a:gd name="connsiteY73" fmla="*/ 482026 h 605592"/>
                  <a:gd name="connsiteX74" fmla="*/ 606580 w 606580"/>
                  <a:gd name="connsiteY74" fmla="*/ 494355 h 605592"/>
                  <a:gd name="connsiteX75" fmla="*/ 606580 w 606580"/>
                  <a:gd name="connsiteY75" fmla="*/ 593263 h 605592"/>
                  <a:gd name="connsiteX76" fmla="*/ 594231 w 606580"/>
                  <a:gd name="connsiteY76" fmla="*/ 605592 h 605592"/>
                  <a:gd name="connsiteX77" fmla="*/ 433324 w 606580"/>
                  <a:gd name="connsiteY77" fmla="*/ 605592 h 605592"/>
                  <a:gd name="connsiteX78" fmla="*/ 420883 w 606580"/>
                  <a:gd name="connsiteY78" fmla="*/ 593263 h 605592"/>
                  <a:gd name="connsiteX79" fmla="*/ 420883 w 606580"/>
                  <a:gd name="connsiteY79" fmla="*/ 494355 h 605592"/>
                  <a:gd name="connsiteX80" fmla="*/ 433324 w 606580"/>
                  <a:gd name="connsiteY80" fmla="*/ 482026 h 605592"/>
                  <a:gd name="connsiteX81" fmla="*/ 501383 w 606580"/>
                  <a:gd name="connsiteY81" fmla="*/ 482026 h 605592"/>
                  <a:gd name="connsiteX82" fmla="*/ 501383 w 606580"/>
                  <a:gd name="connsiteY82" fmla="*/ 426408 h 605592"/>
                  <a:gd name="connsiteX83" fmla="*/ 315685 w 606580"/>
                  <a:gd name="connsiteY83" fmla="*/ 426408 h 605592"/>
                  <a:gd name="connsiteX84" fmla="*/ 315685 w 606580"/>
                  <a:gd name="connsiteY84" fmla="*/ 482026 h 605592"/>
                  <a:gd name="connsiteX85" fmla="*/ 383743 w 606580"/>
                  <a:gd name="connsiteY85" fmla="*/ 482026 h 605592"/>
                  <a:gd name="connsiteX86" fmla="*/ 396185 w 606580"/>
                  <a:gd name="connsiteY86" fmla="*/ 494355 h 605592"/>
                  <a:gd name="connsiteX87" fmla="*/ 396185 w 606580"/>
                  <a:gd name="connsiteY87" fmla="*/ 593263 h 605592"/>
                  <a:gd name="connsiteX88" fmla="*/ 383743 w 606580"/>
                  <a:gd name="connsiteY88" fmla="*/ 605592 h 605592"/>
                  <a:gd name="connsiteX89" fmla="*/ 222837 w 606580"/>
                  <a:gd name="connsiteY89" fmla="*/ 605592 h 605592"/>
                  <a:gd name="connsiteX90" fmla="*/ 210488 w 606580"/>
                  <a:gd name="connsiteY90" fmla="*/ 593263 h 605592"/>
                  <a:gd name="connsiteX91" fmla="*/ 210488 w 606580"/>
                  <a:gd name="connsiteY91" fmla="*/ 494355 h 605592"/>
                  <a:gd name="connsiteX92" fmla="*/ 222837 w 606580"/>
                  <a:gd name="connsiteY92" fmla="*/ 482026 h 605592"/>
                  <a:gd name="connsiteX93" fmla="*/ 290895 w 606580"/>
                  <a:gd name="connsiteY93" fmla="*/ 482026 h 605592"/>
                  <a:gd name="connsiteX94" fmla="*/ 290895 w 606580"/>
                  <a:gd name="connsiteY94" fmla="*/ 426408 h 605592"/>
                  <a:gd name="connsiteX95" fmla="*/ 99069 w 606580"/>
                  <a:gd name="connsiteY95" fmla="*/ 426408 h 605592"/>
                  <a:gd name="connsiteX96" fmla="*/ 99069 w 606580"/>
                  <a:gd name="connsiteY96" fmla="*/ 482026 h 605592"/>
                  <a:gd name="connsiteX97" fmla="*/ 173348 w 606580"/>
                  <a:gd name="connsiteY97" fmla="*/ 482026 h 605592"/>
                  <a:gd name="connsiteX98" fmla="*/ 185697 w 606580"/>
                  <a:gd name="connsiteY98" fmla="*/ 494355 h 605592"/>
                  <a:gd name="connsiteX99" fmla="*/ 185697 w 606580"/>
                  <a:gd name="connsiteY99" fmla="*/ 593263 h 605592"/>
                  <a:gd name="connsiteX100" fmla="*/ 173348 w 606580"/>
                  <a:gd name="connsiteY100" fmla="*/ 605592 h 605592"/>
                  <a:gd name="connsiteX101" fmla="*/ 12349 w 606580"/>
                  <a:gd name="connsiteY101" fmla="*/ 605592 h 605592"/>
                  <a:gd name="connsiteX102" fmla="*/ 0 w 606580"/>
                  <a:gd name="connsiteY102" fmla="*/ 593263 h 605592"/>
                  <a:gd name="connsiteX103" fmla="*/ 0 w 606580"/>
                  <a:gd name="connsiteY103" fmla="*/ 494355 h 605592"/>
                  <a:gd name="connsiteX104" fmla="*/ 12349 w 606580"/>
                  <a:gd name="connsiteY104" fmla="*/ 482026 h 605592"/>
                  <a:gd name="connsiteX105" fmla="*/ 74279 w 606580"/>
                  <a:gd name="connsiteY105" fmla="*/ 482026 h 605592"/>
                  <a:gd name="connsiteX106" fmla="*/ 74279 w 606580"/>
                  <a:gd name="connsiteY106" fmla="*/ 414079 h 605592"/>
                  <a:gd name="connsiteX107" fmla="*/ 86628 w 606580"/>
                  <a:gd name="connsiteY107" fmla="*/ 401658 h 605592"/>
                  <a:gd name="connsiteX108" fmla="*/ 290895 w 606580"/>
                  <a:gd name="connsiteY108" fmla="*/ 401658 h 605592"/>
                  <a:gd name="connsiteX109" fmla="*/ 290895 w 606580"/>
                  <a:gd name="connsiteY109" fmla="*/ 345669 h 605592"/>
                  <a:gd name="connsiteX110" fmla="*/ 129988 w 606580"/>
                  <a:gd name="connsiteY110" fmla="*/ 173066 h 605592"/>
                  <a:gd name="connsiteX111" fmla="*/ 303336 w 606580"/>
                  <a:gd name="connsiteY11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6580" h="605592">
                    <a:moveTo>
                      <a:pt x="519926" y="531428"/>
                    </a:moveTo>
                    <a:lnTo>
                      <a:pt x="563324" y="531428"/>
                    </a:lnTo>
                    <a:lnTo>
                      <a:pt x="563324" y="556196"/>
                    </a:lnTo>
                    <a:lnTo>
                      <a:pt x="519926" y="556196"/>
                    </a:lnTo>
                    <a:close/>
                    <a:moveTo>
                      <a:pt x="464250" y="531428"/>
                    </a:moveTo>
                    <a:lnTo>
                      <a:pt x="501367" y="531428"/>
                    </a:lnTo>
                    <a:lnTo>
                      <a:pt x="501367" y="556196"/>
                    </a:lnTo>
                    <a:lnTo>
                      <a:pt x="464250" y="556196"/>
                    </a:lnTo>
                    <a:close/>
                    <a:moveTo>
                      <a:pt x="309429" y="531428"/>
                    </a:moveTo>
                    <a:lnTo>
                      <a:pt x="352827" y="531428"/>
                    </a:lnTo>
                    <a:lnTo>
                      <a:pt x="352827" y="556196"/>
                    </a:lnTo>
                    <a:lnTo>
                      <a:pt x="309429" y="556196"/>
                    </a:lnTo>
                    <a:close/>
                    <a:moveTo>
                      <a:pt x="253753" y="531428"/>
                    </a:moveTo>
                    <a:lnTo>
                      <a:pt x="290870" y="531428"/>
                    </a:lnTo>
                    <a:lnTo>
                      <a:pt x="290870" y="556196"/>
                    </a:lnTo>
                    <a:lnTo>
                      <a:pt x="253753" y="556196"/>
                    </a:lnTo>
                    <a:close/>
                    <a:moveTo>
                      <a:pt x="99074" y="531428"/>
                    </a:moveTo>
                    <a:lnTo>
                      <a:pt x="142331" y="531428"/>
                    </a:lnTo>
                    <a:lnTo>
                      <a:pt x="142331" y="556196"/>
                    </a:lnTo>
                    <a:lnTo>
                      <a:pt x="99074" y="556196"/>
                    </a:lnTo>
                    <a:close/>
                    <a:moveTo>
                      <a:pt x="43327" y="531428"/>
                    </a:moveTo>
                    <a:lnTo>
                      <a:pt x="80515" y="531428"/>
                    </a:lnTo>
                    <a:lnTo>
                      <a:pt x="80515" y="556196"/>
                    </a:lnTo>
                    <a:lnTo>
                      <a:pt x="43327" y="556196"/>
                    </a:lnTo>
                    <a:close/>
                    <a:moveTo>
                      <a:pt x="445673" y="506777"/>
                    </a:moveTo>
                    <a:lnTo>
                      <a:pt x="445673" y="580935"/>
                    </a:lnTo>
                    <a:lnTo>
                      <a:pt x="581882" y="580935"/>
                    </a:lnTo>
                    <a:lnTo>
                      <a:pt x="581882" y="506777"/>
                    </a:lnTo>
                    <a:close/>
                    <a:moveTo>
                      <a:pt x="235186" y="506777"/>
                    </a:moveTo>
                    <a:lnTo>
                      <a:pt x="235186" y="580935"/>
                    </a:lnTo>
                    <a:lnTo>
                      <a:pt x="371394" y="580935"/>
                    </a:lnTo>
                    <a:lnTo>
                      <a:pt x="371394" y="506777"/>
                    </a:lnTo>
                    <a:close/>
                    <a:moveTo>
                      <a:pt x="24791" y="506777"/>
                    </a:moveTo>
                    <a:lnTo>
                      <a:pt x="24791" y="580935"/>
                    </a:lnTo>
                    <a:lnTo>
                      <a:pt x="160907" y="580935"/>
                    </a:lnTo>
                    <a:lnTo>
                      <a:pt x="160907" y="506777"/>
                    </a:lnTo>
                    <a:close/>
                    <a:moveTo>
                      <a:pt x="359037" y="160677"/>
                    </a:moveTo>
                    <a:lnTo>
                      <a:pt x="383735" y="160677"/>
                    </a:lnTo>
                    <a:lnTo>
                      <a:pt x="383735" y="185375"/>
                    </a:lnTo>
                    <a:lnTo>
                      <a:pt x="359037" y="185375"/>
                    </a:lnTo>
                    <a:close/>
                    <a:moveTo>
                      <a:pt x="222845" y="160677"/>
                    </a:moveTo>
                    <a:lnTo>
                      <a:pt x="247613" y="160677"/>
                    </a:lnTo>
                    <a:lnTo>
                      <a:pt x="247613" y="185375"/>
                    </a:lnTo>
                    <a:lnTo>
                      <a:pt x="222845" y="185375"/>
                    </a:lnTo>
                    <a:close/>
                    <a:moveTo>
                      <a:pt x="290870" y="98933"/>
                    </a:moveTo>
                    <a:lnTo>
                      <a:pt x="315678" y="98933"/>
                    </a:lnTo>
                    <a:lnTo>
                      <a:pt x="315678" y="174088"/>
                    </a:lnTo>
                    <a:lnTo>
                      <a:pt x="361577" y="219867"/>
                    </a:lnTo>
                    <a:lnTo>
                      <a:pt x="344109" y="237382"/>
                    </a:lnTo>
                    <a:lnTo>
                      <a:pt x="294494" y="187989"/>
                    </a:lnTo>
                    <a:cubicBezTo>
                      <a:pt x="292171" y="185672"/>
                      <a:pt x="290870" y="182521"/>
                      <a:pt x="290870" y="179185"/>
                    </a:cubicBezTo>
                    <a:close/>
                    <a:moveTo>
                      <a:pt x="303301" y="74150"/>
                    </a:moveTo>
                    <a:cubicBezTo>
                      <a:pt x="248709" y="74150"/>
                      <a:pt x="204237" y="118559"/>
                      <a:pt x="204237" y="173073"/>
                    </a:cubicBezTo>
                    <a:cubicBezTo>
                      <a:pt x="204237" y="227587"/>
                      <a:pt x="248709" y="271903"/>
                      <a:pt x="303301" y="271903"/>
                    </a:cubicBezTo>
                    <a:cubicBezTo>
                      <a:pt x="357893" y="271903"/>
                      <a:pt x="402273" y="227587"/>
                      <a:pt x="402273" y="173073"/>
                    </a:cubicBezTo>
                    <a:cubicBezTo>
                      <a:pt x="402273" y="118559"/>
                      <a:pt x="357893" y="74150"/>
                      <a:pt x="303301" y="74150"/>
                    </a:cubicBezTo>
                    <a:close/>
                    <a:moveTo>
                      <a:pt x="303301" y="49396"/>
                    </a:moveTo>
                    <a:cubicBezTo>
                      <a:pt x="371542" y="49396"/>
                      <a:pt x="427062" y="104837"/>
                      <a:pt x="427062" y="173073"/>
                    </a:cubicBezTo>
                    <a:cubicBezTo>
                      <a:pt x="427062" y="241216"/>
                      <a:pt x="371542" y="296657"/>
                      <a:pt x="303301" y="296657"/>
                    </a:cubicBezTo>
                    <a:cubicBezTo>
                      <a:pt x="234968" y="296657"/>
                      <a:pt x="179448" y="241216"/>
                      <a:pt x="179448" y="173073"/>
                    </a:cubicBezTo>
                    <a:cubicBezTo>
                      <a:pt x="179448" y="104837"/>
                      <a:pt x="234968" y="49396"/>
                      <a:pt x="303301" y="49396"/>
                    </a:cubicBezTo>
                    <a:close/>
                    <a:moveTo>
                      <a:pt x="303336" y="24750"/>
                    </a:moveTo>
                    <a:cubicBezTo>
                      <a:pt x="221351" y="24750"/>
                      <a:pt x="154779" y="91214"/>
                      <a:pt x="154779" y="173066"/>
                    </a:cubicBezTo>
                    <a:cubicBezTo>
                      <a:pt x="154779" y="254825"/>
                      <a:pt x="221351" y="321382"/>
                      <a:pt x="303336" y="321382"/>
                    </a:cubicBezTo>
                    <a:cubicBezTo>
                      <a:pt x="385229" y="321382"/>
                      <a:pt x="451894" y="254825"/>
                      <a:pt x="451894" y="173066"/>
                    </a:cubicBezTo>
                    <a:cubicBezTo>
                      <a:pt x="451894" y="91214"/>
                      <a:pt x="385229" y="24750"/>
                      <a:pt x="303336" y="24750"/>
                    </a:cubicBezTo>
                    <a:close/>
                    <a:moveTo>
                      <a:pt x="303336" y="0"/>
                    </a:moveTo>
                    <a:cubicBezTo>
                      <a:pt x="398878" y="0"/>
                      <a:pt x="476592" y="77588"/>
                      <a:pt x="476592" y="173066"/>
                    </a:cubicBezTo>
                    <a:cubicBezTo>
                      <a:pt x="476592" y="264280"/>
                      <a:pt x="405470" y="339272"/>
                      <a:pt x="315685" y="345669"/>
                    </a:cubicBezTo>
                    <a:lnTo>
                      <a:pt x="315685" y="401658"/>
                    </a:lnTo>
                    <a:lnTo>
                      <a:pt x="513731" y="401658"/>
                    </a:lnTo>
                    <a:cubicBezTo>
                      <a:pt x="520602" y="401658"/>
                      <a:pt x="526173" y="407220"/>
                      <a:pt x="526173" y="414079"/>
                    </a:cubicBezTo>
                    <a:lnTo>
                      <a:pt x="526173" y="482026"/>
                    </a:lnTo>
                    <a:lnTo>
                      <a:pt x="594231" y="482026"/>
                    </a:lnTo>
                    <a:cubicBezTo>
                      <a:pt x="601102" y="482026"/>
                      <a:pt x="606580" y="487588"/>
                      <a:pt x="606580" y="494355"/>
                    </a:cubicBezTo>
                    <a:lnTo>
                      <a:pt x="606580" y="593263"/>
                    </a:lnTo>
                    <a:cubicBezTo>
                      <a:pt x="606580" y="600123"/>
                      <a:pt x="601102" y="605592"/>
                      <a:pt x="594231" y="605592"/>
                    </a:cubicBezTo>
                    <a:lnTo>
                      <a:pt x="433324" y="605592"/>
                    </a:lnTo>
                    <a:cubicBezTo>
                      <a:pt x="426454" y="605592"/>
                      <a:pt x="420883" y="600123"/>
                      <a:pt x="420883" y="593263"/>
                    </a:cubicBezTo>
                    <a:lnTo>
                      <a:pt x="420883" y="494355"/>
                    </a:lnTo>
                    <a:cubicBezTo>
                      <a:pt x="420883" y="487588"/>
                      <a:pt x="426454" y="482026"/>
                      <a:pt x="433324" y="482026"/>
                    </a:cubicBezTo>
                    <a:lnTo>
                      <a:pt x="501383" y="482026"/>
                    </a:lnTo>
                    <a:lnTo>
                      <a:pt x="501383" y="426408"/>
                    </a:lnTo>
                    <a:lnTo>
                      <a:pt x="315685" y="426408"/>
                    </a:lnTo>
                    <a:lnTo>
                      <a:pt x="315685" y="482026"/>
                    </a:lnTo>
                    <a:lnTo>
                      <a:pt x="383743" y="482026"/>
                    </a:lnTo>
                    <a:cubicBezTo>
                      <a:pt x="390614" y="482026"/>
                      <a:pt x="396185" y="487588"/>
                      <a:pt x="396185" y="494355"/>
                    </a:cubicBezTo>
                    <a:lnTo>
                      <a:pt x="396185" y="593263"/>
                    </a:lnTo>
                    <a:cubicBezTo>
                      <a:pt x="396185" y="600123"/>
                      <a:pt x="390614" y="605592"/>
                      <a:pt x="383743" y="605592"/>
                    </a:cubicBezTo>
                    <a:lnTo>
                      <a:pt x="222837" y="605592"/>
                    </a:lnTo>
                    <a:cubicBezTo>
                      <a:pt x="215966" y="605592"/>
                      <a:pt x="210488" y="600123"/>
                      <a:pt x="210488" y="593263"/>
                    </a:cubicBezTo>
                    <a:lnTo>
                      <a:pt x="210488" y="494355"/>
                    </a:lnTo>
                    <a:cubicBezTo>
                      <a:pt x="210488" y="487588"/>
                      <a:pt x="215966" y="482026"/>
                      <a:pt x="222837" y="482026"/>
                    </a:cubicBezTo>
                    <a:lnTo>
                      <a:pt x="290895" y="482026"/>
                    </a:lnTo>
                    <a:lnTo>
                      <a:pt x="290895" y="426408"/>
                    </a:lnTo>
                    <a:lnTo>
                      <a:pt x="99069" y="426408"/>
                    </a:lnTo>
                    <a:lnTo>
                      <a:pt x="99069" y="482026"/>
                    </a:lnTo>
                    <a:lnTo>
                      <a:pt x="173348" y="482026"/>
                    </a:lnTo>
                    <a:cubicBezTo>
                      <a:pt x="180126" y="482026"/>
                      <a:pt x="185697" y="487588"/>
                      <a:pt x="185697" y="494355"/>
                    </a:cubicBezTo>
                    <a:lnTo>
                      <a:pt x="185697" y="593263"/>
                    </a:lnTo>
                    <a:cubicBezTo>
                      <a:pt x="185697" y="600123"/>
                      <a:pt x="180126" y="605592"/>
                      <a:pt x="173348" y="605592"/>
                    </a:cubicBezTo>
                    <a:lnTo>
                      <a:pt x="12349" y="605592"/>
                    </a:lnTo>
                    <a:cubicBezTo>
                      <a:pt x="5571" y="605592"/>
                      <a:pt x="0" y="600123"/>
                      <a:pt x="0" y="593263"/>
                    </a:cubicBezTo>
                    <a:lnTo>
                      <a:pt x="0" y="494355"/>
                    </a:lnTo>
                    <a:cubicBezTo>
                      <a:pt x="0" y="487588"/>
                      <a:pt x="5571" y="482026"/>
                      <a:pt x="12349" y="482026"/>
                    </a:cubicBezTo>
                    <a:lnTo>
                      <a:pt x="74279" y="482026"/>
                    </a:lnTo>
                    <a:lnTo>
                      <a:pt x="74279" y="414079"/>
                    </a:lnTo>
                    <a:cubicBezTo>
                      <a:pt x="74279" y="407220"/>
                      <a:pt x="79850" y="401658"/>
                      <a:pt x="86628" y="401658"/>
                    </a:cubicBezTo>
                    <a:lnTo>
                      <a:pt x="290895" y="401658"/>
                    </a:lnTo>
                    <a:lnTo>
                      <a:pt x="290895" y="345669"/>
                    </a:lnTo>
                    <a:cubicBezTo>
                      <a:pt x="201110" y="339272"/>
                      <a:pt x="129988" y="264280"/>
                      <a:pt x="129988" y="173066"/>
                    </a:cubicBezTo>
                    <a:cubicBezTo>
                      <a:pt x="129988" y="77588"/>
                      <a:pt x="207702" y="0"/>
                      <a:pt x="303336" y="0"/>
                    </a:cubicBezTo>
                    <a:close/>
                  </a:path>
                </a:pathLst>
              </a:custGeom>
              <a:solidFill>
                <a:srgbClr val="C82828"/>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7" name="组合 36">
              <a:extLst>
                <a:ext uri="{FF2B5EF4-FFF2-40B4-BE49-F238E27FC236}">
                  <a16:creationId xmlns:a16="http://schemas.microsoft.com/office/drawing/2014/main" id="{6DA5A45A-4CCA-9A4D-B181-A328B5FA7734}"/>
                </a:ext>
              </a:extLst>
            </p:cNvPr>
            <p:cNvGrpSpPr/>
            <p:nvPr>
              <p:custDataLst>
                <p:tags r:id="rId26"/>
              </p:custDataLst>
            </p:nvPr>
          </p:nvGrpSpPr>
          <p:grpSpPr>
            <a:xfrm>
              <a:off x="6335560" y="5067300"/>
              <a:ext cx="1796567" cy="1511935"/>
              <a:chOff x="559" y="7917"/>
              <a:chExt cx="3402" cy="2381"/>
            </a:xfrm>
          </p:grpSpPr>
          <p:sp>
            <p:nvSpPr>
              <p:cNvPr id="59" name="同侧圆角矩形 24">
                <a:extLst>
                  <a:ext uri="{FF2B5EF4-FFF2-40B4-BE49-F238E27FC236}">
                    <a16:creationId xmlns:a16="http://schemas.microsoft.com/office/drawing/2014/main" id="{16F948CA-B96C-BC47-ACBC-D12F15631929}"/>
                  </a:ext>
                </a:extLst>
              </p:cNvPr>
              <p:cNvSpPr/>
              <p:nvPr>
                <p:custDataLst>
                  <p:tags r:id="rId47"/>
                </p:custDataLst>
              </p:nvPr>
            </p:nvSpPr>
            <p:spPr>
              <a:xfrm>
                <a:off x="559" y="7917"/>
                <a:ext cx="3402" cy="2381"/>
              </a:xfrm>
              <a:prstGeom prst="round2SameRect">
                <a:avLst>
                  <a:gd name="adj1" fmla="val 8937"/>
                  <a:gd name="adj2" fmla="val 9576"/>
                </a:avLst>
              </a:prstGeom>
              <a:gradFill>
                <a:gsLst>
                  <a:gs pos="0">
                    <a:srgbClr val="FFFFFF"/>
                  </a:gs>
                  <a:gs pos="100000">
                    <a:srgbClr val="FFFFFF">
                      <a:lumMod val="95000"/>
                    </a:srgbClr>
                  </a:gs>
                </a:gsLst>
                <a:lin ang="5400000" scaled="0"/>
              </a:gradFill>
              <a:ln w="12700" cap="flat" cmpd="sng" algn="ctr">
                <a:noFill/>
                <a:prstDash val="solid"/>
                <a:miter lim="800000"/>
              </a:ln>
              <a:effectLst>
                <a:outerShdw blurRad="127000" dist="63500" dir="540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0" name="TextBox 34">
                <a:extLst>
                  <a:ext uri="{FF2B5EF4-FFF2-40B4-BE49-F238E27FC236}">
                    <a16:creationId xmlns:a16="http://schemas.microsoft.com/office/drawing/2014/main" id="{D3162A0C-15AE-F84E-A65A-FEBBE0EC556A}"/>
                  </a:ext>
                </a:extLst>
              </p:cNvPr>
              <p:cNvSpPr txBox="1"/>
              <p:nvPr>
                <p:custDataLst>
                  <p:tags r:id="rId48"/>
                </p:custDataLst>
              </p:nvPr>
            </p:nvSpPr>
            <p:spPr>
              <a:xfrm>
                <a:off x="1405" y="8636"/>
                <a:ext cx="1710" cy="586"/>
              </a:xfrm>
              <a:prstGeom prst="rect">
                <a:avLst/>
              </a:prstGeom>
              <a:noFill/>
            </p:spPr>
            <p:txBody>
              <a:bodyPr wrap="none" rtlCol="0" anchor="ctr">
                <a:spAutoFit/>
              </a:bodyPr>
              <a:lstStyle>
                <a:defPPr>
                  <a:defRPr lang="zh-CN"/>
                </a:defPPr>
                <a:lvl1pPr algn="ctr">
                  <a:lnSpc>
                    <a:spcPct val="130000"/>
                  </a:lnSpc>
                  <a:defRPr sz="1400" b="1">
                    <a:solidFill>
                      <a:srgbClr val="E60012">
                        <a:lumMod val="85000"/>
                        <a:lumOff val="15000"/>
                      </a:srgbClr>
                    </a:solidFill>
                    <a:latin typeface="Arial" panose="020B0604020202020204" pitchFamily="34" charset="0"/>
                    <a:ea typeface="微软雅黑" panose="020B0503020204020204" pitchFamily="34" charset="-122"/>
                  </a:defRPr>
                </a:lvl1pPr>
              </a:lstStyle>
              <a:p>
                <a:r>
                  <a:rPr lang="zh-CN" altLang="en-US" dirty="0">
                    <a:latin typeface="微软雅黑" panose="020B0503020204020204" pitchFamily="34" charset="-122"/>
                  </a:rPr>
                  <a:t>气源板块</a:t>
                </a:r>
              </a:p>
            </p:txBody>
          </p:sp>
          <p:cxnSp>
            <p:nvCxnSpPr>
              <p:cNvPr id="61" name="直接连接符 54">
                <a:extLst>
                  <a:ext uri="{FF2B5EF4-FFF2-40B4-BE49-F238E27FC236}">
                    <a16:creationId xmlns:a16="http://schemas.microsoft.com/office/drawing/2014/main" id="{A4A0F430-8DF0-C64A-9625-BEBB768D1EFE}"/>
                  </a:ext>
                </a:extLst>
              </p:cNvPr>
              <p:cNvCxnSpPr/>
              <p:nvPr>
                <p:custDataLst>
                  <p:tags r:id="rId49"/>
                </p:custDataLst>
              </p:nvPr>
            </p:nvCxnSpPr>
            <p:spPr>
              <a:xfrm>
                <a:off x="872" y="8671"/>
                <a:ext cx="2776" cy="0"/>
              </a:xfrm>
              <a:prstGeom prst="line">
                <a:avLst/>
              </a:prstGeom>
              <a:noFill/>
              <a:ln w="6350" cap="flat" cmpd="sng" algn="ctr">
                <a:solidFill>
                  <a:srgbClr val="FFFFFF">
                    <a:lumMod val="85000"/>
                  </a:srgbClr>
                </a:solidFill>
                <a:prstDash val="solid"/>
                <a:miter lim="800000"/>
              </a:ln>
              <a:effectLst/>
            </p:spPr>
          </p:cxnSp>
          <p:sp>
            <p:nvSpPr>
              <p:cNvPr id="62" name="time_167910">
                <a:extLst>
                  <a:ext uri="{FF2B5EF4-FFF2-40B4-BE49-F238E27FC236}">
                    <a16:creationId xmlns:a16="http://schemas.microsoft.com/office/drawing/2014/main" id="{ED53720C-544F-CB4A-BDA0-1DBB0EA6C00B}"/>
                  </a:ext>
                </a:extLst>
              </p:cNvPr>
              <p:cNvSpPr>
                <a:spLocks noChangeAspect="1"/>
              </p:cNvSpPr>
              <p:nvPr>
                <p:custDataLst>
                  <p:tags r:id="rId50"/>
                </p:custDataLst>
              </p:nvPr>
            </p:nvSpPr>
            <p:spPr bwMode="auto">
              <a:xfrm>
                <a:off x="2032" y="7980"/>
                <a:ext cx="456" cy="455"/>
              </a:xfrm>
              <a:custGeom>
                <a:avLst/>
                <a:gdLst>
                  <a:gd name="connsiteX0" fmla="*/ 519926 w 606580"/>
                  <a:gd name="connsiteY0" fmla="*/ 531428 h 605592"/>
                  <a:gd name="connsiteX1" fmla="*/ 563324 w 606580"/>
                  <a:gd name="connsiteY1" fmla="*/ 531428 h 605592"/>
                  <a:gd name="connsiteX2" fmla="*/ 563324 w 606580"/>
                  <a:gd name="connsiteY2" fmla="*/ 556196 h 605592"/>
                  <a:gd name="connsiteX3" fmla="*/ 519926 w 606580"/>
                  <a:gd name="connsiteY3" fmla="*/ 556196 h 605592"/>
                  <a:gd name="connsiteX4" fmla="*/ 464250 w 606580"/>
                  <a:gd name="connsiteY4" fmla="*/ 531428 h 605592"/>
                  <a:gd name="connsiteX5" fmla="*/ 501367 w 606580"/>
                  <a:gd name="connsiteY5" fmla="*/ 531428 h 605592"/>
                  <a:gd name="connsiteX6" fmla="*/ 501367 w 606580"/>
                  <a:gd name="connsiteY6" fmla="*/ 556196 h 605592"/>
                  <a:gd name="connsiteX7" fmla="*/ 464250 w 606580"/>
                  <a:gd name="connsiteY7" fmla="*/ 556196 h 605592"/>
                  <a:gd name="connsiteX8" fmla="*/ 309429 w 606580"/>
                  <a:gd name="connsiteY8" fmla="*/ 531428 h 605592"/>
                  <a:gd name="connsiteX9" fmla="*/ 352827 w 606580"/>
                  <a:gd name="connsiteY9" fmla="*/ 531428 h 605592"/>
                  <a:gd name="connsiteX10" fmla="*/ 352827 w 606580"/>
                  <a:gd name="connsiteY10" fmla="*/ 556196 h 605592"/>
                  <a:gd name="connsiteX11" fmla="*/ 309429 w 606580"/>
                  <a:gd name="connsiteY11" fmla="*/ 556196 h 605592"/>
                  <a:gd name="connsiteX12" fmla="*/ 253753 w 606580"/>
                  <a:gd name="connsiteY12" fmla="*/ 531428 h 605592"/>
                  <a:gd name="connsiteX13" fmla="*/ 290870 w 606580"/>
                  <a:gd name="connsiteY13" fmla="*/ 531428 h 605592"/>
                  <a:gd name="connsiteX14" fmla="*/ 290870 w 606580"/>
                  <a:gd name="connsiteY14" fmla="*/ 556196 h 605592"/>
                  <a:gd name="connsiteX15" fmla="*/ 253753 w 606580"/>
                  <a:gd name="connsiteY15" fmla="*/ 556196 h 605592"/>
                  <a:gd name="connsiteX16" fmla="*/ 99074 w 606580"/>
                  <a:gd name="connsiteY16" fmla="*/ 531428 h 605592"/>
                  <a:gd name="connsiteX17" fmla="*/ 142331 w 606580"/>
                  <a:gd name="connsiteY17" fmla="*/ 531428 h 605592"/>
                  <a:gd name="connsiteX18" fmla="*/ 142331 w 606580"/>
                  <a:gd name="connsiteY18" fmla="*/ 556196 h 605592"/>
                  <a:gd name="connsiteX19" fmla="*/ 99074 w 606580"/>
                  <a:gd name="connsiteY19" fmla="*/ 556196 h 605592"/>
                  <a:gd name="connsiteX20" fmla="*/ 43327 w 606580"/>
                  <a:gd name="connsiteY20" fmla="*/ 531428 h 605592"/>
                  <a:gd name="connsiteX21" fmla="*/ 80515 w 606580"/>
                  <a:gd name="connsiteY21" fmla="*/ 531428 h 605592"/>
                  <a:gd name="connsiteX22" fmla="*/ 80515 w 606580"/>
                  <a:gd name="connsiteY22" fmla="*/ 556196 h 605592"/>
                  <a:gd name="connsiteX23" fmla="*/ 43327 w 606580"/>
                  <a:gd name="connsiteY23" fmla="*/ 556196 h 605592"/>
                  <a:gd name="connsiteX24" fmla="*/ 445673 w 606580"/>
                  <a:gd name="connsiteY24" fmla="*/ 506777 h 605592"/>
                  <a:gd name="connsiteX25" fmla="*/ 445673 w 606580"/>
                  <a:gd name="connsiteY25" fmla="*/ 580935 h 605592"/>
                  <a:gd name="connsiteX26" fmla="*/ 581882 w 606580"/>
                  <a:gd name="connsiteY26" fmla="*/ 580935 h 605592"/>
                  <a:gd name="connsiteX27" fmla="*/ 581882 w 606580"/>
                  <a:gd name="connsiteY27" fmla="*/ 506777 h 605592"/>
                  <a:gd name="connsiteX28" fmla="*/ 235186 w 606580"/>
                  <a:gd name="connsiteY28" fmla="*/ 506777 h 605592"/>
                  <a:gd name="connsiteX29" fmla="*/ 235186 w 606580"/>
                  <a:gd name="connsiteY29" fmla="*/ 580935 h 605592"/>
                  <a:gd name="connsiteX30" fmla="*/ 371394 w 606580"/>
                  <a:gd name="connsiteY30" fmla="*/ 580935 h 605592"/>
                  <a:gd name="connsiteX31" fmla="*/ 371394 w 606580"/>
                  <a:gd name="connsiteY31" fmla="*/ 506777 h 605592"/>
                  <a:gd name="connsiteX32" fmla="*/ 24791 w 606580"/>
                  <a:gd name="connsiteY32" fmla="*/ 506777 h 605592"/>
                  <a:gd name="connsiteX33" fmla="*/ 24791 w 606580"/>
                  <a:gd name="connsiteY33" fmla="*/ 580935 h 605592"/>
                  <a:gd name="connsiteX34" fmla="*/ 160907 w 606580"/>
                  <a:gd name="connsiteY34" fmla="*/ 580935 h 605592"/>
                  <a:gd name="connsiteX35" fmla="*/ 160907 w 606580"/>
                  <a:gd name="connsiteY35" fmla="*/ 506777 h 605592"/>
                  <a:gd name="connsiteX36" fmla="*/ 359037 w 606580"/>
                  <a:gd name="connsiteY36" fmla="*/ 160677 h 605592"/>
                  <a:gd name="connsiteX37" fmla="*/ 383735 w 606580"/>
                  <a:gd name="connsiteY37" fmla="*/ 160677 h 605592"/>
                  <a:gd name="connsiteX38" fmla="*/ 383735 w 606580"/>
                  <a:gd name="connsiteY38" fmla="*/ 185375 h 605592"/>
                  <a:gd name="connsiteX39" fmla="*/ 359037 w 606580"/>
                  <a:gd name="connsiteY39" fmla="*/ 185375 h 605592"/>
                  <a:gd name="connsiteX40" fmla="*/ 222845 w 606580"/>
                  <a:gd name="connsiteY40" fmla="*/ 160677 h 605592"/>
                  <a:gd name="connsiteX41" fmla="*/ 247613 w 606580"/>
                  <a:gd name="connsiteY41" fmla="*/ 160677 h 605592"/>
                  <a:gd name="connsiteX42" fmla="*/ 247613 w 606580"/>
                  <a:gd name="connsiteY42" fmla="*/ 185375 h 605592"/>
                  <a:gd name="connsiteX43" fmla="*/ 222845 w 606580"/>
                  <a:gd name="connsiteY43" fmla="*/ 185375 h 605592"/>
                  <a:gd name="connsiteX44" fmla="*/ 290870 w 606580"/>
                  <a:gd name="connsiteY44" fmla="*/ 98933 h 605592"/>
                  <a:gd name="connsiteX45" fmla="*/ 315678 w 606580"/>
                  <a:gd name="connsiteY45" fmla="*/ 98933 h 605592"/>
                  <a:gd name="connsiteX46" fmla="*/ 315678 w 606580"/>
                  <a:gd name="connsiteY46" fmla="*/ 174088 h 605592"/>
                  <a:gd name="connsiteX47" fmla="*/ 361577 w 606580"/>
                  <a:gd name="connsiteY47" fmla="*/ 219867 h 605592"/>
                  <a:gd name="connsiteX48" fmla="*/ 344109 w 606580"/>
                  <a:gd name="connsiteY48" fmla="*/ 237382 h 605592"/>
                  <a:gd name="connsiteX49" fmla="*/ 294494 w 606580"/>
                  <a:gd name="connsiteY49" fmla="*/ 187989 h 605592"/>
                  <a:gd name="connsiteX50" fmla="*/ 290870 w 606580"/>
                  <a:gd name="connsiteY50" fmla="*/ 179185 h 605592"/>
                  <a:gd name="connsiteX51" fmla="*/ 303301 w 606580"/>
                  <a:gd name="connsiteY51" fmla="*/ 74150 h 605592"/>
                  <a:gd name="connsiteX52" fmla="*/ 204237 w 606580"/>
                  <a:gd name="connsiteY52" fmla="*/ 173073 h 605592"/>
                  <a:gd name="connsiteX53" fmla="*/ 303301 w 606580"/>
                  <a:gd name="connsiteY53" fmla="*/ 271903 h 605592"/>
                  <a:gd name="connsiteX54" fmla="*/ 402273 w 606580"/>
                  <a:gd name="connsiteY54" fmla="*/ 173073 h 605592"/>
                  <a:gd name="connsiteX55" fmla="*/ 303301 w 606580"/>
                  <a:gd name="connsiteY55" fmla="*/ 74150 h 605592"/>
                  <a:gd name="connsiteX56" fmla="*/ 303301 w 606580"/>
                  <a:gd name="connsiteY56" fmla="*/ 49396 h 605592"/>
                  <a:gd name="connsiteX57" fmla="*/ 427062 w 606580"/>
                  <a:gd name="connsiteY57" fmla="*/ 173073 h 605592"/>
                  <a:gd name="connsiteX58" fmla="*/ 303301 w 606580"/>
                  <a:gd name="connsiteY58" fmla="*/ 296657 h 605592"/>
                  <a:gd name="connsiteX59" fmla="*/ 179448 w 606580"/>
                  <a:gd name="connsiteY59" fmla="*/ 173073 h 605592"/>
                  <a:gd name="connsiteX60" fmla="*/ 303301 w 606580"/>
                  <a:gd name="connsiteY60" fmla="*/ 49396 h 605592"/>
                  <a:gd name="connsiteX61" fmla="*/ 303336 w 606580"/>
                  <a:gd name="connsiteY61" fmla="*/ 24750 h 605592"/>
                  <a:gd name="connsiteX62" fmla="*/ 154779 w 606580"/>
                  <a:gd name="connsiteY62" fmla="*/ 173066 h 605592"/>
                  <a:gd name="connsiteX63" fmla="*/ 303336 w 606580"/>
                  <a:gd name="connsiteY63" fmla="*/ 321382 h 605592"/>
                  <a:gd name="connsiteX64" fmla="*/ 451894 w 606580"/>
                  <a:gd name="connsiteY64" fmla="*/ 173066 h 605592"/>
                  <a:gd name="connsiteX65" fmla="*/ 303336 w 606580"/>
                  <a:gd name="connsiteY65" fmla="*/ 24750 h 605592"/>
                  <a:gd name="connsiteX66" fmla="*/ 303336 w 606580"/>
                  <a:gd name="connsiteY66" fmla="*/ 0 h 605592"/>
                  <a:gd name="connsiteX67" fmla="*/ 476592 w 606580"/>
                  <a:gd name="connsiteY67" fmla="*/ 173066 h 605592"/>
                  <a:gd name="connsiteX68" fmla="*/ 315685 w 606580"/>
                  <a:gd name="connsiteY68" fmla="*/ 345669 h 605592"/>
                  <a:gd name="connsiteX69" fmla="*/ 315685 w 606580"/>
                  <a:gd name="connsiteY69" fmla="*/ 401658 h 605592"/>
                  <a:gd name="connsiteX70" fmla="*/ 513731 w 606580"/>
                  <a:gd name="connsiteY70" fmla="*/ 401658 h 605592"/>
                  <a:gd name="connsiteX71" fmla="*/ 526173 w 606580"/>
                  <a:gd name="connsiteY71" fmla="*/ 414079 h 605592"/>
                  <a:gd name="connsiteX72" fmla="*/ 526173 w 606580"/>
                  <a:gd name="connsiteY72" fmla="*/ 482026 h 605592"/>
                  <a:gd name="connsiteX73" fmla="*/ 594231 w 606580"/>
                  <a:gd name="connsiteY73" fmla="*/ 482026 h 605592"/>
                  <a:gd name="connsiteX74" fmla="*/ 606580 w 606580"/>
                  <a:gd name="connsiteY74" fmla="*/ 494355 h 605592"/>
                  <a:gd name="connsiteX75" fmla="*/ 606580 w 606580"/>
                  <a:gd name="connsiteY75" fmla="*/ 593263 h 605592"/>
                  <a:gd name="connsiteX76" fmla="*/ 594231 w 606580"/>
                  <a:gd name="connsiteY76" fmla="*/ 605592 h 605592"/>
                  <a:gd name="connsiteX77" fmla="*/ 433324 w 606580"/>
                  <a:gd name="connsiteY77" fmla="*/ 605592 h 605592"/>
                  <a:gd name="connsiteX78" fmla="*/ 420883 w 606580"/>
                  <a:gd name="connsiteY78" fmla="*/ 593263 h 605592"/>
                  <a:gd name="connsiteX79" fmla="*/ 420883 w 606580"/>
                  <a:gd name="connsiteY79" fmla="*/ 494355 h 605592"/>
                  <a:gd name="connsiteX80" fmla="*/ 433324 w 606580"/>
                  <a:gd name="connsiteY80" fmla="*/ 482026 h 605592"/>
                  <a:gd name="connsiteX81" fmla="*/ 501383 w 606580"/>
                  <a:gd name="connsiteY81" fmla="*/ 482026 h 605592"/>
                  <a:gd name="connsiteX82" fmla="*/ 501383 w 606580"/>
                  <a:gd name="connsiteY82" fmla="*/ 426408 h 605592"/>
                  <a:gd name="connsiteX83" fmla="*/ 315685 w 606580"/>
                  <a:gd name="connsiteY83" fmla="*/ 426408 h 605592"/>
                  <a:gd name="connsiteX84" fmla="*/ 315685 w 606580"/>
                  <a:gd name="connsiteY84" fmla="*/ 482026 h 605592"/>
                  <a:gd name="connsiteX85" fmla="*/ 383743 w 606580"/>
                  <a:gd name="connsiteY85" fmla="*/ 482026 h 605592"/>
                  <a:gd name="connsiteX86" fmla="*/ 396185 w 606580"/>
                  <a:gd name="connsiteY86" fmla="*/ 494355 h 605592"/>
                  <a:gd name="connsiteX87" fmla="*/ 396185 w 606580"/>
                  <a:gd name="connsiteY87" fmla="*/ 593263 h 605592"/>
                  <a:gd name="connsiteX88" fmla="*/ 383743 w 606580"/>
                  <a:gd name="connsiteY88" fmla="*/ 605592 h 605592"/>
                  <a:gd name="connsiteX89" fmla="*/ 222837 w 606580"/>
                  <a:gd name="connsiteY89" fmla="*/ 605592 h 605592"/>
                  <a:gd name="connsiteX90" fmla="*/ 210488 w 606580"/>
                  <a:gd name="connsiteY90" fmla="*/ 593263 h 605592"/>
                  <a:gd name="connsiteX91" fmla="*/ 210488 w 606580"/>
                  <a:gd name="connsiteY91" fmla="*/ 494355 h 605592"/>
                  <a:gd name="connsiteX92" fmla="*/ 222837 w 606580"/>
                  <a:gd name="connsiteY92" fmla="*/ 482026 h 605592"/>
                  <a:gd name="connsiteX93" fmla="*/ 290895 w 606580"/>
                  <a:gd name="connsiteY93" fmla="*/ 482026 h 605592"/>
                  <a:gd name="connsiteX94" fmla="*/ 290895 w 606580"/>
                  <a:gd name="connsiteY94" fmla="*/ 426408 h 605592"/>
                  <a:gd name="connsiteX95" fmla="*/ 99069 w 606580"/>
                  <a:gd name="connsiteY95" fmla="*/ 426408 h 605592"/>
                  <a:gd name="connsiteX96" fmla="*/ 99069 w 606580"/>
                  <a:gd name="connsiteY96" fmla="*/ 482026 h 605592"/>
                  <a:gd name="connsiteX97" fmla="*/ 173348 w 606580"/>
                  <a:gd name="connsiteY97" fmla="*/ 482026 h 605592"/>
                  <a:gd name="connsiteX98" fmla="*/ 185697 w 606580"/>
                  <a:gd name="connsiteY98" fmla="*/ 494355 h 605592"/>
                  <a:gd name="connsiteX99" fmla="*/ 185697 w 606580"/>
                  <a:gd name="connsiteY99" fmla="*/ 593263 h 605592"/>
                  <a:gd name="connsiteX100" fmla="*/ 173348 w 606580"/>
                  <a:gd name="connsiteY100" fmla="*/ 605592 h 605592"/>
                  <a:gd name="connsiteX101" fmla="*/ 12349 w 606580"/>
                  <a:gd name="connsiteY101" fmla="*/ 605592 h 605592"/>
                  <a:gd name="connsiteX102" fmla="*/ 0 w 606580"/>
                  <a:gd name="connsiteY102" fmla="*/ 593263 h 605592"/>
                  <a:gd name="connsiteX103" fmla="*/ 0 w 606580"/>
                  <a:gd name="connsiteY103" fmla="*/ 494355 h 605592"/>
                  <a:gd name="connsiteX104" fmla="*/ 12349 w 606580"/>
                  <a:gd name="connsiteY104" fmla="*/ 482026 h 605592"/>
                  <a:gd name="connsiteX105" fmla="*/ 74279 w 606580"/>
                  <a:gd name="connsiteY105" fmla="*/ 482026 h 605592"/>
                  <a:gd name="connsiteX106" fmla="*/ 74279 w 606580"/>
                  <a:gd name="connsiteY106" fmla="*/ 414079 h 605592"/>
                  <a:gd name="connsiteX107" fmla="*/ 86628 w 606580"/>
                  <a:gd name="connsiteY107" fmla="*/ 401658 h 605592"/>
                  <a:gd name="connsiteX108" fmla="*/ 290895 w 606580"/>
                  <a:gd name="connsiteY108" fmla="*/ 401658 h 605592"/>
                  <a:gd name="connsiteX109" fmla="*/ 290895 w 606580"/>
                  <a:gd name="connsiteY109" fmla="*/ 345669 h 605592"/>
                  <a:gd name="connsiteX110" fmla="*/ 129988 w 606580"/>
                  <a:gd name="connsiteY110" fmla="*/ 173066 h 605592"/>
                  <a:gd name="connsiteX111" fmla="*/ 303336 w 606580"/>
                  <a:gd name="connsiteY11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6580" h="605592">
                    <a:moveTo>
                      <a:pt x="519926" y="531428"/>
                    </a:moveTo>
                    <a:lnTo>
                      <a:pt x="563324" y="531428"/>
                    </a:lnTo>
                    <a:lnTo>
                      <a:pt x="563324" y="556196"/>
                    </a:lnTo>
                    <a:lnTo>
                      <a:pt x="519926" y="556196"/>
                    </a:lnTo>
                    <a:close/>
                    <a:moveTo>
                      <a:pt x="464250" y="531428"/>
                    </a:moveTo>
                    <a:lnTo>
                      <a:pt x="501367" y="531428"/>
                    </a:lnTo>
                    <a:lnTo>
                      <a:pt x="501367" y="556196"/>
                    </a:lnTo>
                    <a:lnTo>
                      <a:pt x="464250" y="556196"/>
                    </a:lnTo>
                    <a:close/>
                    <a:moveTo>
                      <a:pt x="309429" y="531428"/>
                    </a:moveTo>
                    <a:lnTo>
                      <a:pt x="352827" y="531428"/>
                    </a:lnTo>
                    <a:lnTo>
                      <a:pt x="352827" y="556196"/>
                    </a:lnTo>
                    <a:lnTo>
                      <a:pt x="309429" y="556196"/>
                    </a:lnTo>
                    <a:close/>
                    <a:moveTo>
                      <a:pt x="253753" y="531428"/>
                    </a:moveTo>
                    <a:lnTo>
                      <a:pt x="290870" y="531428"/>
                    </a:lnTo>
                    <a:lnTo>
                      <a:pt x="290870" y="556196"/>
                    </a:lnTo>
                    <a:lnTo>
                      <a:pt x="253753" y="556196"/>
                    </a:lnTo>
                    <a:close/>
                    <a:moveTo>
                      <a:pt x="99074" y="531428"/>
                    </a:moveTo>
                    <a:lnTo>
                      <a:pt x="142331" y="531428"/>
                    </a:lnTo>
                    <a:lnTo>
                      <a:pt x="142331" y="556196"/>
                    </a:lnTo>
                    <a:lnTo>
                      <a:pt x="99074" y="556196"/>
                    </a:lnTo>
                    <a:close/>
                    <a:moveTo>
                      <a:pt x="43327" y="531428"/>
                    </a:moveTo>
                    <a:lnTo>
                      <a:pt x="80515" y="531428"/>
                    </a:lnTo>
                    <a:lnTo>
                      <a:pt x="80515" y="556196"/>
                    </a:lnTo>
                    <a:lnTo>
                      <a:pt x="43327" y="556196"/>
                    </a:lnTo>
                    <a:close/>
                    <a:moveTo>
                      <a:pt x="445673" y="506777"/>
                    </a:moveTo>
                    <a:lnTo>
                      <a:pt x="445673" y="580935"/>
                    </a:lnTo>
                    <a:lnTo>
                      <a:pt x="581882" y="580935"/>
                    </a:lnTo>
                    <a:lnTo>
                      <a:pt x="581882" y="506777"/>
                    </a:lnTo>
                    <a:close/>
                    <a:moveTo>
                      <a:pt x="235186" y="506777"/>
                    </a:moveTo>
                    <a:lnTo>
                      <a:pt x="235186" y="580935"/>
                    </a:lnTo>
                    <a:lnTo>
                      <a:pt x="371394" y="580935"/>
                    </a:lnTo>
                    <a:lnTo>
                      <a:pt x="371394" y="506777"/>
                    </a:lnTo>
                    <a:close/>
                    <a:moveTo>
                      <a:pt x="24791" y="506777"/>
                    </a:moveTo>
                    <a:lnTo>
                      <a:pt x="24791" y="580935"/>
                    </a:lnTo>
                    <a:lnTo>
                      <a:pt x="160907" y="580935"/>
                    </a:lnTo>
                    <a:lnTo>
                      <a:pt x="160907" y="506777"/>
                    </a:lnTo>
                    <a:close/>
                    <a:moveTo>
                      <a:pt x="359037" y="160677"/>
                    </a:moveTo>
                    <a:lnTo>
                      <a:pt x="383735" y="160677"/>
                    </a:lnTo>
                    <a:lnTo>
                      <a:pt x="383735" y="185375"/>
                    </a:lnTo>
                    <a:lnTo>
                      <a:pt x="359037" y="185375"/>
                    </a:lnTo>
                    <a:close/>
                    <a:moveTo>
                      <a:pt x="222845" y="160677"/>
                    </a:moveTo>
                    <a:lnTo>
                      <a:pt x="247613" y="160677"/>
                    </a:lnTo>
                    <a:lnTo>
                      <a:pt x="247613" y="185375"/>
                    </a:lnTo>
                    <a:lnTo>
                      <a:pt x="222845" y="185375"/>
                    </a:lnTo>
                    <a:close/>
                    <a:moveTo>
                      <a:pt x="290870" y="98933"/>
                    </a:moveTo>
                    <a:lnTo>
                      <a:pt x="315678" y="98933"/>
                    </a:lnTo>
                    <a:lnTo>
                      <a:pt x="315678" y="174088"/>
                    </a:lnTo>
                    <a:lnTo>
                      <a:pt x="361577" y="219867"/>
                    </a:lnTo>
                    <a:lnTo>
                      <a:pt x="344109" y="237382"/>
                    </a:lnTo>
                    <a:lnTo>
                      <a:pt x="294494" y="187989"/>
                    </a:lnTo>
                    <a:cubicBezTo>
                      <a:pt x="292171" y="185672"/>
                      <a:pt x="290870" y="182521"/>
                      <a:pt x="290870" y="179185"/>
                    </a:cubicBezTo>
                    <a:close/>
                    <a:moveTo>
                      <a:pt x="303301" y="74150"/>
                    </a:moveTo>
                    <a:cubicBezTo>
                      <a:pt x="248709" y="74150"/>
                      <a:pt x="204237" y="118559"/>
                      <a:pt x="204237" y="173073"/>
                    </a:cubicBezTo>
                    <a:cubicBezTo>
                      <a:pt x="204237" y="227587"/>
                      <a:pt x="248709" y="271903"/>
                      <a:pt x="303301" y="271903"/>
                    </a:cubicBezTo>
                    <a:cubicBezTo>
                      <a:pt x="357893" y="271903"/>
                      <a:pt x="402273" y="227587"/>
                      <a:pt x="402273" y="173073"/>
                    </a:cubicBezTo>
                    <a:cubicBezTo>
                      <a:pt x="402273" y="118559"/>
                      <a:pt x="357893" y="74150"/>
                      <a:pt x="303301" y="74150"/>
                    </a:cubicBezTo>
                    <a:close/>
                    <a:moveTo>
                      <a:pt x="303301" y="49396"/>
                    </a:moveTo>
                    <a:cubicBezTo>
                      <a:pt x="371542" y="49396"/>
                      <a:pt x="427062" y="104837"/>
                      <a:pt x="427062" y="173073"/>
                    </a:cubicBezTo>
                    <a:cubicBezTo>
                      <a:pt x="427062" y="241216"/>
                      <a:pt x="371542" y="296657"/>
                      <a:pt x="303301" y="296657"/>
                    </a:cubicBezTo>
                    <a:cubicBezTo>
                      <a:pt x="234968" y="296657"/>
                      <a:pt x="179448" y="241216"/>
                      <a:pt x="179448" y="173073"/>
                    </a:cubicBezTo>
                    <a:cubicBezTo>
                      <a:pt x="179448" y="104837"/>
                      <a:pt x="234968" y="49396"/>
                      <a:pt x="303301" y="49396"/>
                    </a:cubicBezTo>
                    <a:close/>
                    <a:moveTo>
                      <a:pt x="303336" y="24750"/>
                    </a:moveTo>
                    <a:cubicBezTo>
                      <a:pt x="221351" y="24750"/>
                      <a:pt x="154779" y="91214"/>
                      <a:pt x="154779" y="173066"/>
                    </a:cubicBezTo>
                    <a:cubicBezTo>
                      <a:pt x="154779" y="254825"/>
                      <a:pt x="221351" y="321382"/>
                      <a:pt x="303336" y="321382"/>
                    </a:cubicBezTo>
                    <a:cubicBezTo>
                      <a:pt x="385229" y="321382"/>
                      <a:pt x="451894" y="254825"/>
                      <a:pt x="451894" y="173066"/>
                    </a:cubicBezTo>
                    <a:cubicBezTo>
                      <a:pt x="451894" y="91214"/>
                      <a:pt x="385229" y="24750"/>
                      <a:pt x="303336" y="24750"/>
                    </a:cubicBezTo>
                    <a:close/>
                    <a:moveTo>
                      <a:pt x="303336" y="0"/>
                    </a:moveTo>
                    <a:cubicBezTo>
                      <a:pt x="398878" y="0"/>
                      <a:pt x="476592" y="77588"/>
                      <a:pt x="476592" y="173066"/>
                    </a:cubicBezTo>
                    <a:cubicBezTo>
                      <a:pt x="476592" y="264280"/>
                      <a:pt x="405470" y="339272"/>
                      <a:pt x="315685" y="345669"/>
                    </a:cubicBezTo>
                    <a:lnTo>
                      <a:pt x="315685" y="401658"/>
                    </a:lnTo>
                    <a:lnTo>
                      <a:pt x="513731" y="401658"/>
                    </a:lnTo>
                    <a:cubicBezTo>
                      <a:pt x="520602" y="401658"/>
                      <a:pt x="526173" y="407220"/>
                      <a:pt x="526173" y="414079"/>
                    </a:cubicBezTo>
                    <a:lnTo>
                      <a:pt x="526173" y="482026"/>
                    </a:lnTo>
                    <a:lnTo>
                      <a:pt x="594231" y="482026"/>
                    </a:lnTo>
                    <a:cubicBezTo>
                      <a:pt x="601102" y="482026"/>
                      <a:pt x="606580" y="487588"/>
                      <a:pt x="606580" y="494355"/>
                    </a:cubicBezTo>
                    <a:lnTo>
                      <a:pt x="606580" y="593263"/>
                    </a:lnTo>
                    <a:cubicBezTo>
                      <a:pt x="606580" y="600123"/>
                      <a:pt x="601102" y="605592"/>
                      <a:pt x="594231" y="605592"/>
                    </a:cubicBezTo>
                    <a:lnTo>
                      <a:pt x="433324" y="605592"/>
                    </a:lnTo>
                    <a:cubicBezTo>
                      <a:pt x="426454" y="605592"/>
                      <a:pt x="420883" y="600123"/>
                      <a:pt x="420883" y="593263"/>
                    </a:cubicBezTo>
                    <a:lnTo>
                      <a:pt x="420883" y="494355"/>
                    </a:lnTo>
                    <a:cubicBezTo>
                      <a:pt x="420883" y="487588"/>
                      <a:pt x="426454" y="482026"/>
                      <a:pt x="433324" y="482026"/>
                    </a:cubicBezTo>
                    <a:lnTo>
                      <a:pt x="501383" y="482026"/>
                    </a:lnTo>
                    <a:lnTo>
                      <a:pt x="501383" y="426408"/>
                    </a:lnTo>
                    <a:lnTo>
                      <a:pt x="315685" y="426408"/>
                    </a:lnTo>
                    <a:lnTo>
                      <a:pt x="315685" y="482026"/>
                    </a:lnTo>
                    <a:lnTo>
                      <a:pt x="383743" y="482026"/>
                    </a:lnTo>
                    <a:cubicBezTo>
                      <a:pt x="390614" y="482026"/>
                      <a:pt x="396185" y="487588"/>
                      <a:pt x="396185" y="494355"/>
                    </a:cubicBezTo>
                    <a:lnTo>
                      <a:pt x="396185" y="593263"/>
                    </a:lnTo>
                    <a:cubicBezTo>
                      <a:pt x="396185" y="600123"/>
                      <a:pt x="390614" y="605592"/>
                      <a:pt x="383743" y="605592"/>
                    </a:cubicBezTo>
                    <a:lnTo>
                      <a:pt x="222837" y="605592"/>
                    </a:lnTo>
                    <a:cubicBezTo>
                      <a:pt x="215966" y="605592"/>
                      <a:pt x="210488" y="600123"/>
                      <a:pt x="210488" y="593263"/>
                    </a:cubicBezTo>
                    <a:lnTo>
                      <a:pt x="210488" y="494355"/>
                    </a:lnTo>
                    <a:cubicBezTo>
                      <a:pt x="210488" y="487588"/>
                      <a:pt x="215966" y="482026"/>
                      <a:pt x="222837" y="482026"/>
                    </a:cubicBezTo>
                    <a:lnTo>
                      <a:pt x="290895" y="482026"/>
                    </a:lnTo>
                    <a:lnTo>
                      <a:pt x="290895" y="426408"/>
                    </a:lnTo>
                    <a:lnTo>
                      <a:pt x="99069" y="426408"/>
                    </a:lnTo>
                    <a:lnTo>
                      <a:pt x="99069" y="482026"/>
                    </a:lnTo>
                    <a:lnTo>
                      <a:pt x="173348" y="482026"/>
                    </a:lnTo>
                    <a:cubicBezTo>
                      <a:pt x="180126" y="482026"/>
                      <a:pt x="185697" y="487588"/>
                      <a:pt x="185697" y="494355"/>
                    </a:cubicBezTo>
                    <a:lnTo>
                      <a:pt x="185697" y="593263"/>
                    </a:lnTo>
                    <a:cubicBezTo>
                      <a:pt x="185697" y="600123"/>
                      <a:pt x="180126" y="605592"/>
                      <a:pt x="173348" y="605592"/>
                    </a:cubicBezTo>
                    <a:lnTo>
                      <a:pt x="12349" y="605592"/>
                    </a:lnTo>
                    <a:cubicBezTo>
                      <a:pt x="5571" y="605592"/>
                      <a:pt x="0" y="600123"/>
                      <a:pt x="0" y="593263"/>
                    </a:cubicBezTo>
                    <a:lnTo>
                      <a:pt x="0" y="494355"/>
                    </a:lnTo>
                    <a:cubicBezTo>
                      <a:pt x="0" y="487588"/>
                      <a:pt x="5571" y="482026"/>
                      <a:pt x="12349" y="482026"/>
                    </a:cubicBezTo>
                    <a:lnTo>
                      <a:pt x="74279" y="482026"/>
                    </a:lnTo>
                    <a:lnTo>
                      <a:pt x="74279" y="414079"/>
                    </a:lnTo>
                    <a:cubicBezTo>
                      <a:pt x="74279" y="407220"/>
                      <a:pt x="79850" y="401658"/>
                      <a:pt x="86628" y="401658"/>
                    </a:cubicBezTo>
                    <a:lnTo>
                      <a:pt x="290895" y="401658"/>
                    </a:lnTo>
                    <a:lnTo>
                      <a:pt x="290895" y="345669"/>
                    </a:lnTo>
                    <a:cubicBezTo>
                      <a:pt x="201110" y="339272"/>
                      <a:pt x="129988" y="264280"/>
                      <a:pt x="129988" y="173066"/>
                    </a:cubicBezTo>
                    <a:cubicBezTo>
                      <a:pt x="129988" y="77588"/>
                      <a:pt x="207702" y="0"/>
                      <a:pt x="303336" y="0"/>
                    </a:cubicBezTo>
                    <a:close/>
                  </a:path>
                </a:pathLst>
              </a:custGeom>
              <a:solidFill>
                <a:srgbClr val="C82828"/>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8" name="组合 37">
              <a:extLst>
                <a:ext uri="{FF2B5EF4-FFF2-40B4-BE49-F238E27FC236}">
                  <a16:creationId xmlns:a16="http://schemas.microsoft.com/office/drawing/2014/main" id="{FB0E8CCE-7648-7C4A-AE49-0DAF8DF45DAE}"/>
                </a:ext>
              </a:extLst>
            </p:cNvPr>
            <p:cNvGrpSpPr/>
            <p:nvPr>
              <p:custDataLst>
                <p:tags r:id="rId27"/>
              </p:custDataLst>
            </p:nvPr>
          </p:nvGrpSpPr>
          <p:grpSpPr>
            <a:xfrm>
              <a:off x="8247251" y="5067300"/>
              <a:ext cx="1796567" cy="1511935"/>
              <a:chOff x="559" y="7917"/>
              <a:chExt cx="3402" cy="2381"/>
            </a:xfrm>
          </p:grpSpPr>
          <p:sp>
            <p:nvSpPr>
              <p:cNvPr id="55" name="同侧圆角矩形 24">
                <a:extLst>
                  <a:ext uri="{FF2B5EF4-FFF2-40B4-BE49-F238E27FC236}">
                    <a16:creationId xmlns:a16="http://schemas.microsoft.com/office/drawing/2014/main" id="{2C1A7601-33D0-EF4E-94A6-EA6033BFD1BD}"/>
                  </a:ext>
                </a:extLst>
              </p:cNvPr>
              <p:cNvSpPr/>
              <p:nvPr>
                <p:custDataLst>
                  <p:tags r:id="rId43"/>
                </p:custDataLst>
              </p:nvPr>
            </p:nvSpPr>
            <p:spPr>
              <a:xfrm>
                <a:off x="559" y="7917"/>
                <a:ext cx="3402" cy="2381"/>
              </a:xfrm>
              <a:prstGeom prst="round2SameRect">
                <a:avLst>
                  <a:gd name="adj1" fmla="val 8937"/>
                  <a:gd name="adj2" fmla="val 9576"/>
                </a:avLst>
              </a:prstGeom>
              <a:gradFill>
                <a:gsLst>
                  <a:gs pos="0">
                    <a:srgbClr val="FFFFFF"/>
                  </a:gs>
                  <a:gs pos="100000">
                    <a:srgbClr val="FFFFFF">
                      <a:lumMod val="95000"/>
                    </a:srgbClr>
                  </a:gs>
                </a:gsLst>
                <a:lin ang="5400000" scaled="0"/>
              </a:gradFill>
              <a:ln w="12700" cap="flat" cmpd="sng" algn="ctr">
                <a:noFill/>
                <a:prstDash val="solid"/>
                <a:miter lim="800000"/>
              </a:ln>
              <a:effectLst>
                <a:outerShdw blurRad="127000" dist="63500" dir="540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6" name="TextBox 34">
                <a:extLst>
                  <a:ext uri="{FF2B5EF4-FFF2-40B4-BE49-F238E27FC236}">
                    <a16:creationId xmlns:a16="http://schemas.microsoft.com/office/drawing/2014/main" id="{4288BDB7-E5C3-2548-A9F1-ED4C51306736}"/>
                  </a:ext>
                </a:extLst>
              </p:cNvPr>
              <p:cNvSpPr txBox="1"/>
              <p:nvPr>
                <p:custDataLst>
                  <p:tags r:id="rId44"/>
                </p:custDataLst>
              </p:nvPr>
            </p:nvSpPr>
            <p:spPr>
              <a:xfrm>
                <a:off x="1405" y="8636"/>
                <a:ext cx="1710" cy="586"/>
              </a:xfrm>
              <a:prstGeom prst="rect">
                <a:avLst/>
              </a:prstGeom>
              <a:noFill/>
            </p:spPr>
            <p:txBody>
              <a:bodyPr wrap="none" rtlCol="0" anchor="ctr">
                <a:spAutoFit/>
              </a:bodyPr>
              <a:lstStyle>
                <a:defPPr>
                  <a:defRPr lang="zh-CN"/>
                </a:defPPr>
                <a:lvl1pPr algn="ctr">
                  <a:lnSpc>
                    <a:spcPct val="130000"/>
                  </a:lnSpc>
                  <a:defRPr sz="1400" b="1">
                    <a:solidFill>
                      <a:srgbClr val="E60012">
                        <a:lumMod val="85000"/>
                        <a:lumOff val="15000"/>
                      </a:srgbClr>
                    </a:solidFill>
                    <a:latin typeface="Arial" panose="020B0604020202020204" pitchFamily="34" charset="0"/>
                    <a:ea typeface="微软雅黑" panose="020B0503020204020204" pitchFamily="34" charset="-122"/>
                  </a:defRPr>
                </a:lvl1pPr>
              </a:lstStyle>
              <a:p>
                <a:r>
                  <a:rPr lang="zh-CN" altLang="en-US" dirty="0">
                    <a:latin typeface="微软雅黑" panose="020B0503020204020204" pitchFamily="34" charset="-122"/>
                  </a:rPr>
                  <a:t>绿燃板块</a:t>
                </a:r>
              </a:p>
            </p:txBody>
          </p:sp>
          <p:cxnSp>
            <p:nvCxnSpPr>
              <p:cNvPr id="57" name="直接连接符 59">
                <a:extLst>
                  <a:ext uri="{FF2B5EF4-FFF2-40B4-BE49-F238E27FC236}">
                    <a16:creationId xmlns:a16="http://schemas.microsoft.com/office/drawing/2014/main" id="{CF3532E4-0F4E-D049-A7E8-3A1DA380D6BA}"/>
                  </a:ext>
                </a:extLst>
              </p:cNvPr>
              <p:cNvCxnSpPr/>
              <p:nvPr>
                <p:custDataLst>
                  <p:tags r:id="rId45"/>
                </p:custDataLst>
              </p:nvPr>
            </p:nvCxnSpPr>
            <p:spPr>
              <a:xfrm>
                <a:off x="872" y="8671"/>
                <a:ext cx="2776" cy="0"/>
              </a:xfrm>
              <a:prstGeom prst="line">
                <a:avLst/>
              </a:prstGeom>
              <a:noFill/>
              <a:ln w="6350" cap="flat" cmpd="sng" algn="ctr">
                <a:solidFill>
                  <a:srgbClr val="FFFFFF">
                    <a:lumMod val="85000"/>
                  </a:srgbClr>
                </a:solidFill>
                <a:prstDash val="solid"/>
                <a:miter lim="800000"/>
              </a:ln>
              <a:effectLst/>
            </p:spPr>
          </p:cxnSp>
          <p:sp>
            <p:nvSpPr>
              <p:cNvPr id="58" name="time_167910">
                <a:extLst>
                  <a:ext uri="{FF2B5EF4-FFF2-40B4-BE49-F238E27FC236}">
                    <a16:creationId xmlns:a16="http://schemas.microsoft.com/office/drawing/2014/main" id="{0D14B197-EB96-604F-AA72-292333AAD67B}"/>
                  </a:ext>
                </a:extLst>
              </p:cNvPr>
              <p:cNvSpPr>
                <a:spLocks noChangeAspect="1"/>
              </p:cNvSpPr>
              <p:nvPr>
                <p:custDataLst>
                  <p:tags r:id="rId46"/>
                </p:custDataLst>
              </p:nvPr>
            </p:nvSpPr>
            <p:spPr bwMode="auto">
              <a:xfrm>
                <a:off x="2032" y="7980"/>
                <a:ext cx="456" cy="455"/>
              </a:xfrm>
              <a:custGeom>
                <a:avLst/>
                <a:gdLst>
                  <a:gd name="connsiteX0" fmla="*/ 519926 w 606580"/>
                  <a:gd name="connsiteY0" fmla="*/ 531428 h 605592"/>
                  <a:gd name="connsiteX1" fmla="*/ 563324 w 606580"/>
                  <a:gd name="connsiteY1" fmla="*/ 531428 h 605592"/>
                  <a:gd name="connsiteX2" fmla="*/ 563324 w 606580"/>
                  <a:gd name="connsiteY2" fmla="*/ 556196 h 605592"/>
                  <a:gd name="connsiteX3" fmla="*/ 519926 w 606580"/>
                  <a:gd name="connsiteY3" fmla="*/ 556196 h 605592"/>
                  <a:gd name="connsiteX4" fmla="*/ 464250 w 606580"/>
                  <a:gd name="connsiteY4" fmla="*/ 531428 h 605592"/>
                  <a:gd name="connsiteX5" fmla="*/ 501367 w 606580"/>
                  <a:gd name="connsiteY5" fmla="*/ 531428 h 605592"/>
                  <a:gd name="connsiteX6" fmla="*/ 501367 w 606580"/>
                  <a:gd name="connsiteY6" fmla="*/ 556196 h 605592"/>
                  <a:gd name="connsiteX7" fmla="*/ 464250 w 606580"/>
                  <a:gd name="connsiteY7" fmla="*/ 556196 h 605592"/>
                  <a:gd name="connsiteX8" fmla="*/ 309429 w 606580"/>
                  <a:gd name="connsiteY8" fmla="*/ 531428 h 605592"/>
                  <a:gd name="connsiteX9" fmla="*/ 352827 w 606580"/>
                  <a:gd name="connsiteY9" fmla="*/ 531428 h 605592"/>
                  <a:gd name="connsiteX10" fmla="*/ 352827 w 606580"/>
                  <a:gd name="connsiteY10" fmla="*/ 556196 h 605592"/>
                  <a:gd name="connsiteX11" fmla="*/ 309429 w 606580"/>
                  <a:gd name="connsiteY11" fmla="*/ 556196 h 605592"/>
                  <a:gd name="connsiteX12" fmla="*/ 253753 w 606580"/>
                  <a:gd name="connsiteY12" fmla="*/ 531428 h 605592"/>
                  <a:gd name="connsiteX13" fmla="*/ 290870 w 606580"/>
                  <a:gd name="connsiteY13" fmla="*/ 531428 h 605592"/>
                  <a:gd name="connsiteX14" fmla="*/ 290870 w 606580"/>
                  <a:gd name="connsiteY14" fmla="*/ 556196 h 605592"/>
                  <a:gd name="connsiteX15" fmla="*/ 253753 w 606580"/>
                  <a:gd name="connsiteY15" fmla="*/ 556196 h 605592"/>
                  <a:gd name="connsiteX16" fmla="*/ 99074 w 606580"/>
                  <a:gd name="connsiteY16" fmla="*/ 531428 h 605592"/>
                  <a:gd name="connsiteX17" fmla="*/ 142331 w 606580"/>
                  <a:gd name="connsiteY17" fmla="*/ 531428 h 605592"/>
                  <a:gd name="connsiteX18" fmla="*/ 142331 w 606580"/>
                  <a:gd name="connsiteY18" fmla="*/ 556196 h 605592"/>
                  <a:gd name="connsiteX19" fmla="*/ 99074 w 606580"/>
                  <a:gd name="connsiteY19" fmla="*/ 556196 h 605592"/>
                  <a:gd name="connsiteX20" fmla="*/ 43327 w 606580"/>
                  <a:gd name="connsiteY20" fmla="*/ 531428 h 605592"/>
                  <a:gd name="connsiteX21" fmla="*/ 80515 w 606580"/>
                  <a:gd name="connsiteY21" fmla="*/ 531428 h 605592"/>
                  <a:gd name="connsiteX22" fmla="*/ 80515 w 606580"/>
                  <a:gd name="connsiteY22" fmla="*/ 556196 h 605592"/>
                  <a:gd name="connsiteX23" fmla="*/ 43327 w 606580"/>
                  <a:gd name="connsiteY23" fmla="*/ 556196 h 605592"/>
                  <a:gd name="connsiteX24" fmla="*/ 445673 w 606580"/>
                  <a:gd name="connsiteY24" fmla="*/ 506777 h 605592"/>
                  <a:gd name="connsiteX25" fmla="*/ 445673 w 606580"/>
                  <a:gd name="connsiteY25" fmla="*/ 580935 h 605592"/>
                  <a:gd name="connsiteX26" fmla="*/ 581882 w 606580"/>
                  <a:gd name="connsiteY26" fmla="*/ 580935 h 605592"/>
                  <a:gd name="connsiteX27" fmla="*/ 581882 w 606580"/>
                  <a:gd name="connsiteY27" fmla="*/ 506777 h 605592"/>
                  <a:gd name="connsiteX28" fmla="*/ 235186 w 606580"/>
                  <a:gd name="connsiteY28" fmla="*/ 506777 h 605592"/>
                  <a:gd name="connsiteX29" fmla="*/ 235186 w 606580"/>
                  <a:gd name="connsiteY29" fmla="*/ 580935 h 605592"/>
                  <a:gd name="connsiteX30" fmla="*/ 371394 w 606580"/>
                  <a:gd name="connsiteY30" fmla="*/ 580935 h 605592"/>
                  <a:gd name="connsiteX31" fmla="*/ 371394 w 606580"/>
                  <a:gd name="connsiteY31" fmla="*/ 506777 h 605592"/>
                  <a:gd name="connsiteX32" fmla="*/ 24791 w 606580"/>
                  <a:gd name="connsiteY32" fmla="*/ 506777 h 605592"/>
                  <a:gd name="connsiteX33" fmla="*/ 24791 w 606580"/>
                  <a:gd name="connsiteY33" fmla="*/ 580935 h 605592"/>
                  <a:gd name="connsiteX34" fmla="*/ 160907 w 606580"/>
                  <a:gd name="connsiteY34" fmla="*/ 580935 h 605592"/>
                  <a:gd name="connsiteX35" fmla="*/ 160907 w 606580"/>
                  <a:gd name="connsiteY35" fmla="*/ 506777 h 605592"/>
                  <a:gd name="connsiteX36" fmla="*/ 359037 w 606580"/>
                  <a:gd name="connsiteY36" fmla="*/ 160677 h 605592"/>
                  <a:gd name="connsiteX37" fmla="*/ 383735 w 606580"/>
                  <a:gd name="connsiteY37" fmla="*/ 160677 h 605592"/>
                  <a:gd name="connsiteX38" fmla="*/ 383735 w 606580"/>
                  <a:gd name="connsiteY38" fmla="*/ 185375 h 605592"/>
                  <a:gd name="connsiteX39" fmla="*/ 359037 w 606580"/>
                  <a:gd name="connsiteY39" fmla="*/ 185375 h 605592"/>
                  <a:gd name="connsiteX40" fmla="*/ 222845 w 606580"/>
                  <a:gd name="connsiteY40" fmla="*/ 160677 h 605592"/>
                  <a:gd name="connsiteX41" fmla="*/ 247613 w 606580"/>
                  <a:gd name="connsiteY41" fmla="*/ 160677 h 605592"/>
                  <a:gd name="connsiteX42" fmla="*/ 247613 w 606580"/>
                  <a:gd name="connsiteY42" fmla="*/ 185375 h 605592"/>
                  <a:gd name="connsiteX43" fmla="*/ 222845 w 606580"/>
                  <a:gd name="connsiteY43" fmla="*/ 185375 h 605592"/>
                  <a:gd name="connsiteX44" fmla="*/ 290870 w 606580"/>
                  <a:gd name="connsiteY44" fmla="*/ 98933 h 605592"/>
                  <a:gd name="connsiteX45" fmla="*/ 315678 w 606580"/>
                  <a:gd name="connsiteY45" fmla="*/ 98933 h 605592"/>
                  <a:gd name="connsiteX46" fmla="*/ 315678 w 606580"/>
                  <a:gd name="connsiteY46" fmla="*/ 174088 h 605592"/>
                  <a:gd name="connsiteX47" fmla="*/ 361577 w 606580"/>
                  <a:gd name="connsiteY47" fmla="*/ 219867 h 605592"/>
                  <a:gd name="connsiteX48" fmla="*/ 344109 w 606580"/>
                  <a:gd name="connsiteY48" fmla="*/ 237382 h 605592"/>
                  <a:gd name="connsiteX49" fmla="*/ 294494 w 606580"/>
                  <a:gd name="connsiteY49" fmla="*/ 187989 h 605592"/>
                  <a:gd name="connsiteX50" fmla="*/ 290870 w 606580"/>
                  <a:gd name="connsiteY50" fmla="*/ 179185 h 605592"/>
                  <a:gd name="connsiteX51" fmla="*/ 303301 w 606580"/>
                  <a:gd name="connsiteY51" fmla="*/ 74150 h 605592"/>
                  <a:gd name="connsiteX52" fmla="*/ 204237 w 606580"/>
                  <a:gd name="connsiteY52" fmla="*/ 173073 h 605592"/>
                  <a:gd name="connsiteX53" fmla="*/ 303301 w 606580"/>
                  <a:gd name="connsiteY53" fmla="*/ 271903 h 605592"/>
                  <a:gd name="connsiteX54" fmla="*/ 402273 w 606580"/>
                  <a:gd name="connsiteY54" fmla="*/ 173073 h 605592"/>
                  <a:gd name="connsiteX55" fmla="*/ 303301 w 606580"/>
                  <a:gd name="connsiteY55" fmla="*/ 74150 h 605592"/>
                  <a:gd name="connsiteX56" fmla="*/ 303301 w 606580"/>
                  <a:gd name="connsiteY56" fmla="*/ 49396 h 605592"/>
                  <a:gd name="connsiteX57" fmla="*/ 427062 w 606580"/>
                  <a:gd name="connsiteY57" fmla="*/ 173073 h 605592"/>
                  <a:gd name="connsiteX58" fmla="*/ 303301 w 606580"/>
                  <a:gd name="connsiteY58" fmla="*/ 296657 h 605592"/>
                  <a:gd name="connsiteX59" fmla="*/ 179448 w 606580"/>
                  <a:gd name="connsiteY59" fmla="*/ 173073 h 605592"/>
                  <a:gd name="connsiteX60" fmla="*/ 303301 w 606580"/>
                  <a:gd name="connsiteY60" fmla="*/ 49396 h 605592"/>
                  <a:gd name="connsiteX61" fmla="*/ 303336 w 606580"/>
                  <a:gd name="connsiteY61" fmla="*/ 24750 h 605592"/>
                  <a:gd name="connsiteX62" fmla="*/ 154779 w 606580"/>
                  <a:gd name="connsiteY62" fmla="*/ 173066 h 605592"/>
                  <a:gd name="connsiteX63" fmla="*/ 303336 w 606580"/>
                  <a:gd name="connsiteY63" fmla="*/ 321382 h 605592"/>
                  <a:gd name="connsiteX64" fmla="*/ 451894 w 606580"/>
                  <a:gd name="connsiteY64" fmla="*/ 173066 h 605592"/>
                  <a:gd name="connsiteX65" fmla="*/ 303336 w 606580"/>
                  <a:gd name="connsiteY65" fmla="*/ 24750 h 605592"/>
                  <a:gd name="connsiteX66" fmla="*/ 303336 w 606580"/>
                  <a:gd name="connsiteY66" fmla="*/ 0 h 605592"/>
                  <a:gd name="connsiteX67" fmla="*/ 476592 w 606580"/>
                  <a:gd name="connsiteY67" fmla="*/ 173066 h 605592"/>
                  <a:gd name="connsiteX68" fmla="*/ 315685 w 606580"/>
                  <a:gd name="connsiteY68" fmla="*/ 345669 h 605592"/>
                  <a:gd name="connsiteX69" fmla="*/ 315685 w 606580"/>
                  <a:gd name="connsiteY69" fmla="*/ 401658 h 605592"/>
                  <a:gd name="connsiteX70" fmla="*/ 513731 w 606580"/>
                  <a:gd name="connsiteY70" fmla="*/ 401658 h 605592"/>
                  <a:gd name="connsiteX71" fmla="*/ 526173 w 606580"/>
                  <a:gd name="connsiteY71" fmla="*/ 414079 h 605592"/>
                  <a:gd name="connsiteX72" fmla="*/ 526173 w 606580"/>
                  <a:gd name="connsiteY72" fmla="*/ 482026 h 605592"/>
                  <a:gd name="connsiteX73" fmla="*/ 594231 w 606580"/>
                  <a:gd name="connsiteY73" fmla="*/ 482026 h 605592"/>
                  <a:gd name="connsiteX74" fmla="*/ 606580 w 606580"/>
                  <a:gd name="connsiteY74" fmla="*/ 494355 h 605592"/>
                  <a:gd name="connsiteX75" fmla="*/ 606580 w 606580"/>
                  <a:gd name="connsiteY75" fmla="*/ 593263 h 605592"/>
                  <a:gd name="connsiteX76" fmla="*/ 594231 w 606580"/>
                  <a:gd name="connsiteY76" fmla="*/ 605592 h 605592"/>
                  <a:gd name="connsiteX77" fmla="*/ 433324 w 606580"/>
                  <a:gd name="connsiteY77" fmla="*/ 605592 h 605592"/>
                  <a:gd name="connsiteX78" fmla="*/ 420883 w 606580"/>
                  <a:gd name="connsiteY78" fmla="*/ 593263 h 605592"/>
                  <a:gd name="connsiteX79" fmla="*/ 420883 w 606580"/>
                  <a:gd name="connsiteY79" fmla="*/ 494355 h 605592"/>
                  <a:gd name="connsiteX80" fmla="*/ 433324 w 606580"/>
                  <a:gd name="connsiteY80" fmla="*/ 482026 h 605592"/>
                  <a:gd name="connsiteX81" fmla="*/ 501383 w 606580"/>
                  <a:gd name="connsiteY81" fmla="*/ 482026 h 605592"/>
                  <a:gd name="connsiteX82" fmla="*/ 501383 w 606580"/>
                  <a:gd name="connsiteY82" fmla="*/ 426408 h 605592"/>
                  <a:gd name="connsiteX83" fmla="*/ 315685 w 606580"/>
                  <a:gd name="connsiteY83" fmla="*/ 426408 h 605592"/>
                  <a:gd name="connsiteX84" fmla="*/ 315685 w 606580"/>
                  <a:gd name="connsiteY84" fmla="*/ 482026 h 605592"/>
                  <a:gd name="connsiteX85" fmla="*/ 383743 w 606580"/>
                  <a:gd name="connsiteY85" fmla="*/ 482026 h 605592"/>
                  <a:gd name="connsiteX86" fmla="*/ 396185 w 606580"/>
                  <a:gd name="connsiteY86" fmla="*/ 494355 h 605592"/>
                  <a:gd name="connsiteX87" fmla="*/ 396185 w 606580"/>
                  <a:gd name="connsiteY87" fmla="*/ 593263 h 605592"/>
                  <a:gd name="connsiteX88" fmla="*/ 383743 w 606580"/>
                  <a:gd name="connsiteY88" fmla="*/ 605592 h 605592"/>
                  <a:gd name="connsiteX89" fmla="*/ 222837 w 606580"/>
                  <a:gd name="connsiteY89" fmla="*/ 605592 h 605592"/>
                  <a:gd name="connsiteX90" fmla="*/ 210488 w 606580"/>
                  <a:gd name="connsiteY90" fmla="*/ 593263 h 605592"/>
                  <a:gd name="connsiteX91" fmla="*/ 210488 w 606580"/>
                  <a:gd name="connsiteY91" fmla="*/ 494355 h 605592"/>
                  <a:gd name="connsiteX92" fmla="*/ 222837 w 606580"/>
                  <a:gd name="connsiteY92" fmla="*/ 482026 h 605592"/>
                  <a:gd name="connsiteX93" fmla="*/ 290895 w 606580"/>
                  <a:gd name="connsiteY93" fmla="*/ 482026 h 605592"/>
                  <a:gd name="connsiteX94" fmla="*/ 290895 w 606580"/>
                  <a:gd name="connsiteY94" fmla="*/ 426408 h 605592"/>
                  <a:gd name="connsiteX95" fmla="*/ 99069 w 606580"/>
                  <a:gd name="connsiteY95" fmla="*/ 426408 h 605592"/>
                  <a:gd name="connsiteX96" fmla="*/ 99069 w 606580"/>
                  <a:gd name="connsiteY96" fmla="*/ 482026 h 605592"/>
                  <a:gd name="connsiteX97" fmla="*/ 173348 w 606580"/>
                  <a:gd name="connsiteY97" fmla="*/ 482026 h 605592"/>
                  <a:gd name="connsiteX98" fmla="*/ 185697 w 606580"/>
                  <a:gd name="connsiteY98" fmla="*/ 494355 h 605592"/>
                  <a:gd name="connsiteX99" fmla="*/ 185697 w 606580"/>
                  <a:gd name="connsiteY99" fmla="*/ 593263 h 605592"/>
                  <a:gd name="connsiteX100" fmla="*/ 173348 w 606580"/>
                  <a:gd name="connsiteY100" fmla="*/ 605592 h 605592"/>
                  <a:gd name="connsiteX101" fmla="*/ 12349 w 606580"/>
                  <a:gd name="connsiteY101" fmla="*/ 605592 h 605592"/>
                  <a:gd name="connsiteX102" fmla="*/ 0 w 606580"/>
                  <a:gd name="connsiteY102" fmla="*/ 593263 h 605592"/>
                  <a:gd name="connsiteX103" fmla="*/ 0 w 606580"/>
                  <a:gd name="connsiteY103" fmla="*/ 494355 h 605592"/>
                  <a:gd name="connsiteX104" fmla="*/ 12349 w 606580"/>
                  <a:gd name="connsiteY104" fmla="*/ 482026 h 605592"/>
                  <a:gd name="connsiteX105" fmla="*/ 74279 w 606580"/>
                  <a:gd name="connsiteY105" fmla="*/ 482026 h 605592"/>
                  <a:gd name="connsiteX106" fmla="*/ 74279 w 606580"/>
                  <a:gd name="connsiteY106" fmla="*/ 414079 h 605592"/>
                  <a:gd name="connsiteX107" fmla="*/ 86628 w 606580"/>
                  <a:gd name="connsiteY107" fmla="*/ 401658 h 605592"/>
                  <a:gd name="connsiteX108" fmla="*/ 290895 w 606580"/>
                  <a:gd name="connsiteY108" fmla="*/ 401658 h 605592"/>
                  <a:gd name="connsiteX109" fmla="*/ 290895 w 606580"/>
                  <a:gd name="connsiteY109" fmla="*/ 345669 h 605592"/>
                  <a:gd name="connsiteX110" fmla="*/ 129988 w 606580"/>
                  <a:gd name="connsiteY110" fmla="*/ 173066 h 605592"/>
                  <a:gd name="connsiteX111" fmla="*/ 303336 w 606580"/>
                  <a:gd name="connsiteY11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6580" h="605592">
                    <a:moveTo>
                      <a:pt x="519926" y="531428"/>
                    </a:moveTo>
                    <a:lnTo>
                      <a:pt x="563324" y="531428"/>
                    </a:lnTo>
                    <a:lnTo>
                      <a:pt x="563324" y="556196"/>
                    </a:lnTo>
                    <a:lnTo>
                      <a:pt x="519926" y="556196"/>
                    </a:lnTo>
                    <a:close/>
                    <a:moveTo>
                      <a:pt x="464250" y="531428"/>
                    </a:moveTo>
                    <a:lnTo>
                      <a:pt x="501367" y="531428"/>
                    </a:lnTo>
                    <a:lnTo>
                      <a:pt x="501367" y="556196"/>
                    </a:lnTo>
                    <a:lnTo>
                      <a:pt x="464250" y="556196"/>
                    </a:lnTo>
                    <a:close/>
                    <a:moveTo>
                      <a:pt x="309429" y="531428"/>
                    </a:moveTo>
                    <a:lnTo>
                      <a:pt x="352827" y="531428"/>
                    </a:lnTo>
                    <a:lnTo>
                      <a:pt x="352827" y="556196"/>
                    </a:lnTo>
                    <a:lnTo>
                      <a:pt x="309429" y="556196"/>
                    </a:lnTo>
                    <a:close/>
                    <a:moveTo>
                      <a:pt x="253753" y="531428"/>
                    </a:moveTo>
                    <a:lnTo>
                      <a:pt x="290870" y="531428"/>
                    </a:lnTo>
                    <a:lnTo>
                      <a:pt x="290870" y="556196"/>
                    </a:lnTo>
                    <a:lnTo>
                      <a:pt x="253753" y="556196"/>
                    </a:lnTo>
                    <a:close/>
                    <a:moveTo>
                      <a:pt x="99074" y="531428"/>
                    </a:moveTo>
                    <a:lnTo>
                      <a:pt x="142331" y="531428"/>
                    </a:lnTo>
                    <a:lnTo>
                      <a:pt x="142331" y="556196"/>
                    </a:lnTo>
                    <a:lnTo>
                      <a:pt x="99074" y="556196"/>
                    </a:lnTo>
                    <a:close/>
                    <a:moveTo>
                      <a:pt x="43327" y="531428"/>
                    </a:moveTo>
                    <a:lnTo>
                      <a:pt x="80515" y="531428"/>
                    </a:lnTo>
                    <a:lnTo>
                      <a:pt x="80515" y="556196"/>
                    </a:lnTo>
                    <a:lnTo>
                      <a:pt x="43327" y="556196"/>
                    </a:lnTo>
                    <a:close/>
                    <a:moveTo>
                      <a:pt x="445673" y="506777"/>
                    </a:moveTo>
                    <a:lnTo>
                      <a:pt x="445673" y="580935"/>
                    </a:lnTo>
                    <a:lnTo>
                      <a:pt x="581882" y="580935"/>
                    </a:lnTo>
                    <a:lnTo>
                      <a:pt x="581882" y="506777"/>
                    </a:lnTo>
                    <a:close/>
                    <a:moveTo>
                      <a:pt x="235186" y="506777"/>
                    </a:moveTo>
                    <a:lnTo>
                      <a:pt x="235186" y="580935"/>
                    </a:lnTo>
                    <a:lnTo>
                      <a:pt x="371394" y="580935"/>
                    </a:lnTo>
                    <a:lnTo>
                      <a:pt x="371394" y="506777"/>
                    </a:lnTo>
                    <a:close/>
                    <a:moveTo>
                      <a:pt x="24791" y="506777"/>
                    </a:moveTo>
                    <a:lnTo>
                      <a:pt x="24791" y="580935"/>
                    </a:lnTo>
                    <a:lnTo>
                      <a:pt x="160907" y="580935"/>
                    </a:lnTo>
                    <a:lnTo>
                      <a:pt x="160907" y="506777"/>
                    </a:lnTo>
                    <a:close/>
                    <a:moveTo>
                      <a:pt x="359037" y="160677"/>
                    </a:moveTo>
                    <a:lnTo>
                      <a:pt x="383735" y="160677"/>
                    </a:lnTo>
                    <a:lnTo>
                      <a:pt x="383735" y="185375"/>
                    </a:lnTo>
                    <a:lnTo>
                      <a:pt x="359037" y="185375"/>
                    </a:lnTo>
                    <a:close/>
                    <a:moveTo>
                      <a:pt x="222845" y="160677"/>
                    </a:moveTo>
                    <a:lnTo>
                      <a:pt x="247613" y="160677"/>
                    </a:lnTo>
                    <a:lnTo>
                      <a:pt x="247613" y="185375"/>
                    </a:lnTo>
                    <a:lnTo>
                      <a:pt x="222845" y="185375"/>
                    </a:lnTo>
                    <a:close/>
                    <a:moveTo>
                      <a:pt x="290870" y="98933"/>
                    </a:moveTo>
                    <a:lnTo>
                      <a:pt x="315678" y="98933"/>
                    </a:lnTo>
                    <a:lnTo>
                      <a:pt x="315678" y="174088"/>
                    </a:lnTo>
                    <a:lnTo>
                      <a:pt x="361577" y="219867"/>
                    </a:lnTo>
                    <a:lnTo>
                      <a:pt x="344109" y="237382"/>
                    </a:lnTo>
                    <a:lnTo>
                      <a:pt x="294494" y="187989"/>
                    </a:lnTo>
                    <a:cubicBezTo>
                      <a:pt x="292171" y="185672"/>
                      <a:pt x="290870" y="182521"/>
                      <a:pt x="290870" y="179185"/>
                    </a:cubicBezTo>
                    <a:close/>
                    <a:moveTo>
                      <a:pt x="303301" y="74150"/>
                    </a:moveTo>
                    <a:cubicBezTo>
                      <a:pt x="248709" y="74150"/>
                      <a:pt x="204237" y="118559"/>
                      <a:pt x="204237" y="173073"/>
                    </a:cubicBezTo>
                    <a:cubicBezTo>
                      <a:pt x="204237" y="227587"/>
                      <a:pt x="248709" y="271903"/>
                      <a:pt x="303301" y="271903"/>
                    </a:cubicBezTo>
                    <a:cubicBezTo>
                      <a:pt x="357893" y="271903"/>
                      <a:pt x="402273" y="227587"/>
                      <a:pt x="402273" y="173073"/>
                    </a:cubicBezTo>
                    <a:cubicBezTo>
                      <a:pt x="402273" y="118559"/>
                      <a:pt x="357893" y="74150"/>
                      <a:pt x="303301" y="74150"/>
                    </a:cubicBezTo>
                    <a:close/>
                    <a:moveTo>
                      <a:pt x="303301" y="49396"/>
                    </a:moveTo>
                    <a:cubicBezTo>
                      <a:pt x="371542" y="49396"/>
                      <a:pt x="427062" y="104837"/>
                      <a:pt x="427062" y="173073"/>
                    </a:cubicBezTo>
                    <a:cubicBezTo>
                      <a:pt x="427062" y="241216"/>
                      <a:pt x="371542" y="296657"/>
                      <a:pt x="303301" y="296657"/>
                    </a:cubicBezTo>
                    <a:cubicBezTo>
                      <a:pt x="234968" y="296657"/>
                      <a:pt x="179448" y="241216"/>
                      <a:pt x="179448" y="173073"/>
                    </a:cubicBezTo>
                    <a:cubicBezTo>
                      <a:pt x="179448" y="104837"/>
                      <a:pt x="234968" y="49396"/>
                      <a:pt x="303301" y="49396"/>
                    </a:cubicBezTo>
                    <a:close/>
                    <a:moveTo>
                      <a:pt x="303336" y="24750"/>
                    </a:moveTo>
                    <a:cubicBezTo>
                      <a:pt x="221351" y="24750"/>
                      <a:pt x="154779" y="91214"/>
                      <a:pt x="154779" y="173066"/>
                    </a:cubicBezTo>
                    <a:cubicBezTo>
                      <a:pt x="154779" y="254825"/>
                      <a:pt x="221351" y="321382"/>
                      <a:pt x="303336" y="321382"/>
                    </a:cubicBezTo>
                    <a:cubicBezTo>
                      <a:pt x="385229" y="321382"/>
                      <a:pt x="451894" y="254825"/>
                      <a:pt x="451894" y="173066"/>
                    </a:cubicBezTo>
                    <a:cubicBezTo>
                      <a:pt x="451894" y="91214"/>
                      <a:pt x="385229" y="24750"/>
                      <a:pt x="303336" y="24750"/>
                    </a:cubicBezTo>
                    <a:close/>
                    <a:moveTo>
                      <a:pt x="303336" y="0"/>
                    </a:moveTo>
                    <a:cubicBezTo>
                      <a:pt x="398878" y="0"/>
                      <a:pt x="476592" y="77588"/>
                      <a:pt x="476592" y="173066"/>
                    </a:cubicBezTo>
                    <a:cubicBezTo>
                      <a:pt x="476592" y="264280"/>
                      <a:pt x="405470" y="339272"/>
                      <a:pt x="315685" y="345669"/>
                    </a:cubicBezTo>
                    <a:lnTo>
                      <a:pt x="315685" y="401658"/>
                    </a:lnTo>
                    <a:lnTo>
                      <a:pt x="513731" y="401658"/>
                    </a:lnTo>
                    <a:cubicBezTo>
                      <a:pt x="520602" y="401658"/>
                      <a:pt x="526173" y="407220"/>
                      <a:pt x="526173" y="414079"/>
                    </a:cubicBezTo>
                    <a:lnTo>
                      <a:pt x="526173" y="482026"/>
                    </a:lnTo>
                    <a:lnTo>
                      <a:pt x="594231" y="482026"/>
                    </a:lnTo>
                    <a:cubicBezTo>
                      <a:pt x="601102" y="482026"/>
                      <a:pt x="606580" y="487588"/>
                      <a:pt x="606580" y="494355"/>
                    </a:cubicBezTo>
                    <a:lnTo>
                      <a:pt x="606580" y="593263"/>
                    </a:lnTo>
                    <a:cubicBezTo>
                      <a:pt x="606580" y="600123"/>
                      <a:pt x="601102" y="605592"/>
                      <a:pt x="594231" y="605592"/>
                    </a:cubicBezTo>
                    <a:lnTo>
                      <a:pt x="433324" y="605592"/>
                    </a:lnTo>
                    <a:cubicBezTo>
                      <a:pt x="426454" y="605592"/>
                      <a:pt x="420883" y="600123"/>
                      <a:pt x="420883" y="593263"/>
                    </a:cubicBezTo>
                    <a:lnTo>
                      <a:pt x="420883" y="494355"/>
                    </a:lnTo>
                    <a:cubicBezTo>
                      <a:pt x="420883" y="487588"/>
                      <a:pt x="426454" y="482026"/>
                      <a:pt x="433324" y="482026"/>
                    </a:cubicBezTo>
                    <a:lnTo>
                      <a:pt x="501383" y="482026"/>
                    </a:lnTo>
                    <a:lnTo>
                      <a:pt x="501383" y="426408"/>
                    </a:lnTo>
                    <a:lnTo>
                      <a:pt x="315685" y="426408"/>
                    </a:lnTo>
                    <a:lnTo>
                      <a:pt x="315685" y="482026"/>
                    </a:lnTo>
                    <a:lnTo>
                      <a:pt x="383743" y="482026"/>
                    </a:lnTo>
                    <a:cubicBezTo>
                      <a:pt x="390614" y="482026"/>
                      <a:pt x="396185" y="487588"/>
                      <a:pt x="396185" y="494355"/>
                    </a:cubicBezTo>
                    <a:lnTo>
                      <a:pt x="396185" y="593263"/>
                    </a:lnTo>
                    <a:cubicBezTo>
                      <a:pt x="396185" y="600123"/>
                      <a:pt x="390614" y="605592"/>
                      <a:pt x="383743" y="605592"/>
                    </a:cubicBezTo>
                    <a:lnTo>
                      <a:pt x="222837" y="605592"/>
                    </a:lnTo>
                    <a:cubicBezTo>
                      <a:pt x="215966" y="605592"/>
                      <a:pt x="210488" y="600123"/>
                      <a:pt x="210488" y="593263"/>
                    </a:cubicBezTo>
                    <a:lnTo>
                      <a:pt x="210488" y="494355"/>
                    </a:lnTo>
                    <a:cubicBezTo>
                      <a:pt x="210488" y="487588"/>
                      <a:pt x="215966" y="482026"/>
                      <a:pt x="222837" y="482026"/>
                    </a:cubicBezTo>
                    <a:lnTo>
                      <a:pt x="290895" y="482026"/>
                    </a:lnTo>
                    <a:lnTo>
                      <a:pt x="290895" y="426408"/>
                    </a:lnTo>
                    <a:lnTo>
                      <a:pt x="99069" y="426408"/>
                    </a:lnTo>
                    <a:lnTo>
                      <a:pt x="99069" y="482026"/>
                    </a:lnTo>
                    <a:lnTo>
                      <a:pt x="173348" y="482026"/>
                    </a:lnTo>
                    <a:cubicBezTo>
                      <a:pt x="180126" y="482026"/>
                      <a:pt x="185697" y="487588"/>
                      <a:pt x="185697" y="494355"/>
                    </a:cubicBezTo>
                    <a:lnTo>
                      <a:pt x="185697" y="593263"/>
                    </a:lnTo>
                    <a:cubicBezTo>
                      <a:pt x="185697" y="600123"/>
                      <a:pt x="180126" y="605592"/>
                      <a:pt x="173348" y="605592"/>
                    </a:cubicBezTo>
                    <a:lnTo>
                      <a:pt x="12349" y="605592"/>
                    </a:lnTo>
                    <a:cubicBezTo>
                      <a:pt x="5571" y="605592"/>
                      <a:pt x="0" y="600123"/>
                      <a:pt x="0" y="593263"/>
                    </a:cubicBezTo>
                    <a:lnTo>
                      <a:pt x="0" y="494355"/>
                    </a:lnTo>
                    <a:cubicBezTo>
                      <a:pt x="0" y="487588"/>
                      <a:pt x="5571" y="482026"/>
                      <a:pt x="12349" y="482026"/>
                    </a:cubicBezTo>
                    <a:lnTo>
                      <a:pt x="74279" y="482026"/>
                    </a:lnTo>
                    <a:lnTo>
                      <a:pt x="74279" y="414079"/>
                    </a:lnTo>
                    <a:cubicBezTo>
                      <a:pt x="74279" y="407220"/>
                      <a:pt x="79850" y="401658"/>
                      <a:pt x="86628" y="401658"/>
                    </a:cubicBezTo>
                    <a:lnTo>
                      <a:pt x="290895" y="401658"/>
                    </a:lnTo>
                    <a:lnTo>
                      <a:pt x="290895" y="345669"/>
                    </a:lnTo>
                    <a:cubicBezTo>
                      <a:pt x="201110" y="339272"/>
                      <a:pt x="129988" y="264280"/>
                      <a:pt x="129988" y="173066"/>
                    </a:cubicBezTo>
                    <a:cubicBezTo>
                      <a:pt x="129988" y="77588"/>
                      <a:pt x="207702" y="0"/>
                      <a:pt x="303336" y="0"/>
                    </a:cubicBezTo>
                    <a:close/>
                  </a:path>
                </a:pathLst>
              </a:custGeom>
              <a:solidFill>
                <a:srgbClr val="C82828"/>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9" name="组合 38">
              <a:extLst>
                <a:ext uri="{FF2B5EF4-FFF2-40B4-BE49-F238E27FC236}">
                  <a16:creationId xmlns:a16="http://schemas.microsoft.com/office/drawing/2014/main" id="{EC011620-BC76-9F43-BFED-23F3EC18F81C}"/>
                </a:ext>
              </a:extLst>
            </p:cNvPr>
            <p:cNvGrpSpPr/>
            <p:nvPr>
              <p:custDataLst>
                <p:tags r:id="rId28"/>
              </p:custDataLst>
            </p:nvPr>
          </p:nvGrpSpPr>
          <p:grpSpPr>
            <a:xfrm>
              <a:off x="2512177" y="5067300"/>
              <a:ext cx="1796567" cy="1511935"/>
              <a:chOff x="559" y="7917"/>
              <a:chExt cx="3402" cy="2381"/>
            </a:xfrm>
          </p:grpSpPr>
          <p:sp>
            <p:nvSpPr>
              <p:cNvPr id="51" name="同侧圆角矩形 24">
                <a:extLst>
                  <a:ext uri="{FF2B5EF4-FFF2-40B4-BE49-F238E27FC236}">
                    <a16:creationId xmlns:a16="http://schemas.microsoft.com/office/drawing/2014/main" id="{1D672C41-6F1B-2D41-9295-E367AA6B932A}"/>
                  </a:ext>
                </a:extLst>
              </p:cNvPr>
              <p:cNvSpPr/>
              <p:nvPr>
                <p:custDataLst>
                  <p:tags r:id="rId39"/>
                </p:custDataLst>
              </p:nvPr>
            </p:nvSpPr>
            <p:spPr>
              <a:xfrm>
                <a:off x="559" y="7917"/>
                <a:ext cx="3402" cy="2381"/>
              </a:xfrm>
              <a:prstGeom prst="round2SameRect">
                <a:avLst>
                  <a:gd name="adj1" fmla="val 8937"/>
                  <a:gd name="adj2" fmla="val 9576"/>
                </a:avLst>
              </a:prstGeom>
              <a:gradFill>
                <a:gsLst>
                  <a:gs pos="0">
                    <a:srgbClr val="FFFFFF"/>
                  </a:gs>
                  <a:gs pos="100000">
                    <a:srgbClr val="FFFFFF">
                      <a:lumMod val="95000"/>
                    </a:srgbClr>
                  </a:gs>
                </a:gsLst>
                <a:lin ang="5400000" scaled="0"/>
              </a:gradFill>
              <a:ln w="12700" cap="flat" cmpd="sng" algn="ctr">
                <a:noFill/>
                <a:prstDash val="solid"/>
                <a:miter lim="800000"/>
              </a:ln>
              <a:effectLst>
                <a:outerShdw blurRad="127000" dist="63500" dir="540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2" name="TextBox 34">
                <a:extLst>
                  <a:ext uri="{FF2B5EF4-FFF2-40B4-BE49-F238E27FC236}">
                    <a16:creationId xmlns:a16="http://schemas.microsoft.com/office/drawing/2014/main" id="{79C080FC-C54E-1345-99CD-78DB2214CCE8}"/>
                  </a:ext>
                </a:extLst>
              </p:cNvPr>
              <p:cNvSpPr txBox="1"/>
              <p:nvPr>
                <p:custDataLst>
                  <p:tags r:id="rId40"/>
                </p:custDataLst>
              </p:nvPr>
            </p:nvSpPr>
            <p:spPr>
              <a:xfrm>
                <a:off x="1405" y="8636"/>
                <a:ext cx="1710" cy="586"/>
              </a:xfrm>
              <a:prstGeom prst="rect">
                <a:avLst/>
              </a:prstGeom>
              <a:noFill/>
            </p:spPr>
            <p:txBody>
              <a:bodyPr wrap="none" rtlCol="0" anchor="ctr">
                <a:spAutoFit/>
              </a:bodyPr>
              <a:lstStyle>
                <a:defPPr>
                  <a:defRPr lang="zh-CN"/>
                </a:defPPr>
                <a:lvl1pPr algn="ctr">
                  <a:lnSpc>
                    <a:spcPct val="130000"/>
                  </a:lnSpc>
                  <a:defRPr sz="1400" b="1">
                    <a:solidFill>
                      <a:srgbClr val="E60012">
                        <a:lumMod val="85000"/>
                        <a:lumOff val="15000"/>
                      </a:srgbClr>
                    </a:solidFill>
                    <a:latin typeface="Arial" panose="020B0604020202020204" pitchFamily="34" charset="0"/>
                    <a:ea typeface="微软雅黑" panose="020B0503020204020204" pitchFamily="34" charset="-122"/>
                  </a:defRPr>
                </a:lvl1pPr>
              </a:lstStyle>
              <a:p>
                <a:r>
                  <a:rPr lang="zh-CN" altLang="en-US" dirty="0">
                    <a:latin typeface="微软雅黑" panose="020B0503020204020204" pitchFamily="34" charset="-122"/>
                  </a:rPr>
                  <a:t>再生板块</a:t>
                </a:r>
              </a:p>
            </p:txBody>
          </p:sp>
          <p:cxnSp>
            <p:nvCxnSpPr>
              <p:cNvPr id="53" name="直接连接符 64">
                <a:extLst>
                  <a:ext uri="{FF2B5EF4-FFF2-40B4-BE49-F238E27FC236}">
                    <a16:creationId xmlns:a16="http://schemas.microsoft.com/office/drawing/2014/main" id="{D325DCF1-138D-394F-9C77-5FD29DF827E2}"/>
                  </a:ext>
                </a:extLst>
              </p:cNvPr>
              <p:cNvCxnSpPr/>
              <p:nvPr>
                <p:custDataLst>
                  <p:tags r:id="rId41"/>
                </p:custDataLst>
              </p:nvPr>
            </p:nvCxnSpPr>
            <p:spPr>
              <a:xfrm>
                <a:off x="872" y="8671"/>
                <a:ext cx="2776" cy="0"/>
              </a:xfrm>
              <a:prstGeom prst="line">
                <a:avLst/>
              </a:prstGeom>
              <a:noFill/>
              <a:ln w="6350" cap="flat" cmpd="sng" algn="ctr">
                <a:solidFill>
                  <a:srgbClr val="FFFFFF">
                    <a:lumMod val="85000"/>
                  </a:srgbClr>
                </a:solidFill>
                <a:prstDash val="solid"/>
                <a:miter lim="800000"/>
              </a:ln>
              <a:effectLst/>
            </p:spPr>
          </p:cxnSp>
          <p:sp>
            <p:nvSpPr>
              <p:cNvPr id="54" name="time_167910">
                <a:extLst>
                  <a:ext uri="{FF2B5EF4-FFF2-40B4-BE49-F238E27FC236}">
                    <a16:creationId xmlns:a16="http://schemas.microsoft.com/office/drawing/2014/main" id="{EADAA4A1-A576-5646-8CFE-70AC3A0B17ED}"/>
                  </a:ext>
                </a:extLst>
              </p:cNvPr>
              <p:cNvSpPr>
                <a:spLocks noChangeAspect="1"/>
              </p:cNvSpPr>
              <p:nvPr>
                <p:custDataLst>
                  <p:tags r:id="rId42"/>
                </p:custDataLst>
              </p:nvPr>
            </p:nvSpPr>
            <p:spPr bwMode="auto">
              <a:xfrm>
                <a:off x="2032" y="7980"/>
                <a:ext cx="456" cy="455"/>
              </a:xfrm>
              <a:custGeom>
                <a:avLst/>
                <a:gdLst>
                  <a:gd name="connsiteX0" fmla="*/ 519926 w 606580"/>
                  <a:gd name="connsiteY0" fmla="*/ 531428 h 605592"/>
                  <a:gd name="connsiteX1" fmla="*/ 563324 w 606580"/>
                  <a:gd name="connsiteY1" fmla="*/ 531428 h 605592"/>
                  <a:gd name="connsiteX2" fmla="*/ 563324 w 606580"/>
                  <a:gd name="connsiteY2" fmla="*/ 556196 h 605592"/>
                  <a:gd name="connsiteX3" fmla="*/ 519926 w 606580"/>
                  <a:gd name="connsiteY3" fmla="*/ 556196 h 605592"/>
                  <a:gd name="connsiteX4" fmla="*/ 464250 w 606580"/>
                  <a:gd name="connsiteY4" fmla="*/ 531428 h 605592"/>
                  <a:gd name="connsiteX5" fmla="*/ 501367 w 606580"/>
                  <a:gd name="connsiteY5" fmla="*/ 531428 h 605592"/>
                  <a:gd name="connsiteX6" fmla="*/ 501367 w 606580"/>
                  <a:gd name="connsiteY6" fmla="*/ 556196 h 605592"/>
                  <a:gd name="connsiteX7" fmla="*/ 464250 w 606580"/>
                  <a:gd name="connsiteY7" fmla="*/ 556196 h 605592"/>
                  <a:gd name="connsiteX8" fmla="*/ 309429 w 606580"/>
                  <a:gd name="connsiteY8" fmla="*/ 531428 h 605592"/>
                  <a:gd name="connsiteX9" fmla="*/ 352827 w 606580"/>
                  <a:gd name="connsiteY9" fmla="*/ 531428 h 605592"/>
                  <a:gd name="connsiteX10" fmla="*/ 352827 w 606580"/>
                  <a:gd name="connsiteY10" fmla="*/ 556196 h 605592"/>
                  <a:gd name="connsiteX11" fmla="*/ 309429 w 606580"/>
                  <a:gd name="connsiteY11" fmla="*/ 556196 h 605592"/>
                  <a:gd name="connsiteX12" fmla="*/ 253753 w 606580"/>
                  <a:gd name="connsiteY12" fmla="*/ 531428 h 605592"/>
                  <a:gd name="connsiteX13" fmla="*/ 290870 w 606580"/>
                  <a:gd name="connsiteY13" fmla="*/ 531428 h 605592"/>
                  <a:gd name="connsiteX14" fmla="*/ 290870 w 606580"/>
                  <a:gd name="connsiteY14" fmla="*/ 556196 h 605592"/>
                  <a:gd name="connsiteX15" fmla="*/ 253753 w 606580"/>
                  <a:gd name="connsiteY15" fmla="*/ 556196 h 605592"/>
                  <a:gd name="connsiteX16" fmla="*/ 99074 w 606580"/>
                  <a:gd name="connsiteY16" fmla="*/ 531428 h 605592"/>
                  <a:gd name="connsiteX17" fmla="*/ 142331 w 606580"/>
                  <a:gd name="connsiteY17" fmla="*/ 531428 h 605592"/>
                  <a:gd name="connsiteX18" fmla="*/ 142331 w 606580"/>
                  <a:gd name="connsiteY18" fmla="*/ 556196 h 605592"/>
                  <a:gd name="connsiteX19" fmla="*/ 99074 w 606580"/>
                  <a:gd name="connsiteY19" fmla="*/ 556196 h 605592"/>
                  <a:gd name="connsiteX20" fmla="*/ 43327 w 606580"/>
                  <a:gd name="connsiteY20" fmla="*/ 531428 h 605592"/>
                  <a:gd name="connsiteX21" fmla="*/ 80515 w 606580"/>
                  <a:gd name="connsiteY21" fmla="*/ 531428 h 605592"/>
                  <a:gd name="connsiteX22" fmla="*/ 80515 w 606580"/>
                  <a:gd name="connsiteY22" fmla="*/ 556196 h 605592"/>
                  <a:gd name="connsiteX23" fmla="*/ 43327 w 606580"/>
                  <a:gd name="connsiteY23" fmla="*/ 556196 h 605592"/>
                  <a:gd name="connsiteX24" fmla="*/ 445673 w 606580"/>
                  <a:gd name="connsiteY24" fmla="*/ 506777 h 605592"/>
                  <a:gd name="connsiteX25" fmla="*/ 445673 w 606580"/>
                  <a:gd name="connsiteY25" fmla="*/ 580935 h 605592"/>
                  <a:gd name="connsiteX26" fmla="*/ 581882 w 606580"/>
                  <a:gd name="connsiteY26" fmla="*/ 580935 h 605592"/>
                  <a:gd name="connsiteX27" fmla="*/ 581882 w 606580"/>
                  <a:gd name="connsiteY27" fmla="*/ 506777 h 605592"/>
                  <a:gd name="connsiteX28" fmla="*/ 235186 w 606580"/>
                  <a:gd name="connsiteY28" fmla="*/ 506777 h 605592"/>
                  <a:gd name="connsiteX29" fmla="*/ 235186 w 606580"/>
                  <a:gd name="connsiteY29" fmla="*/ 580935 h 605592"/>
                  <a:gd name="connsiteX30" fmla="*/ 371394 w 606580"/>
                  <a:gd name="connsiteY30" fmla="*/ 580935 h 605592"/>
                  <a:gd name="connsiteX31" fmla="*/ 371394 w 606580"/>
                  <a:gd name="connsiteY31" fmla="*/ 506777 h 605592"/>
                  <a:gd name="connsiteX32" fmla="*/ 24791 w 606580"/>
                  <a:gd name="connsiteY32" fmla="*/ 506777 h 605592"/>
                  <a:gd name="connsiteX33" fmla="*/ 24791 w 606580"/>
                  <a:gd name="connsiteY33" fmla="*/ 580935 h 605592"/>
                  <a:gd name="connsiteX34" fmla="*/ 160907 w 606580"/>
                  <a:gd name="connsiteY34" fmla="*/ 580935 h 605592"/>
                  <a:gd name="connsiteX35" fmla="*/ 160907 w 606580"/>
                  <a:gd name="connsiteY35" fmla="*/ 506777 h 605592"/>
                  <a:gd name="connsiteX36" fmla="*/ 359037 w 606580"/>
                  <a:gd name="connsiteY36" fmla="*/ 160677 h 605592"/>
                  <a:gd name="connsiteX37" fmla="*/ 383735 w 606580"/>
                  <a:gd name="connsiteY37" fmla="*/ 160677 h 605592"/>
                  <a:gd name="connsiteX38" fmla="*/ 383735 w 606580"/>
                  <a:gd name="connsiteY38" fmla="*/ 185375 h 605592"/>
                  <a:gd name="connsiteX39" fmla="*/ 359037 w 606580"/>
                  <a:gd name="connsiteY39" fmla="*/ 185375 h 605592"/>
                  <a:gd name="connsiteX40" fmla="*/ 222845 w 606580"/>
                  <a:gd name="connsiteY40" fmla="*/ 160677 h 605592"/>
                  <a:gd name="connsiteX41" fmla="*/ 247613 w 606580"/>
                  <a:gd name="connsiteY41" fmla="*/ 160677 h 605592"/>
                  <a:gd name="connsiteX42" fmla="*/ 247613 w 606580"/>
                  <a:gd name="connsiteY42" fmla="*/ 185375 h 605592"/>
                  <a:gd name="connsiteX43" fmla="*/ 222845 w 606580"/>
                  <a:gd name="connsiteY43" fmla="*/ 185375 h 605592"/>
                  <a:gd name="connsiteX44" fmla="*/ 290870 w 606580"/>
                  <a:gd name="connsiteY44" fmla="*/ 98933 h 605592"/>
                  <a:gd name="connsiteX45" fmla="*/ 315678 w 606580"/>
                  <a:gd name="connsiteY45" fmla="*/ 98933 h 605592"/>
                  <a:gd name="connsiteX46" fmla="*/ 315678 w 606580"/>
                  <a:gd name="connsiteY46" fmla="*/ 174088 h 605592"/>
                  <a:gd name="connsiteX47" fmla="*/ 361577 w 606580"/>
                  <a:gd name="connsiteY47" fmla="*/ 219867 h 605592"/>
                  <a:gd name="connsiteX48" fmla="*/ 344109 w 606580"/>
                  <a:gd name="connsiteY48" fmla="*/ 237382 h 605592"/>
                  <a:gd name="connsiteX49" fmla="*/ 294494 w 606580"/>
                  <a:gd name="connsiteY49" fmla="*/ 187989 h 605592"/>
                  <a:gd name="connsiteX50" fmla="*/ 290870 w 606580"/>
                  <a:gd name="connsiteY50" fmla="*/ 179185 h 605592"/>
                  <a:gd name="connsiteX51" fmla="*/ 303301 w 606580"/>
                  <a:gd name="connsiteY51" fmla="*/ 74150 h 605592"/>
                  <a:gd name="connsiteX52" fmla="*/ 204237 w 606580"/>
                  <a:gd name="connsiteY52" fmla="*/ 173073 h 605592"/>
                  <a:gd name="connsiteX53" fmla="*/ 303301 w 606580"/>
                  <a:gd name="connsiteY53" fmla="*/ 271903 h 605592"/>
                  <a:gd name="connsiteX54" fmla="*/ 402273 w 606580"/>
                  <a:gd name="connsiteY54" fmla="*/ 173073 h 605592"/>
                  <a:gd name="connsiteX55" fmla="*/ 303301 w 606580"/>
                  <a:gd name="connsiteY55" fmla="*/ 74150 h 605592"/>
                  <a:gd name="connsiteX56" fmla="*/ 303301 w 606580"/>
                  <a:gd name="connsiteY56" fmla="*/ 49396 h 605592"/>
                  <a:gd name="connsiteX57" fmla="*/ 427062 w 606580"/>
                  <a:gd name="connsiteY57" fmla="*/ 173073 h 605592"/>
                  <a:gd name="connsiteX58" fmla="*/ 303301 w 606580"/>
                  <a:gd name="connsiteY58" fmla="*/ 296657 h 605592"/>
                  <a:gd name="connsiteX59" fmla="*/ 179448 w 606580"/>
                  <a:gd name="connsiteY59" fmla="*/ 173073 h 605592"/>
                  <a:gd name="connsiteX60" fmla="*/ 303301 w 606580"/>
                  <a:gd name="connsiteY60" fmla="*/ 49396 h 605592"/>
                  <a:gd name="connsiteX61" fmla="*/ 303336 w 606580"/>
                  <a:gd name="connsiteY61" fmla="*/ 24750 h 605592"/>
                  <a:gd name="connsiteX62" fmla="*/ 154779 w 606580"/>
                  <a:gd name="connsiteY62" fmla="*/ 173066 h 605592"/>
                  <a:gd name="connsiteX63" fmla="*/ 303336 w 606580"/>
                  <a:gd name="connsiteY63" fmla="*/ 321382 h 605592"/>
                  <a:gd name="connsiteX64" fmla="*/ 451894 w 606580"/>
                  <a:gd name="connsiteY64" fmla="*/ 173066 h 605592"/>
                  <a:gd name="connsiteX65" fmla="*/ 303336 w 606580"/>
                  <a:gd name="connsiteY65" fmla="*/ 24750 h 605592"/>
                  <a:gd name="connsiteX66" fmla="*/ 303336 w 606580"/>
                  <a:gd name="connsiteY66" fmla="*/ 0 h 605592"/>
                  <a:gd name="connsiteX67" fmla="*/ 476592 w 606580"/>
                  <a:gd name="connsiteY67" fmla="*/ 173066 h 605592"/>
                  <a:gd name="connsiteX68" fmla="*/ 315685 w 606580"/>
                  <a:gd name="connsiteY68" fmla="*/ 345669 h 605592"/>
                  <a:gd name="connsiteX69" fmla="*/ 315685 w 606580"/>
                  <a:gd name="connsiteY69" fmla="*/ 401658 h 605592"/>
                  <a:gd name="connsiteX70" fmla="*/ 513731 w 606580"/>
                  <a:gd name="connsiteY70" fmla="*/ 401658 h 605592"/>
                  <a:gd name="connsiteX71" fmla="*/ 526173 w 606580"/>
                  <a:gd name="connsiteY71" fmla="*/ 414079 h 605592"/>
                  <a:gd name="connsiteX72" fmla="*/ 526173 w 606580"/>
                  <a:gd name="connsiteY72" fmla="*/ 482026 h 605592"/>
                  <a:gd name="connsiteX73" fmla="*/ 594231 w 606580"/>
                  <a:gd name="connsiteY73" fmla="*/ 482026 h 605592"/>
                  <a:gd name="connsiteX74" fmla="*/ 606580 w 606580"/>
                  <a:gd name="connsiteY74" fmla="*/ 494355 h 605592"/>
                  <a:gd name="connsiteX75" fmla="*/ 606580 w 606580"/>
                  <a:gd name="connsiteY75" fmla="*/ 593263 h 605592"/>
                  <a:gd name="connsiteX76" fmla="*/ 594231 w 606580"/>
                  <a:gd name="connsiteY76" fmla="*/ 605592 h 605592"/>
                  <a:gd name="connsiteX77" fmla="*/ 433324 w 606580"/>
                  <a:gd name="connsiteY77" fmla="*/ 605592 h 605592"/>
                  <a:gd name="connsiteX78" fmla="*/ 420883 w 606580"/>
                  <a:gd name="connsiteY78" fmla="*/ 593263 h 605592"/>
                  <a:gd name="connsiteX79" fmla="*/ 420883 w 606580"/>
                  <a:gd name="connsiteY79" fmla="*/ 494355 h 605592"/>
                  <a:gd name="connsiteX80" fmla="*/ 433324 w 606580"/>
                  <a:gd name="connsiteY80" fmla="*/ 482026 h 605592"/>
                  <a:gd name="connsiteX81" fmla="*/ 501383 w 606580"/>
                  <a:gd name="connsiteY81" fmla="*/ 482026 h 605592"/>
                  <a:gd name="connsiteX82" fmla="*/ 501383 w 606580"/>
                  <a:gd name="connsiteY82" fmla="*/ 426408 h 605592"/>
                  <a:gd name="connsiteX83" fmla="*/ 315685 w 606580"/>
                  <a:gd name="connsiteY83" fmla="*/ 426408 h 605592"/>
                  <a:gd name="connsiteX84" fmla="*/ 315685 w 606580"/>
                  <a:gd name="connsiteY84" fmla="*/ 482026 h 605592"/>
                  <a:gd name="connsiteX85" fmla="*/ 383743 w 606580"/>
                  <a:gd name="connsiteY85" fmla="*/ 482026 h 605592"/>
                  <a:gd name="connsiteX86" fmla="*/ 396185 w 606580"/>
                  <a:gd name="connsiteY86" fmla="*/ 494355 h 605592"/>
                  <a:gd name="connsiteX87" fmla="*/ 396185 w 606580"/>
                  <a:gd name="connsiteY87" fmla="*/ 593263 h 605592"/>
                  <a:gd name="connsiteX88" fmla="*/ 383743 w 606580"/>
                  <a:gd name="connsiteY88" fmla="*/ 605592 h 605592"/>
                  <a:gd name="connsiteX89" fmla="*/ 222837 w 606580"/>
                  <a:gd name="connsiteY89" fmla="*/ 605592 h 605592"/>
                  <a:gd name="connsiteX90" fmla="*/ 210488 w 606580"/>
                  <a:gd name="connsiteY90" fmla="*/ 593263 h 605592"/>
                  <a:gd name="connsiteX91" fmla="*/ 210488 w 606580"/>
                  <a:gd name="connsiteY91" fmla="*/ 494355 h 605592"/>
                  <a:gd name="connsiteX92" fmla="*/ 222837 w 606580"/>
                  <a:gd name="connsiteY92" fmla="*/ 482026 h 605592"/>
                  <a:gd name="connsiteX93" fmla="*/ 290895 w 606580"/>
                  <a:gd name="connsiteY93" fmla="*/ 482026 h 605592"/>
                  <a:gd name="connsiteX94" fmla="*/ 290895 w 606580"/>
                  <a:gd name="connsiteY94" fmla="*/ 426408 h 605592"/>
                  <a:gd name="connsiteX95" fmla="*/ 99069 w 606580"/>
                  <a:gd name="connsiteY95" fmla="*/ 426408 h 605592"/>
                  <a:gd name="connsiteX96" fmla="*/ 99069 w 606580"/>
                  <a:gd name="connsiteY96" fmla="*/ 482026 h 605592"/>
                  <a:gd name="connsiteX97" fmla="*/ 173348 w 606580"/>
                  <a:gd name="connsiteY97" fmla="*/ 482026 h 605592"/>
                  <a:gd name="connsiteX98" fmla="*/ 185697 w 606580"/>
                  <a:gd name="connsiteY98" fmla="*/ 494355 h 605592"/>
                  <a:gd name="connsiteX99" fmla="*/ 185697 w 606580"/>
                  <a:gd name="connsiteY99" fmla="*/ 593263 h 605592"/>
                  <a:gd name="connsiteX100" fmla="*/ 173348 w 606580"/>
                  <a:gd name="connsiteY100" fmla="*/ 605592 h 605592"/>
                  <a:gd name="connsiteX101" fmla="*/ 12349 w 606580"/>
                  <a:gd name="connsiteY101" fmla="*/ 605592 h 605592"/>
                  <a:gd name="connsiteX102" fmla="*/ 0 w 606580"/>
                  <a:gd name="connsiteY102" fmla="*/ 593263 h 605592"/>
                  <a:gd name="connsiteX103" fmla="*/ 0 w 606580"/>
                  <a:gd name="connsiteY103" fmla="*/ 494355 h 605592"/>
                  <a:gd name="connsiteX104" fmla="*/ 12349 w 606580"/>
                  <a:gd name="connsiteY104" fmla="*/ 482026 h 605592"/>
                  <a:gd name="connsiteX105" fmla="*/ 74279 w 606580"/>
                  <a:gd name="connsiteY105" fmla="*/ 482026 h 605592"/>
                  <a:gd name="connsiteX106" fmla="*/ 74279 w 606580"/>
                  <a:gd name="connsiteY106" fmla="*/ 414079 h 605592"/>
                  <a:gd name="connsiteX107" fmla="*/ 86628 w 606580"/>
                  <a:gd name="connsiteY107" fmla="*/ 401658 h 605592"/>
                  <a:gd name="connsiteX108" fmla="*/ 290895 w 606580"/>
                  <a:gd name="connsiteY108" fmla="*/ 401658 h 605592"/>
                  <a:gd name="connsiteX109" fmla="*/ 290895 w 606580"/>
                  <a:gd name="connsiteY109" fmla="*/ 345669 h 605592"/>
                  <a:gd name="connsiteX110" fmla="*/ 129988 w 606580"/>
                  <a:gd name="connsiteY110" fmla="*/ 173066 h 605592"/>
                  <a:gd name="connsiteX111" fmla="*/ 303336 w 606580"/>
                  <a:gd name="connsiteY11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6580" h="605592">
                    <a:moveTo>
                      <a:pt x="519926" y="531428"/>
                    </a:moveTo>
                    <a:lnTo>
                      <a:pt x="563324" y="531428"/>
                    </a:lnTo>
                    <a:lnTo>
                      <a:pt x="563324" y="556196"/>
                    </a:lnTo>
                    <a:lnTo>
                      <a:pt x="519926" y="556196"/>
                    </a:lnTo>
                    <a:close/>
                    <a:moveTo>
                      <a:pt x="464250" y="531428"/>
                    </a:moveTo>
                    <a:lnTo>
                      <a:pt x="501367" y="531428"/>
                    </a:lnTo>
                    <a:lnTo>
                      <a:pt x="501367" y="556196"/>
                    </a:lnTo>
                    <a:lnTo>
                      <a:pt x="464250" y="556196"/>
                    </a:lnTo>
                    <a:close/>
                    <a:moveTo>
                      <a:pt x="309429" y="531428"/>
                    </a:moveTo>
                    <a:lnTo>
                      <a:pt x="352827" y="531428"/>
                    </a:lnTo>
                    <a:lnTo>
                      <a:pt x="352827" y="556196"/>
                    </a:lnTo>
                    <a:lnTo>
                      <a:pt x="309429" y="556196"/>
                    </a:lnTo>
                    <a:close/>
                    <a:moveTo>
                      <a:pt x="253753" y="531428"/>
                    </a:moveTo>
                    <a:lnTo>
                      <a:pt x="290870" y="531428"/>
                    </a:lnTo>
                    <a:lnTo>
                      <a:pt x="290870" y="556196"/>
                    </a:lnTo>
                    <a:lnTo>
                      <a:pt x="253753" y="556196"/>
                    </a:lnTo>
                    <a:close/>
                    <a:moveTo>
                      <a:pt x="99074" y="531428"/>
                    </a:moveTo>
                    <a:lnTo>
                      <a:pt x="142331" y="531428"/>
                    </a:lnTo>
                    <a:lnTo>
                      <a:pt x="142331" y="556196"/>
                    </a:lnTo>
                    <a:lnTo>
                      <a:pt x="99074" y="556196"/>
                    </a:lnTo>
                    <a:close/>
                    <a:moveTo>
                      <a:pt x="43327" y="531428"/>
                    </a:moveTo>
                    <a:lnTo>
                      <a:pt x="80515" y="531428"/>
                    </a:lnTo>
                    <a:lnTo>
                      <a:pt x="80515" y="556196"/>
                    </a:lnTo>
                    <a:lnTo>
                      <a:pt x="43327" y="556196"/>
                    </a:lnTo>
                    <a:close/>
                    <a:moveTo>
                      <a:pt x="445673" y="506777"/>
                    </a:moveTo>
                    <a:lnTo>
                      <a:pt x="445673" y="580935"/>
                    </a:lnTo>
                    <a:lnTo>
                      <a:pt x="581882" y="580935"/>
                    </a:lnTo>
                    <a:lnTo>
                      <a:pt x="581882" y="506777"/>
                    </a:lnTo>
                    <a:close/>
                    <a:moveTo>
                      <a:pt x="235186" y="506777"/>
                    </a:moveTo>
                    <a:lnTo>
                      <a:pt x="235186" y="580935"/>
                    </a:lnTo>
                    <a:lnTo>
                      <a:pt x="371394" y="580935"/>
                    </a:lnTo>
                    <a:lnTo>
                      <a:pt x="371394" y="506777"/>
                    </a:lnTo>
                    <a:close/>
                    <a:moveTo>
                      <a:pt x="24791" y="506777"/>
                    </a:moveTo>
                    <a:lnTo>
                      <a:pt x="24791" y="580935"/>
                    </a:lnTo>
                    <a:lnTo>
                      <a:pt x="160907" y="580935"/>
                    </a:lnTo>
                    <a:lnTo>
                      <a:pt x="160907" y="506777"/>
                    </a:lnTo>
                    <a:close/>
                    <a:moveTo>
                      <a:pt x="359037" y="160677"/>
                    </a:moveTo>
                    <a:lnTo>
                      <a:pt x="383735" y="160677"/>
                    </a:lnTo>
                    <a:lnTo>
                      <a:pt x="383735" y="185375"/>
                    </a:lnTo>
                    <a:lnTo>
                      <a:pt x="359037" y="185375"/>
                    </a:lnTo>
                    <a:close/>
                    <a:moveTo>
                      <a:pt x="222845" y="160677"/>
                    </a:moveTo>
                    <a:lnTo>
                      <a:pt x="247613" y="160677"/>
                    </a:lnTo>
                    <a:lnTo>
                      <a:pt x="247613" y="185375"/>
                    </a:lnTo>
                    <a:lnTo>
                      <a:pt x="222845" y="185375"/>
                    </a:lnTo>
                    <a:close/>
                    <a:moveTo>
                      <a:pt x="290870" y="98933"/>
                    </a:moveTo>
                    <a:lnTo>
                      <a:pt x="315678" y="98933"/>
                    </a:lnTo>
                    <a:lnTo>
                      <a:pt x="315678" y="174088"/>
                    </a:lnTo>
                    <a:lnTo>
                      <a:pt x="361577" y="219867"/>
                    </a:lnTo>
                    <a:lnTo>
                      <a:pt x="344109" y="237382"/>
                    </a:lnTo>
                    <a:lnTo>
                      <a:pt x="294494" y="187989"/>
                    </a:lnTo>
                    <a:cubicBezTo>
                      <a:pt x="292171" y="185672"/>
                      <a:pt x="290870" y="182521"/>
                      <a:pt x="290870" y="179185"/>
                    </a:cubicBezTo>
                    <a:close/>
                    <a:moveTo>
                      <a:pt x="303301" y="74150"/>
                    </a:moveTo>
                    <a:cubicBezTo>
                      <a:pt x="248709" y="74150"/>
                      <a:pt x="204237" y="118559"/>
                      <a:pt x="204237" y="173073"/>
                    </a:cubicBezTo>
                    <a:cubicBezTo>
                      <a:pt x="204237" y="227587"/>
                      <a:pt x="248709" y="271903"/>
                      <a:pt x="303301" y="271903"/>
                    </a:cubicBezTo>
                    <a:cubicBezTo>
                      <a:pt x="357893" y="271903"/>
                      <a:pt x="402273" y="227587"/>
                      <a:pt x="402273" y="173073"/>
                    </a:cubicBezTo>
                    <a:cubicBezTo>
                      <a:pt x="402273" y="118559"/>
                      <a:pt x="357893" y="74150"/>
                      <a:pt x="303301" y="74150"/>
                    </a:cubicBezTo>
                    <a:close/>
                    <a:moveTo>
                      <a:pt x="303301" y="49396"/>
                    </a:moveTo>
                    <a:cubicBezTo>
                      <a:pt x="371542" y="49396"/>
                      <a:pt x="427062" y="104837"/>
                      <a:pt x="427062" y="173073"/>
                    </a:cubicBezTo>
                    <a:cubicBezTo>
                      <a:pt x="427062" y="241216"/>
                      <a:pt x="371542" y="296657"/>
                      <a:pt x="303301" y="296657"/>
                    </a:cubicBezTo>
                    <a:cubicBezTo>
                      <a:pt x="234968" y="296657"/>
                      <a:pt x="179448" y="241216"/>
                      <a:pt x="179448" y="173073"/>
                    </a:cubicBezTo>
                    <a:cubicBezTo>
                      <a:pt x="179448" y="104837"/>
                      <a:pt x="234968" y="49396"/>
                      <a:pt x="303301" y="49396"/>
                    </a:cubicBezTo>
                    <a:close/>
                    <a:moveTo>
                      <a:pt x="303336" y="24750"/>
                    </a:moveTo>
                    <a:cubicBezTo>
                      <a:pt x="221351" y="24750"/>
                      <a:pt x="154779" y="91214"/>
                      <a:pt x="154779" y="173066"/>
                    </a:cubicBezTo>
                    <a:cubicBezTo>
                      <a:pt x="154779" y="254825"/>
                      <a:pt x="221351" y="321382"/>
                      <a:pt x="303336" y="321382"/>
                    </a:cubicBezTo>
                    <a:cubicBezTo>
                      <a:pt x="385229" y="321382"/>
                      <a:pt x="451894" y="254825"/>
                      <a:pt x="451894" y="173066"/>
                    </a:cubicBezTo>
                    <a:cubicBezTo>
                      <a:pt x="451894" y="91214"/>
                      <a:pt x="385229" y="24750"/>
                      <a:pt x="303336" y="24750"/>
                    </a:cubicBezTo>
                    <a:close/>
                    <a:moveTo>
                      <a:pt x="303336" y="0"/>
                    </a:moveTo>
                    <a:cubicBezTo>
                      <a:pt x="398878" y="0"/>
                      <a:pt x="476592" y="77588"/>
                      <a:pt x="476592" y="173066"/>
                    </a:cubicBezTo>
                    <a:cubicBezTo>
                      <a:pt x="476592" y="264280"/>
                      <a:pt x="405470" y="339272"/>
                      <a:pt x="315685" y="345669"/>
                    </a:cubicBezTo>
                    <a:lnTo>
                      <a:pt x="315685" y="401658"/>
                    </a:lnTo>
                    <a:lnTo>
                      <a:pt x="513731" y="401658"/>
                    </a:lnTo>
                    <a:cubicBezTo>
                      <a:pt x="520602" y="401658"/>
                      <a:pt x="526173" y="407220"/>
                      <a:pt x="526173" y="414079"/>
                    </a:cubicBezTo>
                    <a:lnTo>
                      <a:pt x="526173" y="482026"/>
                    </a:lnTo>
                    <a:lnTo>
                      <a:pt x="594231" y="482026"/>
                    </a:lnTo>
                    <a:cubicBezTo>
                      <a:pt x="601102" y="482026"/>
                      <a:pt x="606580" y="487588"/>
                      <a:pt x="606580" y="494355"/>
                    </a:cubicBezTo>
                    <a:lnTo>
                      <a:pt x="606580" y="593263"/>
                    </a:lnTo>
                    <a:cubicBezTo>
                      <a:pt x="606580" y="600123"/>
                      <a:pt x="601102" y="605592"/>
                      <a:pt x="594231" y="605592"/>
                    </a:cubicBezTo>
                    <a:lnTo>
                      <a:pt x="433324" y="605592"/>
                    </a:lnTo>
                    <a:cubicBezTo>
                      <a:pt x="426454" y="605592"/>
                      <a:pt x="420883" y="600123"/>
                      <a:pt x="420883" y="593263"/>
                    </a:cubicBezTo>
                    <a:lnTo>
                      <a:pt x="420883" y="494355"/>
                    </a:lnTo>
                    <a:cubicBezTo>
                      <a:pt x="420883" y="487588"/>
                      <a:pt x="426454" y="482026"/>
                      <a:pt x="433324" y="482026"/>
                    </a:cubicBezTo>
                    <a:lnTo>
                      <a:pt x="501383" y="482026"/>
                    </a:lnTo>
                    <a:lnTo>
                      <a:pt x="501383" y="426408"/>
                    </a:lnTo>
                    <a:lnTo>
                      <a:pt x="315685" y="426408"/>
                    </a:lnTo>
                    <a:lnTo>
                      <a:pt x="315685" y="482026"/>
                    </a:lnTo>
                    <a:lnTo>
                      <a:pt x="383743" y="482026"/>
                    </a:lnTo>
                    <a:cubicBezTo>
                      <a:pt x="390614" y="482026"/>
                      <a:pt x="396185" y="487588"/>
                      <a:pt x="396185" y="494355"/>
                    </a:cubicBezTo>
                    <a:lnTo>
                      <a:pt x="396185" y="593263"/>
                    </a:lnTo>
                    <a:cubicBezTo>
                      <a:pt x="396185" y="600123"/>
                      <a:pt x="390614" y="605592"/>
                      <a:pt x="383743" y="605592"/>
                    </a:cubicBezTo>
                    <a:lnTo>
                      <a:pt x="222837" y="605592"/>
                    </a:lnTo>
                    <a:cubicBezTo>
                      <a:pt x="215966" y="605592"/>
                      <a:pt x="210488" y="600123"/>
                      <a:pt x="210488" y="593263"/>
                    </a:cubicBezTo>
                    <a:lnTo>
                      <a:pt x="210488" y="494355"/>
                    </a:lnTo>
                    <a:cubicBezTo>
                      <a:pt x="210488" y="487588"/>
                      <a:pt x="215966" y="482026"/>
                      <a:pt x="222837" y="482026"/>
                    </a:cubicBezTo>
                    <a:lnTo>
                      <a:pt x="290895" y="482026"/>
                    </a:lnTo>
                    <a:lnTo>
                      <a:pt x="290895" y="426408"/>
                    </a:lnTo>
                    <a:lnTo>
                      <a:pt x="99069" y="426408"/>
                    </a:lnTo>
                    <a:lnTo>
                      <a:pt x="99069" y="482026"/>
                    </a:lnTo>
                    <a:lnTo>
                      <a:pt x="173348" y="482026"/>
                    </a:lnTo>
                    <a:cubicBezTo>
                      <a:pt x="180126" y="482026"/>
                      <a:pt x="185697" y="487588"/>
                      <a:pt x="185697" y="494355"/>
                    </a:cubicBezTo>
                    <a:lnTo>
                      <a:pt x="185697" y="593263"/>
                    </a:lnTo>
                    <a:cubicBezTo>
                      <a:pt x="185697" y="600123"/>
                      <a:pt x="180126" y="605592"/>
                      <a:pt x="173348" y="605592"/>
                    </a:cubicBezTo>
                    <a:lnTo>
                      <a:pt x="12349" y="605592"/>
                    </a:lnTo>
                    <a:cubicBezTo>
                      <a:pt x="5571" y="605592"/>
                      <a:pt x="0" y="600123"/>
                      <a:pt x="0" y="593263"/>
                    </a:cubicBezTo>
                    <a:lnTo>
                      <a:pt x="0" y="494355"/>
                    </a:lnTo>
                    <a:cubicBezTo>
                      <a:pt x="0" y="487588"/>
                      <a:pt x="5571" y="482026"/>
                      <a:pt x="12349" y="482026"/>
                    </a:cubicBezTo>
                    <a:lnTo>
                      <a:pt x="74279" y="482026"/>
                    </a:lnTo>
                    <a:lnTo>
                      <a:pt x="74279" y="414079"/>
                    </a:lnTo>
                    <a:cubicBezTo>
                      <a:pt x="74279" y="407220"/>
                      <a:pt x="79850" y="401658"/>
                      <a:pt x="86628" y="401658"/>
                    </a:cubicBezTo>
                    <a:lnTo>
                      <a:pt x="290895" y="401658"/>
                    </a:lnTo>
                    <a:lnTo>
                      <a:pt x="290895" y="345669"/>
                    </a:lnTo>
                    <a:cubicBezTo>
                      <a:pt x="201110" y="339272"/>
                      <a:pt x="129988" y="264280"/>
                      <a:pt x="129988" y="173066"/>
                    </a:cubicBezTo>
                    <a:cubicBezTo>
                      <a:pt x="129988" y="77588"/>
                      <a:pt x="207702" y="0"/>
                      <a:pt x="303336" y="0"/>
                    </a:cubicBezTo>
                    <a:close/>
                  </a:path>
                </a:pathLst>
              </a:custGeom>
              <a:solidFill>
                <a:srgbClr val="C82828"/>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0" name="组合 39">
              <a:extLst>
                <a:ext uri="{FF2B5EF4-FFF2-40B4-BE49-F238E27FC236}">
                  <a16:creationId xmlns:a16="http://schemas.microsoft.com/office/drawing/2014/main" id="{72005848-D98B-DF4D-8B5F-C5ED67435201}"/>
                </a:ext>
              </a:extLst>
            </p:cNvPr>
            <p:cNvGrpSpPr/>
            <p:nvPr>
              <p:custDataLst>
                <p:tags r:id="rId29"/>
              </p:custDataLst>
            </p:nvPr>
          </p:nvGrpSpPr>
          <p:grpSpPr>
            <a:xfrm>
              <a:off x="10158943" y="5067299"/>
              <a:ext cx="1796567" cy="1511935"/>
              <a:chOff x="559" y="7917"/>
              <a:chExt cx="3402" cy="2381"/>
            </a:xfrm>
          </p:grpSpPr>
          <p:sp>
            <p:nvSpPr>
              <p:cNvPr id="47" name="同侧圆角矩形 24">
                <a:extLst>
                  <a:ext uri="{FF2B5EF4-FFF2-40B4-BE49-F238E27FC236}">
                    <a16:creationId xmlns:a16="http://schemas.microsoft.com/office/drawing/2014/main" id="{43473614-83B9-3546-9740-4A6660719404}"/>
                  </a:ext>
                </a:extLst>
              </p:cNvPr>
              <p:cNvSpPr/>
              <p:nvPr>
                <p:custDataLst>
                  <p:tags r:id="rId35"/>
                </p:custDataLst>
              </p:nvPr>
            </p:nvSpPr>
            <p:spPr>
              <a:xfrm>
                <a:off x="559" y="7917"/>
                <a:ext cx="3402" cy="2381"/>
              </a:xfrm>
              <a:prstGeom prst="round2SameRect">
                <a:avLst>
                  <a:gd name="adj1" fmla="val 8937"/>
                  <a:gd name="adj2" fmla="val 9576"/>
                </a:avLst>
              </a:prstGeom>
              <a:gradFill>
                <a:gsLst>
                  <a:gs pos="0">
                    <a:srgbClr val="FFFFFF"/>
                  </a:gs>
                  <a:gs pos="100000">
                    <a:srgbClr val="FFFFFF">
                      <a:lumMod val="95000"/>
                    </a:srgbClr>
                  </a:gs>
                </a:gsLst>
                <a:lin ang="5400000" scaled="0"/>
              </a:gradFill>
              <a:ln w="12700" cap="flat" cmpd="sng" algn="ctr">
                <a:noFill/>
                <a:prstDash val="solid"/>
                <a:miter lim="800000"/>
              </a:ln>
              <a:effectLst>
                <a:outerShdw blurRad="127000" dist="63500" dir="540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8" name="TextBox 34">
                <a:extLst>
                  <a:ext uri="{FF2B5EF4-FFF2-40B4-BE49-F238E27FC236}">
                    <a16:creationId xmlns:a16="http://schemas.microsoft.com/office/drawing/2014/main" id="{C8DF8626-A207-754E-8C06-60AED737EB4D}"/>
                  </a:ext>
                </a:extLst>
              </p:cNvPr>
              <p:cNvSpPr txBox="1"/>
              <p:nvPr>
                <p:custDataLst>
                  <p:tags r:id="rId36"/>
                </p:custDataLst>
              </p:nvPr>
            </p:nvSpPr>
            <p:spPr>
              <a:xfrm>
                <a:off x="1404" y="8636"/>
                <a:ext cx="1710" cy="586"/>
              </a:xfrm>
              <a:prstGeom prst="rect">
                <a:avLst/>
              </a:prstGeom>
              <a:noFill/>
            </p:spPr>
            <p:txBody>
              <a:bodyPr wrap="none" rtlCol="0" anchor="ctr">
                <a:spAutoFit/>
              </a:bodyPr>
              <a:lstStyle>
                <a:defPPr>
                  <a:defRPr lang="zh-CN"/>
                </a:defPPr>
                <a:lvl1pPr algn="ctr">
                  <a:lnSpc>
                    <a:spcPct val="130000"/>
                  </a:lnSpc>
                  <a:defRPr sz="1400" b="1">
                    <a:solidFill>
                      <a:srgbClr val="E60012">
                        <a:lumMod val="85000"/>
                        <a:lumOff val="15000"/>
                      </a:srgbClr>
                    </a:solidFill>
                    <a:latin typeface="Arial" panose="020B0604020202020204" pitchFamily="34" charset="0"/>
                    <a:ea typeface="微软雅黑" panose="020B0503020204020204" pitchFamily="34" charset="-122"/>
                  </a:defRPr>
                </a:lvl1pPr>
              </a:lstStyle>
              <a:p>
                <a:r>
                  <a:rPr lang="zh-CN" altLang="en-US" dirty="0">
                    <a:latin typeface="微软雅黑" panose="020B0503020204020204" pitchFamily="34" charset="-122"/>
                  </a:rPr>
                  <a:t>水务板块</a:t>
                </a:r>
              </a:p>
            </p:txBody>
          </p:sp>
          <p:cxnSp>
            <p:nvCxnSpPr>
              <p:cNvPr id="49" name="直接连接符 69">
                <a:extLst>
                  <a:ext uri="{FF2B5EF4-FFF2-40B4-BE49-F238E27FC236}">
                    <a16:creationId xmlns:a16="http://schemas.microsoft.com/office/drawing/2014/main" id="{9DAEA9A4-B56A-F346-9543-E4E83A392F5F}"/>
                  </a:ext>
                </a:extLst>
              </p:cNvPr>
              <p:cNvCxnSpPr/>
              <p:nvPr>
                <p:custDataLst>
                  <p:tags r:id="rId37"/>
                </p:custDataLst>
              </p:nvPr>
            </p:nvCxnSpPr>
            <p:spPr>
              <a:xfrm>
                <a:off x="872" y="8671"/>
                <a:ext cx="2776" cy="0"/>
              </a:xfrm>
              <a:prstGeom prst="line">
                <a:avLst/>
              </a:prstGeom>
              <a:noFill/>
              <a:ln w="6350" cap="flat" cmpd="sng" algn="ctr">
                <a:solidFill>
                  <a:srgbClr val="FFFFFF">
                    <a:lumMod val="85000"/>
                  </a:srgbClr>
                </a:solidFill>
                <a:prstDash val="solid"/>
                <a:miter lim="800000"/>
              </a:ln>
              <a:effectLst/>
            </p:spPr>
          </p:cxnSp>
          <p:sp>
            <p:nvSpPr>
              <p:cNvPr id="50" name="time_167910">
                <a:extLst>
                  <a:ext uri="{FF2B5EF4-FFF2-40B4-BE49-F238E27FC236}">
                    <a16:creationId xmlns:a16="http://schemas.microsoft.com/office/drawing/2014/main" id="{31D08E52-56FB-0C49-85BB-5905B36C39E4}"/>
                  </a:ext>
                </a:extLst>
              </p:cNvPr>
              <p:cNvSpPr>
                <a:spLocks noChangeAspect="1"/>
              </p:cNvSpPr>
              <p:nvPr>
                <p:custDataLst>
                  <p:tags r:id="rId38"/>
                </p:custDataLst>
              </p:nvPr>
            </p:nvSpPr>
            <p:spPr bwMode="auto">
              <a:xfrm>
                <a:off x="2032" y="7980"/>
                <a:ext cx="456" cy="455"/>
              </a:xfrm>
              <a:custGeom>
                <a:avLst/>
                <a:gdLst>
                  <a:gd name="connsiteX0" fmla="*/ 519926 w 606580"/>
                  <a:gd name="connsiteY0" fmla="*/ 531428 h 605592"/>
                  <a:gd name="connsiteX1" fmla="*/ 563324 w 606580"/>
                  <a:gd name="connsiteY1" fmla="*/ 531428 h 605592"/>
                  <a:gd name="connsiteX2" fmla="*/ 563324 w 606580"/>
                  <a:gd name="connsiteY2" fmla="*/ 556196 h 605592"/>
                  <a:gd name="connsiteX3" fmla="*/ 519926 w 606580"/>
                  <a:gd name="connsiteY3" fmla="*/ 556196 h 605592"/>
                  <a:gd name="connsiteX4" fmla="*/ 464250 w 606580"/>
                  <a:gd name="connsiteY4" fmla="*/ 531428 h 605592"/>
                  <a:gd name="connsiteX5" fmla="*/ 501367 w 606580"/>
                  <a:gd name="connsiteY5" fmla="*/ 531428 h 605592"/>
                  <a:gd name="connsiteX6" fmla="*/ 501367 w 606580"/>
                  <a:gd name="connsiteY6" fmla="*/ 556196 h 605592"/>
                  <a:gd name="connsiteX7" fmla="*/ 464250 w 606580"/>
                  <a:gd name="connsiteY7" fmla="*/ 556196 h 605592"/>
                  <a:gd name="connsiteX8" fmla="*/ 309429 w 606580"/>
                  <a:gd name="connsiteY8" fmla="*/ 531428 h 605592"/>
                  <a:gd name="connsiteX9" fmla="*/ 352827 w 606580"/>
                  <a:gd name="connsiteY9" fmla="*/ 531428 h 605592"/>
                  <a:gd name="connsiteX10" fmla="*/ 352827 w 606580"/>
                  <a:gd name="connsiteY10" fmla="*/ 556196 h 605592"/>
                  <a:gd name="connsiteX11" fmla="*/ 309429 w 606580"/>
                  <a:gd name="connsiteY11" fmla="*/ 556196 h 605592"/>
                  <a:gd name="connsiteX12" fmla="*/ 253753 w 606580"/>
                  <a:gd name="connsiteY12" fmla="*/ 531428 h 605592"/>
                  <a:gd name="connsiteX13" fmla="*/ 290870 w 606580"/>
                  <a:gd name="connsiteY13" fmla="*/ 531428 h 605592"/>
                  <a:gd name="connsiteX14" fmla="*/ 290870 w 606580"/>
                  <a:gd name="connsiteY14" fmla="*/ 556196 h 605592"/>
                  <a:gd name="connsiteX15" fmla="*/ 253753 w 606580"/>
                  <a:gd name="connsiteY15" fmla="*/ 556196 h 605592"/>
                  <a:gd name="connsiteX16" fmla="*/ 99074 w 606580"/>
                  <a:gd name="connsiteY16" fmla="*/ 531428 h 605592"/>
                  <a:gd name="connsiteX17" fmla="*/ 142331 w 606580"/>
                  <a:gd name="connsiteY17" fmla="*/ 531428 h 605592"/>
                  <a:gd name="connsiteX18" fmla="*/ 142331 w 606580"/>
                  <a:gd name="connsiteY18" fmla="*/ 556196 h 605592"/>
                  <a:gd name="connsiteX19" fmla="*/ 99074 w 606580"/>
                  <a:gd name="connsiteY19" fmla="*/ 556196 h 605592"/>
                  <a:gd name="connsiteX20" fmla="*/ 43327 w 606580"/>
                  <a:gd name="connsiteY20" fmla="*/ 531428 h 605592"/>
                  <a:gd name="connsiteX21" fmla="*/ 80515 w 606580"/>
                  <a:gd name="connsiteY21" fmla="*/ 531428 h 605592"/>
                  <a:gd name="connsiteX22" fmla="*/ 80515 w 606580"/>
                  <a:gd name="connsiteY22" fmla="*/ 556196 h 605592"/>
                  <a:gd name="connsiteX23" fmla="*/ 43327 w 606580"/>
                  <a:gd name="connsiteY23" fmla="*/ 556196 h 605592"/>
                  <a:gd name="connsiteX24" fmla="*/ 445673 w 606580"/>
                  <a:gd name="connsiteY24" fmla="*/ 506777 h 605592"/>
                  <a:gd name="connsiteX25" fmla="*/ 445673 w 606580"/>
                  <a:gd name="connsiteY25" fmla="*/ 580935 h 605592"/>
                  <a:gd name="connsiteX26" fmla="*/ 581882 w 606580"/>
                  <a:gd name="connsiteY26" fmla="*/ 580935 h 605592"/>
                  <a:gd name="connsiteX27" fmla="*/ 581882 w 606580"/>
                  <a:gd name="connsiteY27" fmla="*/ 506777 h 605592"/>
                  <a:gd name="connsiteX28" fmla="*/ 235186 w 606580"/>
                  <a:gd name="connsiteY28" fmla="*/ 506777 h 605592"/>
                  <a:gd name="connsiteX29" fmla="*/ 235186 w 606580"/>
                  <a:gd name="connsiteY29" fmla="*/ 580935 h 605592"/>
                  <a:gd name="connsiteX30" fmla="*/ 371394 w 606580"/>
                  <a:gd name="connsiteY30" fmla="*/ 580935 h 605592"/>
                  <a:gd name="connsiteX31" fmla="*/ 371394 w 606580"/>
                  <a:gd name="connsiteY31" fmla="*/ 506777 h 605592"/>
                  <a:gd name="connsiteX32" fmla="*/ 24791 w 606580"/>
                  <a:gd name="connsiteY32" fmla="*/ 506777 h 605592"/>
                  <a:gd name="connsiteX33" fmla="*/ 24791 w 606580"/>
                  <a:gd name="connsiteY33" fmla="*/ 580935 h 605592"/>
                  <a:gd name="connsiteX34" fmla="*/ 160907 w 606580"/>
                  <a:gd name="connsiteY34" fmla="*/ 580935 h 605592"/>
                  <a:gd name="connsiteX35" fmla="*/ 160907 w 606580"/>
                  <a:gd name="connsiteY35" fmla="*/ 506777 h 605592"/>
                  <a:gd name="connsiteX36" fmla="*/ 359037 w 606580"/>
                  <a:gd name="connsiteY36" fmla="*/ 160677 h 605592"/>
                  <a:gd name="connsiteX37" fmla="*/ 383735 w 606580"/>
                  <a:gd name="connsiteY37" fmla="*/ 160677 h 605592"/>
                  <a:gd name="connsiteX38" fmla="*/ 383735 w 606580"/>
                  <a:gd name="connsiteY38" fmla="*/ 185375 h 605592"/>
                  <a:gd name="connsiteX39" fmla="*/ 359037 w 606580"/>
                  <a:gd name="connsiteY39" fmla="*/ 185375 h 605592"/>
                  <a:gd name="connsiteX40" fmla="*/ 222845 w 606580"/>
                  <a:gd name="connsiteY40" fmla="*/ 160677 h 605592"/>
                  <a:gd name="connsiteX41" fmla="*/ 247613 w 606580"/>
                  <a:gd name="connsiteY41" fmla="*/ 160677 h 605592"/>
                  <a:gd name="connsiteX42" fmla="*/ 247613 w 606580"/>
                  <a:gd name="connsiteY42" fmla="*/ 185375 h 605592"/>
                  <a:gd name="connsiteX43" fmla="*/ 222845 w 606580"/>
                  <a:gd name="connsiteY43" fmla="*/ 185375 h 605592"/>
                  <a:gd name="connsiteX44" fmla="*/ 290870 w 606580"/>
                  <a:gd name="connsiteY44" fmla="*/ 98933 h 605592"/>
                  <a:gd name="connsiteX45" fmla="*/ 315678 w 606580"/>
                  <a:gd name="connsiteY45" fmla="*/ 98933 h 605592"/>
                  <a:gd name="connsiteX46" fmla="*/ 315678 w 606580"/>
                  <a:gd name="connsiteY46" fmla="*/ 174088 h 605592"/>
                  <a:gd name="connsiteX47" fmla="*/ 361577 w 606580"/>
                  <a:gd name="connsiteY47" fmla="*/ 219867 h 605592"/>
                  <a:gd name="connsiteX48" fmla="*/ 344109 w 606580"/>
                  <a:gd name="connsiteY48" fmla="*/ 237382 h 605592"/>
                  <a:gd name="connsiteX49" fmla="*/ 294494 w 606580"/>
                  <a:gd name="connsiteY49" fmla="*/ 187989 h 605592"/>
                  <a:gd name="connsiteX50" fmla="*/ 290870 w 606580"/>
                  <a:gd name="connsiteY50" fmla="*/ 179185 h 605592"/>
                  <a:gd name="connsiteX51" fmla="*/ 303301 w 606580"/>
                  <a:gd name="connsiteY51" fmla="*/ 74150 h 605592"/>
                  <a:gd name="connsiteX52" fmla="*/ 204237 w 606580"/>
                  <a:gd name="connsiteY52" fmla="*/ 173073 h 605592"/>
                  <a:gd name="connsiteX53" fmla="*/ 303301 w 606580"/>
                  <a:gd name="connsiteY53" fmla="*/ 271903 h 605592"/>
                  <a:gd name="connsiteX54" fmla="*/ 402273 w 606580"/>
                  <a:gd name="connsiteY54" fmla="*/ 173073 h 605592"/>
                  <a:gd name="connsiteX55" fmla="*/ 303301 w 606580"/>
                  <a:gd name="connsiteY55" fmla="*/ 74150 h 605592"/>
                  <a:gd name="connsiteX56" fmla="*/ 303301 w 606580"/>
                  <a:gd name="connsiteY56" fmla="*/ 49396 h 605592"/>
                  <a:gd name="connsiteX57" fmla="*/ 427062 w 606580"/>
                  <a:gd name="connsiteY57" fmla="*/ 173073 h 605592"/>
                  <a:gd name="connsiteX58" fmla="*/ 303301 w 606580"/>
                  <a:gd name="connsiteY58" fmla="*/ 296657 h 605592"/>
                  <a:gd name="connsiteX59" fmla="*/ 179448 w 606580"/>
                  <a:gd name="connsiteY59" fmla="*/ 173073 h 605592"/>
                  <a:gd name="connsiteX60" fmla="*/ 303301 w 606580"/>
                  <a:gd name="connsiteY60" fmla="*/ 49396 h 605592"/>
                  <a:gd name="connsiteX61" fmla="*/ 303336 w 606580"/>
                  <a:gd name="connsiteY61" fmla="*/ 24750 h 605592"/>
                  <a:gd name="connsiteX62" fmla="*/ 154779 w 606580"/>
                  <a:gd name="connsiteY62" fmla="*/ 173066 h 605592"/>
                  <a:gd name="connsiteX63" fmla="*/ 303336 w 606580"/>
                  <a:gd name="connsiteY63" fmla="*/ 321382 h 605592"/>
                  <a:gd name="connsiteX64" fmla="*/ 451894 w 606580"/>
                  <a:gd name="connsiteY64" fmla="*/ 173066 h 605592"/>
                  <a:gd name="connsiteX65" fmla="*/ 303336 w 606580"/>
                  <a:gd name="connsiteY65" fmla="*/ 24750 h 605592"/>
                  <a:gd name="connsiteX66" fmla="*/ 303336 w 606580"/>
                  <a:gd name="connsiteY66" fmla="*/ 0 h 605592"/>
                  <a:gd name="connsiteX67" fmla="*/ 476592 w 606580"/>
                  <a:gd name="connsiteY67" fmla="*/ 173066 h 605592"/>
                  <a:gd name="connsiteX68" fmla="*/ 315685 w 606580"/>
                  <a:gd name="connsiteY68" fmla="*/ 345669 h 605592"/>
                  <a:gd name="connsiteX69" fmla="*/ 315685 w 606580"/>
                  <a:gd name="connsiteY69" fmla="*/ 401658 h 605592"/>
                  <a:gd name="connsiteX70" fmla="*/ 513731 w 606580"/>
                  <a:gd name="connsiteY70" fmla="*/ 401658 h 605592"/>
                  <a:gd name="connsiteX71" fmla="*/ 526173 w 606580"/>
                  <a:gd name="connsiteY71" fmla="*/ 414079 h 605592"/>
                  <a:gd name="connsiteX72" fmla="*/ 526173 w 606580"/>
                  <a:gd name="connsiteY72" fmla="*/ 482026 h 605592"/>
                  <a:gd name="connsiteX73" fmla="*/ 594231 w 606580"/>
                  <a:gd name="connsiteY73" fmla="*/ 482026 h 605592"/>
                  <a:gd name="connsiteX74" fmla="*/ 606580 w 606580"/>
                  <a:gd name="connsiteY74" fmla="*/ 494355 h 605592"/>
                  <a:gd name="connsiteX75" fmla="*/ 606580 w 606580"/>
                  <a:gd name="connsiteY75" fmla="*/ 593263 h 605592"/>
                  <a:gd name="connsiteX76" fmla="*/ 594231 w 606580"/>
                  <a:gd name="connsiteY76" fmla="*/ 605592 h 605592"/>
                  <a:gd name="connsiteX77" fmla="*/ 433324 w 606580"/>
                  <a:gd name="connsiteY77" fmla="*/ 605592 h 605592"/>
                  <a:gd name="connsiteX78" fmla="*/ 420883 w 606580"/>
                  <a:gd name="connsiteY78" fmla="*/ 593263 h 605592"/>
                  <a:gd name="connsiteX79" fmla="*/ 420883 w 606580"/>
                  <a:gd name="connsiteY79" fmla="*/ 494355 h 605592"/>
                  <a:gd name="connsiteX80" fmla="*/ 433324 w 606580"/>
                  <a:gd name="connsiteY80" fmla="*/ 482026 h 605592"/>
                  <a:gd name="connsiteX81" fmla="*/ 501383 w 606580"/>
                  <a:gd name="connsiteY81" fmla="*/ 482026 h 605592"/>
                  <a:gd name="connsiteX82" fmla="*/ 501383 w 606580"/>
                  <a:gd name="connsiteY82" fmla="*/ 426408 h 605592"/>
                  <a:gd name="connsiteX83" fmla="*/ 315685 w 606580"/>
                  <a:gd name="connsiteY83" fmla="*/ 426408 h 605592"/>
                  <a:gd name="connsiteX84" fmla="*/ 315685 w 606580"/>
                  <a:gd name="connsiteY84" fmla="*/ 482026 h 605592"/>
                  <a:gd name="connsiteX85" fmla="*/ 383743 w 606580"/>
                  <a:gd name="connsiteY85" fmla="*/ 482026 h 605592"/>
                  <a:gd name="connsiteX86" fmla="*/ 396185 w 606580"/>
                  <a:gd name="connsiteY86" fmla="*/ 494355 h 605592"/>
                  <a:gd name="connsiteX87" fmla="*/ 396185 w 606580"/>
                  <a:gd name="connsiteY87" fmla="*/ 593263 h 605592"/>
                  <a:gd name="connsiteX88" fmla="*/ 383743 w 606580"/>
                  <a:gd name="connsiteY88" fmla="*/ 605592 h 605592"/>
                  <a:gd name="connsiteX89" fmla="*/ 222837 w 606580"/>
                  <a:gd name="connsiteY89" fmla="*/ 605592 h 605592"/>
                  <a:gd name="connsiteX90" fmla="*/ 210488 w 606580"/>
                  <a:gd name="connsiteY90" fmla="*/ 593263 h 605592"/>
                  <a:gd name="connsiteX91" fmla="*/ 210488 w 606580"/>
                  <a:gd name="connsiteY91" fmla="*/ 494355 h 605592"/>
                  <a:gd name="connsiteX92" fmla="*/ 222837 w 606580"/>
                  <a:gd name="connsiteY92" fmla="*/ 482026 h 605592"/>
                  <a:gd name="connsiteX93" fmla="*/ 290895 w 606580"/>
                  <a:gd name="connsiteY93" fmla="*/ 482026 h 605592"/>
                  <a:gd name="connsiteX94" fmla="*/ 290895 w 606580"/>
                  <a:gd name="connsiteY94" fmla="*/ 426408 h 605592"/>
                  <a:gd name="connsiteX95" fmla="*/ 99069 w 606580"/>
                  <a:gd name="connsiteY95" fmla="*/ 426408 h 605592"/>
                  <a:gd name="connsiteX96" fmla="*/ 99069 w 606580"/>
                  <a:gd name="connsiteY96" fmla="*/ 482026 h 605592"/>
                  <a:gd name="connsiteX97" fmla="*/ 173348 w 606580"/>
                  <a:gd name="connsiteY97" fmla="*/ 482026 h 605592"/>
                  <a:gd name="connsiteX98" fmla="*/ 185697 w 606580"/>
                  <a:gd name="connsiteY98" fmla="*/ 494355 h 605592"/>
                  <a:gd name="connsiteX99" fmla="*/ 185697 w 606580"/>
                  <a:gd name="connsiteY99" fmla="*/ 593263 h 605592"/>
                  <a:gd name="connsiteX100" fmla="*/ 173348 w 606580"/>
                  <a:gd name="connsiteY100" fmla="*/ 605592 h 605592"/>
                  <a:gd name="connsiteX101" fmla="*/ 12349 w 606580"/>
                  <a:gd name="connsiteY101" fmla="*/ 605592 h 605592"/>
                  <a:gd name="connsiteX102" fmla="*/ 0 w 606580"/>
                  <a:gd name="connsiteY102" fmla="*/ 593263 h 605592"/>
                  <a:gd name="connsiteX103" fmla="*/ 0 w 606580"/>
                  <a:gd name="connsiteY103" fmla="*/ 494355 h 605592"/>
                  <a:gd name="connsiteX104" fmla="*/ 12349 w 606580"/>
                  <a:gd name="connsiteY104" fmla="*/ 482026 h 605592"/>
                  <a:gd name="connsiteX105" fmla="*/ 74279 w 606580"/>
                  <a:gd name="connsiteY105" fmla="*/ 482026 h 605592"/>
                  <a:gd name="connsiteX106" fmla="*/ 74279 w 606580"/>
                  <a:gd name="connsiteY106" fmla="*/ 414079 h 605592"/>
                  <a:gd name="connsiteX107" fmla="*/ 86628 w 606580"/>
                  <a:gd name="connsiteY107" fmla="*/ 401658 h 605592"/>
                  <a:gd name="connsiteX108" fmla="*/ 290895 w 606580"/>
                  <a:gd name="connsiteY108" fmla="*/ 401658 h 605592"/>
                  <a:gd name="connsiteX109" fmla="*/ 290895 w 606580"/>
                  <a:gd name="connsiteY109" fmla="*/ 345669 h 605592"/>
                  <a:gd name="connsiteX110" fmla="*/ 129988 w 606580"/>
                  <a:gd name="connsiteY110" fmla="*/ 173066 h 605592"/>
                  <a:gd name="connsiteX111" fmla="*/ 303336 w 606580"/>
                  <a:gd name="connsiteY11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6580" h="605592">
                    <a:moveTo>
                      <a:pt x="519926" y="531428"/>
                    </a:moveTo>
                    <a:lnTo>
                      <a:pt x="563324" y="531428"/>
                    </a:lnTo>
                    <a:lnTo>
                      <a:pt x="563324" y="556196"/>
                    </a:lnTo>
                    <a:lnTo>
                      <a:pt x="519926" y="556196"/>
                    </a:lnTo>
                    <a:close/>
                    <a:moveTo>
                      <a:pt x="464250" y="531428"/>
                    </a:moveTo>
                    <a:lnTo>
                      <a:pt x="501367" y="531428"/>
                    </a:lnTo>
                    <a:lnTo>
                      <a:pt x="501367" y="556196"/>
                    </a:lnTo>
                    <a:lnTo>
                      <a:pt x="464250" y="556196"/>
                    </a:lnTo>
                    <a:close/>
                    <a:moveTo>
                      <a:pt x="309429" y="531428"/>
                    </a:moveTo>
                    <a:lnTo>
                      <a:pt x="352827" y="531428"/>
                    </a:lnTo>
                    <a:lnTo>
                      <a:pt x="352827" y="556196"/>
                    </a:lnTo>
                    <a:lnTo>
                      <a:pt x="309429" y="556196"/>
                    </a:lnTo>
                    <a:close/>
                    <a:moveTo>
                      <a:pt x="253753" y="531428"/>
                    </a:moveTo>
                    <a:lnTo>
                      <a:pt x="290870" y="531428"/>
                    </a:lnTo>
                    <a:lnTo>
                      <a:pt x="290870" y="556196"/>
                    </a:lnTo>
                    <a:lnTo>
                      <a:pt x="253753" y="556196"/>
                    </a:lnTo>
                    <a:close/>
                    <a:moveTo>
                      <a:pt x="99074" y="531428"/>
                    </a:moveTo>
                    <a:lnTo>
                      <a:pt x="142331" y="531428"/>
                    </a:lnTo>
                    <a:lnTo>
                      <a:pt x="142331" y="556196"/>
                    </a:lnTo>
                    <a:lnTo>
                      <a:pt x="99074" y="556196"/>
                    </a:lnTo>
                    <a:close/>
                    <a:moveTo>
                      <a:pt x="43327" y="531428"/>
                    </a:moveTo>
                    <a:lnTo>
                      <a:pt x="80515" y="531428"/>
                    </a:lnTo>
                    <a:lnTo>
                      <a:pt x="80515" y="556196"/>
                    </a:lnTo>
                    <a:lnTo>
                      <a:pt x="43327" y="556196"/>
                    </a:lnTo>
                    <a:close/>
                    <a:moveTo>
                      <a:pt x="445673" y="506777"/>
                    </a:moveTo>
                    <a:lnTo>
                      <a:pt x="445673" y="580935"/>
                    </a:lnTo>
                    <a:lnTo>
                      <a:pt x="581882" y="580935"/>
                    </a:lnTo>
                    <a:lnTo>
                      <a:pt x="581882" y="506777"/>
                    </a:lnTo>
                    <a:close/>
                    <a:moveTo>
                      <a:pt x="235186" y="506777"/>
                    </a:moveTo>
                    <a:lnTo>
                      <a:pt x="235186" y="580935"/>
                    </a:lnTo>
                    <a:lnTo>
                      <a:pt x="371394" y="580935"/>
                    </a:lnTo>
                    <a:lnTo>
                      <a:pt x="371394" y="506777"/>
                    </a:lnTo>
                    <a:close/>
                    <a:moveTo>
                      <a:pt x="24791" y="506777"/>
                    </a:moveTo>
                    <a:lnTo>
                      <a:pt x="24791" y="580935"/>
                    </a:lnTo>
                    <a:lnTo>
                      <a:pt x="160907" y="580935"/>
                    </a:lnTo>
                    <a:lnTo>
                      <a:pt x="160907" y="506777"/>
                    </a:lnTo>
                    <a:close/>
                    <a:moveTo>
                      <a:pt x="359037" y="160677"/>
                    </a:moveTo>
                    <a:lnTo>
                      <a:pt x="383735" y="160677"/>
                    </a:lnTo>
                    <a:lnTo>
                      <a:pt x="383735" y="185375"/>
                    </a:lnTo>
                    <a:lnTo>
                      <a:pt x="359037" y="185375"/>
                    </a:lnTo>
                    <a:close/>
                    <a:moveTo>
                      <a:pt x="222845" y="160677"/>
                    </a:moveTo>
                    <a:lnTo>
                      <a:pt x="247613" y="160677"/>
                    </a:lnTo>
                    <a:lnTo>
                      <a:pt x="247613" y="185375"/>
                    </a:lnTo>
                    <a:lnTo>
                      <a:pt x="222845" y="185375"/>
                    </a:lnTo>
                    <a:close/>
                    <a:moveTo>
                      <a:pt x="290870" y="98933"/>
                    </a:moveTo>
                    <a:lnTo>
                      <a:pt x="315678" y="98933"/>
                    </a:lnTo>
                    <a:lnTo>
                      <a:pt x="315678" y="174088"/>
                    </a:lnTo>
                    <a:lnTo>
                      <a:pt x="361577" y="219867"/>
                    </a:lnTo>
                    <a:lnTo>
                      <a:pt x="344109" y="237382"/>
                    </a:lnTo>
                    <a:lnTo>
                      <a:pt x="294494" y="187989"/>
                    </a:lnTo>
                    <a:cubicBezTo>
                      <a:pt x="292171" y="185672"/>
                      <a:pt x="290870" y="182521"/>
                      <a:pt x="290870" y="179185"/>
                    </a:cubicBezTo>
                    <a:close/>
                    <a:moveTo>
                      <a:pt x="303301" y="74150"/>
                    </a:moveTo>
                    <a:cubicBezTo>
                      <a:pt x="248709" y="74150"/>
                      <a:pt x="204237" y="118559"/>
                      <a:pt x="204237" y="173073"/>
                    </a:cubicBezTo>
                    <a:cubicBezTo>
                      <a:pt x="204237" y="227587"/>
                      <a:pt x="248709" y="271903"/>
                      <a:pt x="303301" y="271903"/>
                    </a:cubicBezTo>
                    <a:cubicBezTo>
                      <a:pt x="357893" y="271903"/>
                      <a:pt x="402273" y="227587"/>
                      <a:pt x="402273" y="173073"/>
                    </a:cubicBezTo>
                    <a:cubicBezTo>
                      <a:pt x="402273" y="118559"/>
                      <a:pt x="357893" y="74150"/>
                      <a:pt x="303301" y="74150"/>
                    </a:cubicBezTo>
                    <a:close/>
                    <a:moveTo>
                      <a:pt x="303301" y="49396"/>
                    </a:moveTo>
                    <a:cubicBezTo>
                      <a:pt x="371542" y="49396"/>
                      <a:pt x="427062" y="104837"/>
                      <a:pt x="427062" y="173073"/>
                    </a:cubicBezTo>
                    <a:cubicBezTo>
                      <a:pt x="427062" y="241216"/>
                      <a:pt x="371542" y="296657"/>
                      <a:pt x="303301" y="296657"/>
                    </a:cubicBezTo>
                    <a:cubicBezTo>
                      <a:pt x="234968" y="296657"/>
                      <a:pt x="179448" y="241216"/>
                      <a:pt x="179448" y="173073"/>
                    </a:cubicBezTo>
                    <a:cubicBezTo>
                      <a:pt x="179448" y="104837"/>
                      <a:pt x="234968" y="49396"/>
                      <a:pt x="303301" y="49396"/>
                    </a:cubicBezTo>
                    <a:close/>
                    <a:moveTo>
                      <a:pt x="303336" y="24750"/>
                    </a:moveTo>
                    <a:cubicBezTo>
                      <a:pt x="221351" y="24750"/>
                      <a:pt x="154779" y="91214"/>
                      <a:pt x="154779" y="173066"/>
                    </a:cubicBezTo>
                    <a:cubicBezTo>
                      <a:pt x="154779" y="254825"/>
                      <a:pt x="221351" y="321382"/>
                      <a:pt x="303336" y="321382"/>
                    </a:cubicBezTo>
                    <a:cubicBezTo>
                      <a:pt x="385229" y="321382"/>
                      <a:pt x="451894" y="254825"/>
                      <a:pt x="451894" y="173066"/>
                    </a:cubicBezTo>
                    <a:cubicBezTo>
                      <a:pt x="451894" y="91214"/>
                      <a:pt x="385229" y="24750"/>
                      <a:pt x="303336" y="24750"/>
                    </a:cubicBezTo>
                    <a:close/>
                    <a:moveTo>
                      <a:pt x="303336" y="0"/>
                    </a:moveTo>
                    <a:cubicBezTo>
                      <a:pt x="398878" y="0"/>
                      <a:pt x="476592" y="77588"/>
                      <a:pt x="476592" y="173066"/>
                    </a:cubicBezTo>
                    <a:cubicBezTo>
                      <a:pt x="476592" y="264280"/>
                      <a:pt x="405470" y="339272"/>
                      <a:pt x="315685" y="345669"/>
                    </a:cubicBezTo>
                    <a:lnTo>
                      <a:pt x="315685" y="401658"/>
                    </a:lnTo>
                    <a:lnTo>
                      <a:pt x="513731" y="401658"/>
                    </a:lnTo>
                    <a:cubicBezTo>
                      <a:pt x="520602" y="401658"/>
                      <a:pt x="526173" y="407220"/>
                      <a:pt x="526173" y="414079"/>
                    </a:cubicBezTo>
                    <a:lnTo>
                      <a:pt x="526173" y="482026"/>
                    </a:lnTo>
                    <a:lnTo>
                      <a:pt x="594231" y="482026"/>
                    </a:lnTo>
                    <a:cubicBezTo>
                      <a:pt x="601102" y="482026"/>
                      <a:pt x="606580" y="487588"/>
                      <a:pt x="606580" y="494355"/>
                    </a:cubicBezTo>
                    <a:lnTo>
                      <a:pt x="606580" y="593263"/>
                    </a:lnTo>
                    <a:cubicBezTo>
                      <a:pt x="606580" y="600123"/>
                      <a:pt x="601102" y="605592"/>
                      <a:pt x="594231" y="605592"/>
                    </a:cubicBezTo>
                    <a:lnTo>
                      <a:pt x="433324" y="605592"/>
                    </a:lnTo>
                    <a:cubicBezTo>
                      <a:pt x="426454" y="605592"/>
                      <a:pt x="420883" y="600123"/>
                      <a:pt x="420883" y="593263"/>
                    </a:cubicBezTo>
                    <a:lnTo>
                      <a:pt x="420883" y="494355"/>
                    </a:lnTo>
                    <a:cubicBezTo>
                      <a:pt x="420883" y="487588"/>
                      <a:pt x="426454" y="482026"/>
                      <a:pt x="433324" y="482026"/>
                    </a:cubicBezTo>
                    <a:lnTo>
                      <a:pt x="501383" y="482026"/>
                    </a:lnTo>
                    <a:lnTo>
                      <a:pt x="501383" y="426408"/>
                    </a:lnTo>
                    <a:lnTo>
                      <a:pt x="315685" y="426408"/>
                    </a:lnTo>
                    <a:lnTo>
                      <a:pt x="315685" y="482026"/>
                    </a:lnTo>
                    <a:lnTo>
                      <a:pt x="383743" y="482026"/>
                    </a:lnTo>
                    <a:cubicBezTo>
                      <a:pt x="390614" y="482026"/>
                      <a:pt x="396185" y="487588"/>
                      <a:pt x="396185" y="494355"/>
                    </a:cubicBezTo>
                    <a:lnTo>
                      <a:pt x="396185" y="593263"/>
                    </a:lnTo>
                    <a:cubicBezTo>
                      <a:pt x="396185" y="600123"/>
                      <a:pt x="390614" y="605592"/>
                      <a:pt x="383743" y="605592"/>
                    </a:cubicBezTo>
                    <a:lnTo>
                      <a:pt x="222837" y="605592"/>
                    </a:lnTo>
                    <a:cubicBezTo>
                      <a:pt x="215966" y="605592"/>
                      <a:pt x="210488" y="600123"/>
                      <a:pt x="210488" y="593263"/>
                    </a:cubicBezTo>
                    <a:lnTo>
                      <a:pt x="210488" y="494355"/>
                    </a:lnTo>
                    <a:cubicBezTo>
                      <a:pt x="210488" y="487588"/>
                      <a:pt x="215966" y="482026"/>
                      <a:pt x="222837" y="482026"/>
                    </a:cubicBezTo>
                    <a:lnTo>
                      <a:pt x="290895" y="482026"/>
                    </a:lnTo>
                    <a:lnTo>
                      <a:pt x="290895" y="426408"/>
                    </a:lnTo>
                    <a:lnTo>
                      <a:pt x="99069" y="426408"/>
                    </a:lnTo>
                    <a:lnTo>
                      <a:pt x="99069" y="482026"/>
                    </a:lnTo>
                    <a:lnTo>
                      <a:pt x="173348" y="482026"/>
                    </a:lnTo>
                    <a:cubicBezTo>
                      <a:pt x="180126" y="482026"/>
                      <a:pt x="185697" y="487588"/>
                      <a:pt x="185697" y="494355"/>
                    </a:cubicBezTo>
                    <a:lnTo>
                      <a:pt x="185697" y="593263"/>
                    </a:lnTo>
                    <a:cubicBezTo>
                      <a:pt x="185697" y="600123"/>
                      <a:pt x="180126" y="605592"/>
                      <a:pt x="173348" y="605592"/>
                    </a:cubicBezTo>
                    <a:lnTo>
                      <a:pt x="12349" y="605592"/>
                    </a:lnTo>
                    <a:cubicBezTo>
                      <a:pt x="5571" y="605592"/>
                      <a:pt x="0" y="600123"/>
                      <a:pt x="0" y="593263"/>
                    </a:cubicBezTo>
                    <a:lnTo>
                      <a:pt x="0" y="494355"/>
                    </a:lnTo>
                    <a:cubicBezTo>
                      <a:pt x="0" y="487588"/>
                      <a:pt x="5571" y="482026"/>
                      <a:pt x="12349" y="482026"/>
                    </a:cubicBezTo>
                    <a:lnTo>
                      <a:pt x="74279" y="482026"/>
                    </a:lnTo>
                    <a:lnTo>
                      <a:pt x="74279" y="414079"/>
                    </a:lnTo>
                    <a:cubicBezTo>
                      <a:pt x="74279" y="407220"/>
                      <a:pt x="79850" y="401658"/>
                      <a:pt x="86628" y="401658"/>
                    </a:cubicBezTo>
                    <a:lnTo>
                      <a:pt x="290895" y="401658"/>
                    </a:lnTo>
                    <a:lnTo>
                      <a:pt x="290895" y="345669"/>
                    </a:lnTo>
                    <a:cubicBezTo>
                      <a:pt x="201110" y="339272"/>
                      <a:pt x="129988" y="264280"/>
                      <a:pt x="129988" y="173066"/>
                    </a:cubicBezTo>
                    <a:cubicBezTo>
                      <a:pt x="129988" y="77588"/>
                      <a:pt x="207702" y="0"/>
                      <a:pt x="303336" y="0"/>
                    </a:cubicBezTo>
                    <a:close/>
                  </a:path>
                </a:pathLst>
              </a:custGeom>
              <a:solidFill>
                <a:srgbClr val="C82828"/>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60012"/>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1" name="TextBox 4">
              <a:extLst>
                <a:ext uri="{FF2B5EF4-FFF2-40B4-BE49-F238E27FC236}">
                  <a16:creationId xmlns:a16="http://schemas.microsoft.com/office/drawing/2014/main" id="{B0141B21-9707-E949-9AC9-44E4D5F8A386}"/>
                </a:ext>
              </a:extLst>
            </p:cNvPr>
            <p:cNvSpPr txBox="1"/>
            <p:nvPr>
              <p:custDataLst>
                <p:tags r:id="rId30"/>
              </p:custDataLst>
            </p:nvPr>
          </p:nvSpPr>
          <p:spPr bwMode="auto">
            <a:xfrm>
              <a:off x="2421388" y="5946345"/>
              <a:ext cx="2043087" cy="489365"/>
            </a:xfrm>
            <a:prstGeom prst="rect">
              <a:avLst/>
            </a:prstGeom>
            <a:noFill/>
          </p:spPr>
          <p:txBody>
            <a:bodyPr wrap="square" anchor="t">
              <a:spAutoFit/>
            </a:bodyPr>
            <a:lstStyle/>
            <a:p>
              <a:pPr algn="ctr">
                <a:lnSpc>
                  <a:spcPct val="130000"/>
                </a:lnSpc>
                <a:spcBef>
                  <a:spcPts val="600"/>
                </a:spcBef>
                <a:defRPr/>
              </a:pPr>
              <a:r>
                <a:rPr lang="en-US" altLang="zh-CN" sz="800" b="1" dirty="0" err="1">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C：客户、供应商、物料</a:t>
              </a:r>
              <a:r>
                <a:rPr lang="zh-CN" altLang="en-US"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、项目</a:t>
              </a:r>
              <a:endParaRPr lang="en-US" altLang="zh-CN"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spcBef>
                  <a:spcPts val="600"/>
                </a:spcBef>
                <a:defRPr/>
              </a:pPr>
              <a:r>
                <a:rPr lang="en-US" altLang="zh-CN"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：组织、人员、账号、会计科目</a:t>
              </a:r>
            </a:p>
          </p:txBody>
        </p:sp>
        <p:sp>
          <p:nvSpPr>
            <p:cNvPr id="42" name="TextBox 4">
              <a:extLst>
                <a:ext uri="{FF2B5EF4-FFF2-40B4-BE49-F238E27FC236}">
                  <a16:creationId xmlns:a16="http://schemas.microsoft.com/office/drawing/2014/main" id="{065DFAFF-5F8B-E84E-BBE7-D7B51DD8797D}"/>
                </a:ext>
              </a:extLst>
            </p:cNvPr>
            <p:cNvSpPr txBox="1"/>
            <p:nvPr>
              <p:custDataLst>
                <p:tags r:id="rId31"/>
              </p:custDataLst>
            </p:nvPr>
          </p:nvSpPr>
          <p:spPr bwMode="auto">
            <a:xfrm>
              <a:off x="4342314" y="5952497"/>
              <a:ext cx="2074927" cy="489365"/>
            </a:xfrm>
            <a:prstGeom prst="rect">
              <a:avLst/>
            </a:prstGeom>
            <a:noFill/>
          </p:spPr>
          <p:txBody>
            <a:bodyPr wrap="square" anchor="t">
              <a:spAutoFit/>
            </a:bodyPr>
            <a:lstStyle/>
            <a:p>
              <a:pPr algn="ctr">
                <a:lnSpc>
                  <a:spcPct val="130000"/>
                </a:lnSpc>
                <a:spcBef>
                  <a:spcPts val="600"/>
                </a:spcBef>
                <a:defRPr/>
              </a:pPr>
              <a:r>
                <a:rPr lang="en-US" altLang="zh-CN" sz="800" b="1" dirty="0" err="1">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C：客户、供应商、物料</a:t>
              </a:r>
              <a:r>
                <a:rPr lang="zh-CN" altLang="en-US"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、项目</a:t>
              </a:r>
              <a:endParaRPr lang="en-US" altLang="zh-CN"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spcBef>
                  <a:spcPts val="600"/>
                </a:spcBef>
                <a:defRPr/>
              </a:pPr>
              <a:r>
                <a:rPr lang="en-US" altLang="zh-CN"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：组织、人员、账号、会计科目</a:t>
              </a:r>
            </a:p>
          </p:txBody>
        </p:sp>
        <p:sp>
          <p:nvSpPr>
            <p:cNvPr id="43" name="TextBox 4">
              <a:extLst>
                <a:ext uri="{FF2B5EF4-FFF2-40B4-BE49-F238E27FC236}">
                  <a16:creationId xmlns:a16="http://schemas.microsoft.com/office/drawing/2014/main" id="{EC9A93C1-B580-4C40-B479-B9EF1CF0BEA6}"/>
                </a:ext>
              </a:extLst>
            </p:cNvPr>
            <p:cNvSpPr txBox="1"/>
            <p:nvPr>
              <p:custDataLst>
                <p:tags r:id="rId32"/>
              </p:custDataLst>
            </p:nvPr>
          </p:nvSpPr>
          <p:spPr bwMode="auto">
            <a:xfrm>
              <a:off x="6263872" y="5951910"/>
              <a:ext cx="2100601" cy="489365"/>
            </a:xfrm>
            <a:prstGeom prst="rect">
              <a:avLst/>
            </a:prstGeom>
            <a:noFill/>
          </p:spPr>
          <p:txBody>
            <a:bodyPr wrap="square" anchor="t">
              <a:spAutoFit/>
            </a:bodyPr>
            <a:lstStyle/>
            <a:p>
              <a:pPr algn="ctr">
                <a:lnSpc>
                  <a:spcPct val="130000"/>
                </a:lnSpc>
                <a:spcBef>
                  <a:spcPts val="600"/>
                </a:spcBef>
                <a:buClrTx/>
                <a:buSzTx/>
                <a:buFontTx/>
                <a:defRPr/>
              </a:pPr>
              <a:r>
                <a:rPr lang="en-US" altLang="zh-CN" sz="800" b="1" dirty="0" err="1">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C：客户、供应商、物料</a:t>
              </a:r>
              <a:r>
                <a:rPr lang="zh-CN" altLang="en-US"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、项目</a:t>
              </a:r>
              <a:endParaRPr lang="en-US" altLang="zh-CN"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spcBef>
                  <a:spcPts val="600"/>
                </a:spcBef>
                <a:defRPr/>
              </a:pPr>
              <a:r>
                <a:rPr lang="en-US" altLang="zh-CN"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：组织、人员、账号、会计科目</a:t>
              </a:r>
            </a:p>
          </p:txBody>
        </p:sp>
        <p:sp>
          <p:nvSpPr>
            <p:cNvPr id="44" name="TextBox 4">
              <a:extLst>
                <a:ext uri="{FF2B5EF4-FFF2-40B4-BE49-F238E27FC236}">
                  <a16:creationId xmlns:a16="http://schemas.microsoft.com/office/drawing/2014/main" id="{C6CBFB05-D79A-0D42-87F1-1DE402FC6126}"/>
                </a:ext>
              </a:extLst>
            </p:cNvPr>
            <p:cNvSpPr txBox="1"/>
            <p:nvPr>
              <p:custDataLst>
                <p:tags r:id="rId33"/>
              </p:custDataLst>
            </p:nvPr>
          </p:nvSpPr>
          <p:spPr bwMode="auto">
            <a:xfrm>
              <a:off x="8134436" y="5970860"/>
              <a:ext cx="2103880" cy="489365"/>
            </a:xfrm>
            <a:prstGeom prst="rect">
              <a:avLst/>
            </a:prstGeom>
            <a:noFill/>
          </p:spPr>
          <p:txBody>
            <a:bodyPr wrap="square" anchor="t">
              <a:spAutoFit/>
            </a:bodyPr>
            <a:lstStyle/>
            <a:p>
              <a:pPr algn="ctr">
                <a:lnSpc>
                  <a:spcPct val="130000"/>
                </a:lnSpc>
                <a:spcBef>
                  <a:spcPts val="600"/>
                </a:spcBef>
                <a:buClrTx/>
                <a:buSzTx/>
                <a:buFontTx/>
                <a:defRPr/>
              </a:pPr>
              <a:r>
                <a:rPr lang="en-US" altLang="zh-CN" sz="800" b="1" dirty="0" err="1">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C：客户、供应商、物料</a:t>
              </a:r>
              <a:r>
                <a:rPr lang="zh-CN" altLang="en-US"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、项目</a:t>
              </a:r>
              <a:endParaRPr lang="en-US" altLang="zh-CN"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spcBef>
                  <a:spcPts val="600"/>
                </a:spcBef>
                <a:defRPr/>
              </a:pPr>
              <a:r>
                <a:rPr lang="en-US" altLang="zh-CN"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：组织、人员、账号、会计科目</a:t>
              </a:r>
            </a:p>
          </p:txBody>
        </p:sp>
        <p:sp>
          <p:nvSpPr>
            <p:cNvPr id="45" name="TextBox 4">
              <a:extLst>
                <a:ext uri="{FF2B5EF4-FFF2-40B4-BE49-F238E27FC236}">
                  <a16:creationId xmlns:a16="http://schemas.microsoft.com/office/drawing/2014/main" id="{9752BAE5-DA99-A448-90A3-AC8CEE4E3922}"/>
                </a:ext>
              </a:extLst>
            </p:cNvPr>
            <p:cNvSpPr txBox="1"/>
            <p:nvPr>
              <p:custDataLst>
                <p:tags r:id="rId34"/>
              </p:custDataLst>
            </p:nvPr>
          </p:nvSpPr>
          <p:spPr bwMode="auto">
            <a:xfrm>
              <a:off x="10055896" y="5978908"/>
              <a:ext cx="2001889" cy="489365"/>
            </a:xfrm>
            <a:prstGeom prst="rect">
              <a:avLst/>
            </a:prstGeom>
            <a:noFill/>
          </p:spPr>
          <p:txBody>
            <a:bodyPr wrap="square" anchor="t">
              <a:spAutoFit/>
            </a:bodyPr>
            <a:lstStyle/>
            <a:p>
              <a:pPr algn="ctr">
                <a:lnSpc>
                  <a:spcPct val="130000"/>
                </a:lnSpc>
                <a:spcBef>
                  <a:spcPts val="600"/>
                </a:spcBef>
                <a:defRPr/>
              </a:pPr>
              <a:r>
                <a:rPr lang="en-US" altLang="zh-CN" sz="800" b="1" dirty="0" err="1">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C：客户、供应商、物料</a:t>
              </a:r>
              <a:r>
                <a:rPr lang="zh-CN" altLang="en-US"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rPr>
                <a:t>、项目</a:t>
              </a:r>
              <a:endParaRPr lang="en-US" altLang="zh-CN" sz="800" b="1" dirty="0">
                <a:solidFill>
                  <a:schemeClr val="bg2">
                    <a:lumMod val="10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spcBef>
                  <a:spcPts val="600"/>
                </a:spcBef>
                <a:defRPr/>
              </a:pPr>
              <a:r>
                <a:rPr lang="en-US" altLang="zh-CN"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800" b="1" dirty="0">
                  <a:solidFill>
                    <a:srgbClr val="E7E6E6">
                      <a:lumMod val="50000"/>
                    </a:srgbClr>
                  </a:solidFill>
                  <a:latin typeface="微软雅黑" panose="020B0503020204020204" pitchFamily="34" charset="-122"/>
                  <a:ea typeface="微软雅黑" panose="020B0503020204020204" pitchFamily="34" charset="-122"/>
                  <a:sym typeface="Arial" panose="020B0604020202020204" pitchFamily="34" charset="0"/>
                </a:rPr>
                <a:t>：组织、人员、账号、会计科目</a:t>
              </a:r>
            </a:p>
          </p:txBody>
        </p:sp>
        <p:sp>
          <p:nvSpPr>
            <p:cNvPr id="46" name="矩形 45">
              <a:extLst>
                <a:ext uri="{FF2B5EF4-FFF2-40B4-BE49-F238E27FC236}">
                  <a16:creationId xmlns:a16="http://schemas.microsoft.com/office/drawing/2014/main" id="{9B190AA8-A1A0-E74A-8575-686B6C92F054}"/>
                </a:ext>
              </a:extLst>
            </p:cNvPr>
            <p:cNvSpPr/>
            <p:nvPr/>
          </p:nvSpPr>
          <p:spPr>
            <a:xfrm>
              <a:off x="3251588" y="3942126"/>
              <a:ext cx="1573293" cy="253916"/>
            </a:xfrm>
            <a:prstGeom prst="rect">
              <a:avLst/>
            </a:prstGeom>
          </p:spPr>
          <p:txBody>
            <a:bodyPr wrap="none">
              <a:spAutoFit/>
            </a:bodyPr>
            <a:lstStyle/>
            <a:p>
              <a:r>
                <a:rPr lang="zh-CN" altLang="en-US" sz="1050" b="1" dirty="0">
                  <a:solidFill>
                    <a:schemeClr val="bg2">
                      <a:lumMod val="10000"/>
                    </a:schemeClr>
                  </a:solidFill>
                  <a:latin typeface="微软雅黑" panose="020B0503020204020204" pitchFamily="34" charset="-122"/>
                  <a:ea typeface="微软雅黑" panose="020B0503020204020204" pitchFamily="34" charset="-122"/>
                </a:rPr>
                <a:t>C：</a:t>
              </a:r>
              <a:r>
                <a:rPr lang="zh-CN" altLang="en-US" sz="1050" dirty="0">
                  <a:solidFill>
                    <a:schemeClr val="bg2">
                      <a:lumMod val="10000"/>
                    </a:schemeClr>
                  </a:solidFill>
                  <a:latin typeface="微软雅黑" panose="020B0503020204020204" pitchFamily="34" charset="-122"/>
                  <a:ea typeface="微软雅黑" panose="020B0503020204020204" pitchFamily="34" charset="-122"/>
                </a:rPr>
                <a:t>创建 / </a:t>
              </a:r>
              <a:r>
                <a:rPr lang="zh-CN" altLang="en-US" sz="1050" b="1" dirty="0">
                  <a:solidFill>
                    <a:schemeClr val="bg2">
                      <a:lumMod val="10000"/>
                    </a:schemeClr>
                  </a:solidFill>
                  <a:latin typeface="微软雅黑" panose="020B0503020204020204" pitchFamily="34" charset="-122"/>
                  <a:ea typeface="微软雅黑" panose="020B0503020204020204" pitchFamily="34" charset="-122"/>
                </a:rPr>
                <a:t>U：</a:t>
              </a:r>
              <a:r>
                <a:rPr lang="zh-CN" altLang="en-US" sz="1050" dirty="0">
                  <a:solidFill>
                    <a:schemeClr val="bg2">
                      <a:lumMod val="10000"/>
                    </a:schemeClr>
                  </a:solidFill>
                  <a:latin typeface="微软雅黑" panose="020B0503020204020204" pitchFamily="34" charset="-122"/>
                  <a:ea typeface="微软雅黑" panose="020B0503020204020204" pitchFamily="34" charset="-122"/>
                </a:rPr>
                <a:t>使用</a:t>
              </a:r>
            </a:p>
          </p:txBody>
        </p:sp>
      </p:grpSp>
      <p:sp>
        <p:nvSpPr>
          <p:cNvPr id="81" name="Up-Down Arrow 57">
            <a:extLst>
              <a:ext uri="{FF2B5EF4-FFF2-40B4-BE49-F238E27FC236}">
                <a16:creationId xmlns:a16="http://schemas.microsoft.com/office/drawing/2014/main" id="{D2D9E756-CB90-4D4B-AE84-DD2F4BF04EB4}"/>
              </a:ext>
            </a:extLst>
          </p:cNvPr>
          <p:cNvSpPr/>
          <p:nvPr/>
        </p:nvSpPr>
        <p:spPr>
          <a:xfrm>
            <a:off x="217909" y="1265274"/>
            <a:ext cx="692298" cy="5202999"/>
          </a:xfrm>
          <a:prstGeom prst="upDown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r>
              <a:rPr lang="zh-CN" altLang="en-US" sz="1400" b="1" dirty="0">
                <a:solidFill>
                  <a:prstClr val="white"/>
                </a:solidFill>
                <a:latin typeface="微软雅黑" panose="020B0503020204020204" pitchFamily="34" charset="-122"/>
                <a:ea typeface="微软雅黑" panose="020B0503020204020204" pitchFamily="34" charset="-122"/>
              </a:rPr>
              <a:t>统一标准</a:t>
            </a:r>
          </a:p>
          <a:p>
            <a:pPr algn="ctr" defTabSz="457200"/>
            <a:endParaRPr lang="zh-CN" altLang="en-US" sz="1400" b="1" dirty="0">
              <a:solidFill>
                <a:prstClr val="white"/>
              </a:solidFill>
              <a:latin typeface="微软雅黑" panose="020B0503020204020204" pitchFamily="34" charset="-122"/>
              <a:ea typeface="微软雅黑" panose="020B0503020204020204" pitchFamily="34" charset="-122"/>
            </a:endParaRPr>
          </a:p>
          <a:p>
            <a:pPr algn="ctr" defTabSz="457200"/>
            <a:r>
              <a:rPr lang="zh-CN" altLang="en-US" sz="1400" b="1" dirty="0">
                <a:solidFill>
                  <a:prstClr val="white"/>
                </a:solidFill>
                <a:latin typeface="微软雅黑" panose="020B0503020204020204" pitchFamily="34" charset="-122"/>
                <a:ea typeface="微软雅黑" panose="020B0503020204020204" pitchFamily="34" charset="-122"/>
              </a:rPr>
              <a:t>分级管理</a:t>
            </a:r>
            <a:endParaRPr lang="en-US" altLang="zh-CN" sz="1400" b="1" dirty="0">
              <a:solidFill>
                <a:prstClr val="white"/>
              </a:solidFill>
              <a:latin typeface="微软雅黑" panose="020B0503020204020204" pitchFamily="34" charset="-122"/>
              <a:ea typeface="微软雅黑" panose="020B0503020204020204" pitchFamily="34" charset="-122"/>
            </a:endParaRPr>
          </a:p>
          <a:p>
            <a:pPr algn="ctr" defTabSz="457200"/>
            <a:endParaRPr lang="en-US" altLang="zh-CN" sz="1400" b="1" dirty="0">
              <a:solidFill>
                <a:prstClr val="white"/>
              </a:solidFill>
              <a:latin typeface="微软雅黑" panose="020B0503020204020204" pitchFamily="34" charset="-122"/>
              <a:ea typeface="微软雅黑" panose="020B0503020204020204" pitchFamily="34" charset="-122"/>
            </a:endParaRPr>
          </a:p>
          <a:p>
            <a:pPr algn="ctr" defTabSz="457200"/>
            <a:r>
              <a:rPr lang="zh-CN" altLang="en-US" sz="1400" b="1" dirty="0">
                <a:solidFill>
                  <a:prstClr val="white"/>
                </a:solidFill>
                <a:latin typeface="微软雅黑" panose="020B0503020204020204" pitchFamily="34" charset="-122"/>
                <a:ea typeface="微软雅黑" panose="020B0503020204020204" pitchFamily="34" charset="-122"/>
              </a:rPr>
              <a:t>全局共享</a:t>
            </a:r>
          </a:p>
        </p:txBody>
      </p:sp>
    </p:spTree>
    <p:extLst>
      <p:ext uri="{BB962C8B-B14F-4D97-AF65-F5344CB8AC3E}">
        <p14:creationId xmlns:p14="http://schemas.microsoft.com/office/powerpoint/2010/main" val="1084174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kumimoji="1" lang="en-US" altLang="zh-CN" dirty="0"/>
              <a:t>4-</a:t>
            </a:r>
            <a:r>
              <a:rPr kumimoji="1" lang="zh-CN" altLang="en-US" dirty="0"/>
              <a:t>数据集成</a:t>
            </a:r>
            <a:r>
              <a:rPr kumimoji="1" lang="en-US" altLang="zh-CN" dirty="0"/>
              <a:t>-</a:t>
            </a:r>
            <a:r>
              <a:rPr kumimoji="1" lang="zh-CN" altLang="en-US" dirty="0"/>
              <a:t>数据中台：</a:t>
            </a:r>
            <a:r>
              <a:rPr kumimoji="1" lang="zh-CN" altLang="en-US" sz="1800" dirty="0"/>
              <a:t>一站式数据采集、开发、治理、应用的数据底座</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6" name="圆角矩形 108">
            <a:extLst>
              <a:ext uri="{FF2B5EF4-FFF2-40B4-BE49-F238E27FC236}">
                <a16:creationId xmlns:a16="http://schemas.microsoft.com/office/drawing/2014/main" id="{FA2A0335-8B29-C040-BD57-3E0AE634A19A}"/>
              </a:ext>
            </a:extLst>
          </p:cNvPr>
          <p:cNvSpPr/>
          <p:nvPr/>
        </p:nvSpPr>
        <p:spPr>
          <a:xfrm>
            <a:off x="415925" y="1877695"/>
            <a:ext cx="11404600" cy="3524250"/>
          </a:xfrm>
          <a:prstGeom prst="roundRect">
            <a:avLst>
              <a:gd name="adj" fmla="val 4908"/>
            </a:avLst>
          </a:prstGeom>
          <a:solidFill>
            <a:srgbClr val="E7E7E8">
              <a:alpha val="20000"/>
            </a:srgbClr>
          </a:solidFill>
          <a:ln w="12700" cap="flat" cmpd="sng" algn="ctr">
            <a:solidFill>
              <a:srgbClr val="E7E7E8"/>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05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Helvetica Neue" panose="02000503000000020004"/>
            </a:endParaRPr>
          </a:p>
        </p:txBody>
      </p:sp>
      <p:sp>
        <p:nvSpPr>
          <p:cNvPr id="7" name="圆角矩形 108">
            <a:extLst>
              <a:ext uri="{FF2B5EF4-FFF2-40B4-BE49-F238E27FC236}">
                <a16:creationId xmlns:a16="http://schemas.microsoft.com/office/drawing/2014/main" id="{8D455349-46EA-8C4A-B04F-B77E7350B67D}"/>
              </a:ext>
            </a:extLst>
          </p:cNvPr>
          <p:cNvSpPr/>
          <p:nvPr/>
        </p:nvSpPr>
        <p:spPr>
          <a:xfrm>
            <a:off x="7446645" y="6009640"/>
            <a:ext cx="4382770" cy="638175"/>
          </a:xfrm>
          <a:prstGeom prst="roundRect">
            <a:avLst>
              <a:gd name="adj" fmla="val 4908"/>
            </a:avLst>
          </a:prstGeom>
          <a:solidFill>
            <a:srgbClr val="E7E7E8">
              <a:alpha val="20000"/>
            </a:srgbClr>
          </a:solidFill>
          <a:ln w="12700" cap="flat" cmpd="sng" algn="ctr">
            <a:solidFill>
              <a:srgbClr val="E7E7E8"/>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05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Helvetica Neue" panose="02000503000000020004"/>
            </a:endParaRPr>
          </a:p>
        </p:txBody>
      </p:sp>
      <p:sp>
        <p:nvSpPr>
          <p:cNvPr id="8" name="矩形: 圆角 431">
            <a:extLst>
              <a:ext uri="{FF2B5EF4-FFF2-40B4-BE49-F238E27FC236}">
                <a16:creationId xmlns:a16="http://schemas.microsoft.com/office/drawing/2014/main" id="{F41D01B5-B14F-DF49-B9DF-64B77FC8A3E6}"/>
              </a:ext>
            </a:extLst>
          </p:cNvPr>
          <p:cNvSpPr/>
          <p:nvPr/>
        </p:nvSpPr>
        <p:spPr>
          <a:xfrm>
            <a:off x="430530" y="1919605"/>
            <a:ext cx="5764530" cy="1273810"/>
          </a:xfrm>
          <a:prstGeom prst="roundRect">
            <a:avLst/>
          </a:prstGeom>
          <a:solidFill>
            <a:srgbClr val="FFFFFF">
              <a:lumMod val="95000"/>
            </a:srgbClr>
          </a:solidFill>
          <a:ln w="12700" cap="flat">
            <a:solidFill>
              <a:srgbClr val="FFFFFF">
                <a:lumMod val="65000"/>
              </a:srgbClr>
            </a:solidFill>
            <a:prstDash val="dash"/>
            <a:round/>
          </a:ln>
          <a:effectLst/>
          <a:sp3d/>
        </p:spPr>
        <p:txBody>
          <a:bodyPr rot="0" spcFirstLastPara="1" vertOverflow="overflow" horzOverflow="overflow" vert="horz" wrap="square" lIns="22851" tIns="22851" rIns="22851" bIns="22851" numCol="1" spcCol="38100" rtlCol="0" anchor="ctr">
            <a:noAutofit/>
          </a:bodyPr>
          <a:lstStyle/>
          <a:p>
            <a:pPr marL="0" marR="0" lvl="0" indent="0" defTabSz="456565"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Helvetica"/>
              <a:sym typeface="Helvetica"/>
            </a:endParaRPr>
          </a:p>
        </p:txBody>
      </p:sp>
      <p:sp>
        <p:nvSpPr>
          <p:cNvPr id="9" name="圆角矩形 108">
            <a:extLst>
              <a:ext uri="{FF2B5EF4-FFF2-40B4-BE49-F238E27FC236}">
                <a16:creationId xmlns:a16="http://schemas.microsoft.com/office/drawing/2014/main" id="{08F3D64B-5DE9-4D4D-9294-4B9D44B8D547}"/>
              </a:ext>
            </a:extLst>
          </p:cNvPr>
          <p:cNvSpPr/>
          <p:nvPr/>
        </p:nvSpPr>
        <p:spPr>
          <a:xfrm>
            <a:off x="415290" y="6014085"/>
            <a:ext cx="6939915" cy="638175"/>
          </a:xfrm>
          <a:prstGeom prst="roundRect">
            <a:avLst>
              <a:gd name="adj" fmla="val 4908"/>
            </a:avLst>
          </a:prstGeom>
          <a:solidFill>
            <a:srgbClr val="E7E7E8">
              <a:alpha val="20000"/>
            </a:srgbClr>
          </a:solidFill>
          <a:ln w="12700" cap="flat" cmpd="sng" algn="ctr">
            <a:solidFill>
              <a:srgbClr val="E7E7E8"/>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05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Helvetica Neue" panose="02000503000000020004"/>
            </a:endParaRPr>
          </a:p>
        </p:txBody>
      </p:sp>
      <p:sp>
        <p:nvSpPr>
          <p:cNvPr id="10" name="圆角矩形 108">
            <a:extLst>
              <a:ext uri="{FF2B5EF4-FFF2-40B4-BE49-F238E27FC236}">
                <a16:creationId xmlns:a16="http://schemas.microsoft.com/office/drawing/2014/main" id="{4D8CF9A5-FCD9-664C-9685-71347968EB04}"/>
              </a:ext>
            </a:extLst>
          </p:cNvPr>
          <p:cNvSpPr/>
          <p:nvPr/>
        </p:nvSpPr>
        <p:spPr>
          <a:xfrm>
            <a:off x="415290" y="5203227"/>
            <a:ext cx="11414125" cy="731943"/>
          </a:xfrm>
          <a:prstGeom prst="roundRect">
            <a:avLst>
              <a:gd name="adj" fmla="val 4908"/>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algn="ctr" defTabSz="412750" hangingPunct="0"/>
            <a:endParaRPr lang="zh-CN" altLang="en-US" sz="1200" b="1" kern="0" dirty="0">
              <a:solidFill>
                <a:srgbClr val="000000"/>
              </a:solidFill>
              <a:latin typeface="Microsoft YaHei" panose="020B0503020204020204" pitchFamily="34" charset="-122"/>
              <a:ea typeface="Microsoft YaHei" panose="020B0503020204020204" pitchFamily="34" charset="-122"/>
              <a:sym typeface="Helvetica Neue" panose="02000503000000020004"/>
            </a:endParaRPr>
          </a:p>
        </p:txBody>
      </p:sp>
      <p:sp>
        <p:nvSpPr>
          <p:cNvPr id="11" name="圆角矩形 108">
            <a:extLst>
              <a:ext uri="{FF2B5EF4-FFF2-40B4-BE49-F238E27FC236}">
                <a16:creationId xmlns:a16="http://schemas.microsoft.com/office/drawing/2014/main" id="{8FEDAE37-EB85-DF4B-868B-17D466AE44A1}"/>
              </a:ext>
            </a:extLst>
          </p:cNvPr>
          <p:cNvSpPr/>
          <p:nvPr/>
        </p:nvSpPr>
        <p:spPr>
          <a:xfrm>
            <a:off x="440055" y="3268345"/>
            <a:ext cx="2185670" cy="229870"/>
          </a:xfrm>
          <a:prstGeom prst="roundRect">
            <a:avLst>
              <a:gd name="adj" fmla="val 16283"/>
            </a:avLst>
          </a:prstGeom>
          <a:solidFill>
            <a:srgbClr val="ED1C24"/>
          </a:solidFill>
          <a:ln>
            <a:noFill/>
          </a:ln>
        </p:spPr>
        <p:txBody>
          <a:bodyPr vert="horz" wrap="square" lIns="121920" tIns="60960" rIns="121920" bIns="60960" numCol="1" anchor="ctr" anchorCtr="0" compatLnSpc="1"/>
          <a:lstStyle/>
          <a:p>
            <a:pPr algn="ctr" fontAlgn="base">
              <a:spcBef>
                <a:spcPct val="0"/>
              </a:spcBef>
              <a:spcAft>
                <a:spcPct val="0"/>
              </a:spcAft>
              <a:defRPr/>
            </a:pPr>
            <a:r>
              <a:rPr lang="zh-CN" altLang="en-US" sz="1200" b="1" dirty="0">
                <a:solidFill>
                  <a:srgbClr val="FFFFFF"/>
                </a:solidFill>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rPr>
              <a:t>数据开发</a:t>
            </a:r>
          </a:p>
        </p:txBody>
      </p:sp>
      <p:sp>
        <p:nvSpPr>
          <p:cNvPr id="12" name="圆角矩形 108">
            <a:extLst>
              <a:ext uri="{FF2B5EF4-FFF2-40B4-BE49-F238E27FC236}">
                <a16:creationId xmlns:a16="http://schemas.microsoft.com/office/drawing/2014/main" id="{5F3EF1EE-2795-B74E-B877-3BC3FF2D6729}"/>
              </a:ext>
            </a:extLst>
          </p:cNvPr>
          <p:cNvSpPr/>
          <p:nvPr/>
        </p:nvSpPr>
        <p:spPr>
          <a:xfrm>
            <a:off x="438150" y="5302250"/>
            <a:ext cx="589088" cy="600710"/>
          </a:xfrm>
          <a:prstGeom prst="roundRect">
            <a:avLst>
              <a:gd name="adj" fmla="val 16283"/>
            </a:avLst>
          </a:prstGeom>
          <a:solidFill>
            <a:srgbClr val="ED1C24"/>
          </a:solidFill>
          <a:ln>
            <a:noFill/>
          </a:ln>
        </p:spPr>
        <p:txBody>
          <a:bodyPr vert="horz" wrap="square" lIns="121920" tIns="60960" rIns="121920" bIns="60960" numCol="1" anchor="ctr" anchorCtr="0" compatLnSpc="1"/>
          <a:lstStyle/>
          <a:p>
            <a:pPr algn="ctr" fontAlgn="base">
              <a:spcBef>
                <a:spcPct val="0"/>
              </a:spcBef>
              <a:spcAft>
                <a:spcPct val="0"/>
              </a:spcAft>
              <a:defRPr/>
            </a:pPr>
            <a:r>
              <a:rPr lang="zh-CN" altLang="en-US" sz="1100" b="1" dirty="0">
                <a:solidFill>
                  <a:srgbClr val="FFFFFF"/>
                </a:solidFill>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rPr>
              <a:t>数据平台公共</a:t>
            </a:r>
          </a:p>
        </p:txBody>
      </p:sp>
      <p:sp>
        <p:nvSpPr>
          <p:cNvPr id="13" name="圆角矩形 108">
            <a:extLst>
              <a:ext uri="{FF2B5EF4-FFF2-40B4-BE49-F238E27FC236}">
                <a16:creationId xmlns:a16="http://schemas.microsoft.com/office/drawing/2014/main" id="{45D688FA-FCDA-504F-9531-1138934B1487}"/>
              </a:ext>
            </a:extLst>
          </p:cNvPr>
          <p:cNvSpPr/>
          <p:nvPr/>
        </p:nvSpPr>
        <p:spPr>
          <a:xfrm>
            <a:off x="430530" y="1659890"/>
            <a:ext cx="11321415" cy="224155"/>
          </a:xfrm>
          <a:prstGeom prst="roundRect">
            <a:avLst>
              <a:gd name="adj" fmla="val 16283"/>
            </a:avLst>
          </a:prstGeom>
          <a:solidFill>
            <a:srgbClr val="ED1C24"/>
          </a:solidFill>
          <a:ln>
            <a:noFill/>
          </a:ln>
        </p:spPr>
        <p:txBody>
          <a:bodyPr vert="horz" wrap="square" lIns="121920" tIns="60960" rIns="121920" bIns="60960" numCol="1" anchor="ctr" anchorCtr="0" compatLnSpc="1"/>
          <a:lstStyle/>
          <a:p>
            <a:pPr algn="ctr" fontAlgn="base">
              <a:spcBef>
                <a:spcPct val="0"/>
              </a:spcBef>
              <a:spcAft>
                <a:spcPct val="0"/>
              </a:spcAft>
              <a:defRPr/>
            </a:pPr>
            <a:r>
              <a:rPr lang="zh-CN" altLang="en-US" sz="1050" b="1" kern="0" dirty="0">
                <a:solidFill>
                  <a:srgbClr val="FFFFFF"/>
                </a:solidFill>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rPr>
              <a:t>智能分析</a:t>
            </a:r>
            <a:endParaRPr lang="en-US" altLang="zh-CN" sz="1050" b="1" kern="0" dirty="0">
              <a:solidFill>
                <a:srgbClr val="FFFFFF"/>
              </a:solidFill>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endParaRPr>
          </a:p>
        </p:txBody>
      </p:sp>
      <p:pic>
        <p:nvPicPr>
          <p:cNvPr id="14" name="图片 23">
            <a:extLst>
              <a:ext uri="{FF2B5EF4-FFF2-40B4-BE49-F238E27FC236}">
                <a16:creationId xmlns:a16="http://schemas.microsoft.com/office/drawing/2014/main" id="{9AB44EAE-262E-9E49-ABF8-C254E79AC003}"/>
              </a:ext>
            </a:extLst>
          </p:cNvPr>
          <p:cNvPicPr>
            <a:picLocks noChangeAspect="1"/>
          </p:cNvPicPr>
          <p:nvPr/>
        </p:nvPicPr>
        <p:blipFill>
          <a:blip r:embed="rId3" cstate="print">
            <a:grayscl/>
            <a:lum bright="70000" contrast="-70000"/>
          </a:blip>
          <a:stretch>
            <a:fillRect/>
          </a:stretch>
        </p:blipFill>
        <p:spPr>
          <a:xfrm>
            <a:off x="5163698" y="1689779"/>
            <a:ext cx="189852" cy="191893"/>
          </a:xfrm>
          <a:prstGeom prst="rect">
            <a:avLst/>
          </a:prstGeom>
          <a:effectLst>
            <a:reflection blurRad="6350" stA="50000" endA="300" endPos="55000" dir="5400000" sy="-100000" algn="bl" rotWithShape="0"/>
          </a:effectLst>
        </p:spPr>
      </p:pic>
      <p:grpSp>
        <p:nvGrpSpPr>
          <p:cNvPr id="16" name="组合 15">
            <a:extLst>
              <a:ext uri="{FF2B5EF4-FFF2-40B4-BE49-F238E27FC236}">
                <a16:creationId xmlns:a16="http://schemas.microsoft.com/office/drawing/2014/main" id="{BE696823-04FA-D84A-9B08-502EDC796328}"/>
              </a:ext>
            </a:extLst>
          </p:cNvPr>
          <p:cNvGrpSpPr/>
          <p:nvPr/>
        </p:nvGrpSpPr>
        <p:grpSpPr>
          <a:xfrm>
            <a:off x="1065530" y="5332095"/>
            <a:ext cx="885190" cy="538480"/>
            <a:chOff x="1207558" y="5293873"/>
            <a:chExt cx="1038532" cy="538186"/>
          </a:xfrm>
        </p:grpSpPr>
        <p:sp>
          <p:nvSpPr>
            <p:cNvPr id="17" name="圆角矩形 5">
              <a:extLst>
                <a:ext uri="{FF2B5EF4-FFF2-40B4-BE49-F238E27FC236}">
                  <a16:creationId xmlns:a16="http://schemas.microsoft.com/office/drawing/2014/main" id="{01570A87-E931-7644-940C-ED55E0A2B436}"/>
                </a:ext>
              </a:extLst>
            </p:cNvPr>
            <p:cNvSpPr/>
            <p:nvPr/>
          </p:nvSpPr>
          <p:spPr>
            <a:xfrm>
              <a:off x="1209341" y="5293873"/>
              <a:ext cx="1036749" cy="246769"/>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数据源管理</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sp>
          <p:nvSpPr>
            <p:cNvPr id="18" name="圆角矩形 25">
              <a:extLst>
                <a:ext uri="{FF2B5EF4-FFF2-40B4-BE49-F238E27FC236}">
                  <a16:creationId xmlns:a16="http://schemas.microsoft.com/office/drawing/2014/main" id="{4651592D-F142-9648-9D48-B00405687C18}"/>
                </a:ext>
              </a:extLst>
            </p:cNvPr>
            <p:cNvSpPr/>
            <p:nvPr/>
          </p:nvSpPr>
          <p:spPr>
            <a:xfrm>
              <a:off x="1207558" y="5595217"/>
              <a:ext cx="1038427" cy="236842"/>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algn="ctr">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参数配置</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grpSp>
      <p:sp>
        <p:nvSpPr>
          <p:cNvPr id="19" name="圆角矩形 36">
            <a:extLst>
              <a:ext uri="{FF2B5EF4-FFF2-40B4-BE49-F238E27FC236}">
                <a16:creationId xmlns:a16="http://schemas.microsoft.com/office/drawing/2014/main" id="{46979BEF-4625-2F43-B3BC-E4F74C8153D4}"/>
              </a:ext>
            </a:extLst>
          </p:cNvPr>
          <p:cNvSpPr/>
          <p:nvPr/>
        </p:nvSpPr>
        <p:spPr>
          <a:xfrm>
            <a:off x="9929495" y="3589655"/>
            <a:ext cx="927735" cy="1478915"/>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数据资产</a:t>
            </a:r>
          </a:p>
        </p:txBody>
      </p:sp>
      <p:sp>
        <p:nvSpPr>
          <p:cNvPr id="20" name="圆角矩形 38">
            <a:extLst>
              <a:ext uri="{FF2B5EF4-FFF2-40B4-BE49-F238E27FC236}">
                <a16:creationId xmlns:a16="http://schemas.microsoft.com/office/drawing/2014/main" id="{F79F78FB-F7F0-4545-805D-DFB6AD40CBC1}"/>
              </a:ext>
            </a:extLst>
          </p:cNvPr>
          <p:cNvSpPr/>
          <p:nvPr/>
        </p:nvSpPr>
        <p:spPr>
          <a:xfrm>
            <a:off x="2663825" y="3549015"/>
            <a:ext cx="1023620" cy="1495425"/>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标签管理</a:t>
            </a:r>
          </a:p>
        </p:txBody>
      </p:sp>
      <p:sp>
        <p:nvSpPr>
          <p:cNvPr id="21" name="矩形: 圆角 107">
            <a:extLst>
              <a:ext uri="{FF2B5EF4-FFF2-40B4-BE49-F238E27FC236}">
                <a16:creationId xmlns:a16="http://schemas.microsoft.com/office/drawing/2014/main" id="{2043B2FE-A56D-BF4F-BFC4-367079FB577B}"/>
              </a:ext>
            </a:extLst>
          </p:cNvPr>
          <p:cNvSpPr/>
          <p:nvPr/>
        </p:nvSpPr>
        <p:spPr>
          <a:xfrm>
            <a:off x="2841625" y="3937000"/>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数据实体</a:t>
            </a:r>
          </a:p>
        </p:txBody>
      </p:sp>
      <p:sp>
        <p:nvSpPr>
          <p:cNvPr id="22" name="矩形: 圆角 107">
            <a:extLst>
              <a:ext uri="{FF2B5EF4-FFF2-40B4-BE49-F238E27FC236}">
                <a16:creationId xmlns:a16="http://schemas.microsoft.com/office/drawing/2014/main" id="{DEBB24FA-2536-3344-B39C-61769B377970}"/>
              </a:ext>
            </a:extLst>
          </p:cNvPr>
          <p:cNvSpPr/>
          <p:nvPr/>
        </p:nvSpPr>
        <p:spPr>
          <a:xfrm>
            <a:off x="2813050" y="4182745"/>
            <a:ext cx="81661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标签体系</a:t>
            </a:r>
          </a:p>
        </p:txBody>
      </p:sp>
      <p:sp>
        <p:nvSpPr>
          <p:cNvPr id="23" name="矩形: 圆角 107">
            <a:extLst>
              <a:ext uri="{FF2B5EF4-FFF2-40B4-BE49-F238E27FC236}">
                <a16:creationId xmlns:a16="http://schemas.microsoft.com/office/drawing/2014/main" id="{9D569AAB-1589-5D44-B5B7-42D50F2AB1F8}"/>
              </a:ext>
            </a:extLst>
          </p:cNvPr>
          <p:cNvSpPr/>
          <p:nvPr/>
        </p:nvSpPr>
        <p:spPr>
          <a:xfrm>
            <a:off x="2841625" y="4696460"/>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标签应用</a:t>
            </a:r>
          </a:p>
        </p:txBody>
      </p:sp>
      <p:sp>
        <p:nvSpPr>
          <p:cNvPr id="24" name="圆角矩形 37">
            <a:extLst>
              <a:ext uri="{FF2B5EF4-FFF2-40B4-BE49-F238E27FC236}">
                <a16:creationId xmlns:a16="http://schemas.microsoft.com/office/drawing/2014/main" id="{0AA69399-8436-0643-BF3D-141E98FE9D0D}"/>
              </a:ext>
            </a:extLst>
          </p:cNvPr>
          <p:cNvSpPr/>
          <p:nvPr/>
        </p:nvSpPr>
        <p:spPr>
          <a:xfrm>
            <a:off x="7974330" y="3589655"/>
            <a:ext cx="921385" cy="1496695"/>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数据标准</a:t>
            </a:r>
          </a:p>
        </p:txBody>
      </p:sp>
      <p:sp>
        <p:nvSpPr>
          <p:cNvPr id="25" name="圆角矩形 67">
            <a:extLst>
              <a:ext uri="{FF2B5EF4-FFF2-40B4-BE49-F238E27FC236}">
                <a16:creationId xmlns:a16="http://schemas.microsoft.com/office/drawing/2014/main" id="{6D7AC760-1691-6347-BB96-6735206578E4}"/>
              </a:ext>
            </a:extLst>
          </p:cNvPr>
          <p:cNvSpPr/>
          <p:nvPr/>
        </p:nvSpPr>
        <p:spPr>
          <a:xfrm>
            <a:off x="10890250" y="3589655"/>
            <a:ext cx="884555" cy="148590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数据安全</a:t>
            </a:r>
          </a:p>
        </p:txBody>
      </p:sp>
      <p:sp>
        <p:nvSpPr>
          <p:cNvPr id="26" name="矩形 74">
            <a:extLst>
              <a:ext uri="{FF2B5EF4-FFF2-40B4-BE49-F238E27FC236}">
                <a16:creationId xmlns:a16="http://schemas.microsoft.com/office/drawing/2014/main" id="{D1328138-E7D9-E846-B7AE-25566A192593}"/>
              </a:ext>
            </a:extLst>
          </p:cNvPr>
          <p:cNvSpPr/>
          <p:nvPr/>
        </p:nvSpPr>
        <p:spPr>
          <a:xfrm>
            <a:off x="1164590" y="6130290"/>
            <a:ext cx="868045" cy="377825"/>
          </a:xfrm>
          <a:prstGeom prst="rect">
            <a:avLst/>
          </a:prstGeom>
          <a:solidFill>
            <a:srgbClr val="FFFFFF">
              <a:lumMod val="75000"/>
            </a:srgbClr>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en-US" altLang="zh-CN"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Helvetica"/>
              </a:rPr>
              <a:t>RDBMS</a:t>
            </a:r>
            <a:endPar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Helvetica"/>
            </a:endParaRPr>
          </a:p>
        </p:txBody>
      </p:sp>
      <p:sp>
        <p:nvSpPr>
          <p:cNvPr id="27" name="矩形 76">
            <a:extLst>
              <a:ext uri="{FF2B5EF4-FFF2-40B4-BE49-F238E27FC236}">
                <a16:creationId xmlns:a16="http://schemas.microsoft.com/office/drawing/2014/main" id="{26F5CDFD-857B-2242-8144-378B427EBD66}"/>
              </a:ext>
            </a:extLst>
          </p:cNvPr>
          <p:cNvSpPr/>
          <p:nvPr/>
        </p:nvSpPr>
        <p:spPr>
          <a:xfrm>
            <a:off x="9634221" y="6117521"/>
            <a:ext cx="1068070" cy="406400"/>
          </a:xfrm>
          <a:prstGeom prst="rect">
            <a:avLst/>
          </a:prstGeom>
          <a:solidFill>
            <a:srgbClr val="FFFFFF"/>
          </a:solidFill>
          <a:ln w="6350" cap="flat">
            <a:solidFill>
              <a:schemeClr val="bg1">
                <a:lumMod val="75000"/>
              </a:schemeClr>
            </a:solid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Helvetica"/>
                <a:sym typeface="Helvetica"/>
              </a:rPr>
              <a:t>TCIS</a:t>
            </a:r>
          </a:p>
        </p:txBody>
      </p:sp>
      <p:sp>
        <p:nvSpPr>
          <p:cNvPr id="28" name="矩形 78">
            <a:extLst>
              <a:ext uri="{FF2B5EF4-FFF2-40B4-BE49-F238E27FC236}">
                <a16:creationId xmlns:a16="http://schemas.microsoft.com/office/drawing/2014/main" id="{5FC240EB-E7A8-A644-95FA-7A1DB22CB7D8}"/>
              </a:ext>
            </a:extLst>
          </p:cNvPr>
          <p:cNvSpPr/>
          <p:nvPr/>
        </p:nvSpPr>
        <p:spPr>
          <a:xfrm>
            <a:off x="5248910" y="6130057"/>
            <a:ext cx="1110615" cy="377956"/>
          </a:xfrm>
          <a:prstGeom prst="rect">
            <a:avLst/>
          </a:prstGeom>
          <a:solidFill>
            <a:srgbClr val="FFFFFF"/>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en-US" altLang="zh-CN" sz="1200" b="0" i="0" u="none" strike="noStrike" kern="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Helvetica"/>
                <a:sym typeface="Helvetica"/>
              </a:rPr>
              <a:t>MaxCompute</a:t>
            </a:r>
            <a:endParaRPr kumimoji="0"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Helvetica"/>
              <a:sym typeface="Helvetica"/>
            </a:endParaRPr>
          </a:p>
        </p:txBody>
      </p:sp>
      <p:sp>
        <p:nvSpPr>
          <p:cNvPr id="29" name="矩形 80">
            <a:extLst>
              <a:ext uri="{FF2B5EF4-FFF2-40B4-BE49-F238E27FC236}">
                <a16:creationId xmlns:a16="http://schemas.microsoft.com/office/drawing/2014/main" id="{34ADA4E3-9B5C-A547-B5B2-035102F51FB8}"/>
              </a:ext>
            </a:extLst>
          </p:cNvPr>
          <p:cNvSpPr/>
          <p:nvPr/>
        </p:nvSpPr>
        <p:spPr>
          <a:xfrm>
            <a:off x="10794900" y="6119121"/>
            <a:ext cx="942440" cy="403200"/>
          </a:xfrm>
          <a:prstGeom prst="rect">
            <a:avLst/>
          </a:prstGeom>
          <a:solidFill>
            <a:srgbClr val="FFFFFF"/>
          </a:solidFill>
          <a:ln w="6350" cap="flat">
            <a:solidFill>
              <a:schemeClr val="bg1">
                <a:lumMod val="75000"/>
              </a:schemeClr>
            </a:solid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Helvetica"/>
                <a:sym typeface="Helvetica"/>
              </a:rPr>
              <a:t>碳汭星云</a:t>
            </a:r>
          </a:p>
        </p:txBody>
      </p:sp>
      <p:sp>
        <p:nvSpPr>
          <p:cNvPr id="30" name="矩形 83">
            <a:extLst>
              <a:ext uri="{FF2B5EF4-FFF2-40B4-BE49-F238E27FC236}">
                <a16:creationId xmlns:a16="http://schemas.microsoft.com/office/drawing/2014/main" id="{221E8419-451E-494B-AF92-5C275D0238AF}"/>
              </a:ext>
            </a:extLst>
          </p:cNvPr>
          <p:cNvSpPr/>
          <p:nvPr/>
        </p:nvSpPr>
        <p:spPr>
          <a:xfrm>
            <a:off x="8397875" y="6117521"/>
            <a:ext cx="1141095" cy="406400"/>
          </a:xfrm>
          <a:prstGeom prst="rect">
            <a:avLst/>
          </a:prstGeom>
          <a:solidFill>
            <a:srgbClr val="FFFFFF"/>
          </a:solidFill>
          <a:ln w="6350" cap="flat">
            <a:solidFill>
              <a:schemeClr val="bg1">
                <a:lumMod val="75000"/>
              </a:schemeClr>
            </a:solid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Helvetica"/>
                <a:sym typeface="Helvetica"/>
              </a:rPr>
              <a:t>TLC</a:t>
            </a:r>
            <a:endParaRPr kumimoji="0"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Helvetica"/>
              <a:sym typeface="Helvetica"/>
            </a:endParaRPr>
          </a:p>
        </p:txBody>
      </p:sp>
      <p:sp>
        <p:nvSpPr>
          <p:cNvPr id="31" name="圆角矩形 108">
            <a:extLst>
              <a:ext uri="{FF2B5EF4-FFF2-40B4-BE49-F238E27FC236}">
                <a16:creationId xmlns:a16="http://schemas.microsoft.com/office/drawing/2014/main" id="{F32DFBE9-0362-3543-AA92-AB57714CA466}"/>
              </a:ext>
            </a:extLst>
          </p:cNvPr>
          <p:cNvSpPr/>
          <p:nvPr/>
        </p:nvSpPr>
        <p:spPr>
          <a:xfrm>
            <a:off x="437515" y="6082030"/>
            <a:ext cx="638175" cy="496570"/>
          </a:xfrm>
          <a:prstGeom prst="roundRect">
            <a:avLst>
              <a:gd name="adj" fmla="val 16283"/>
            </a:avLst>
          </a:prstGeom>
          <a:solidFill>
            <a:srgbClr val="FFFFFF">
              <a:lumMod val="90000"/>
            </a:srgbClr>
          </a:solidFill>
          <a:ln>
            <a:noFill/>
          </a:ln>
        </p:spPr>
        <p:txBody>
          <a:bodyPr vert="horz" wrap="square" lIns="121920" tIns="60960" rIns="121920" bIns="6096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rPr>
              <a:t>数据源</a:t>
            </a:r>
          </a:p>
        </p:txBody>
      </p:sp>
      <p:sp>
        <p:nvSpPr>
          <p:cNvPr id="32" name="圆角矩形 91">
            <a:extLst>
              <a:ext uri="{FF2B5EF4-FFF2-40B4-BE49-F238E27FC236}">
                <a16:creationId xmlns:a16="http://schemas.microsoft.com/office/drawing/2014/main" id="{F79561B2-D1A1-5C4D-AD3A-E5E6CD0FEAEB}"/>
              </a:ext>
            </a:extLst>
          </p:cNvPr>
          <p:cNvSpPr/>
          <p:nvPr/>
        </p:nvSpPr>
        <p:spPr>
          <a:xfrm>
            <a:off x="8915400" y="3589655"/>
            <a:ext cx="975995" cy="147828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数据质量</a:t>
            </a:r>
          </a:p>
        </p:txBody>
      </p:sp>
      <p:sp>
        <p:nvSpPr>
          <p:cNvPr id="33" name="矩形: 圆角 104">
            <a:extLst>
              <a:ext uri="{FF2B5EF4-FFF2-40B4-BE49-F238E27FC236}">
                <a16:creationId xmlns:a16="http://schemas.microsoft.com/office/drawing/2014/main" id="{68245281-240C-2F44-B69A-020F6EC0E6B8}"/>
              </a:ext>
            </a:extLst>
          </p:cNvPr>
          <p:cNvSpPr/>
          <p:nvPr/>
        </p:nvSpPr>
        <p:spPr>
          <a:xfrm>
            <a:off x="9011285" y="3982085"/>
            <a:ext cx="787400" cy="172085"/>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质检规则</a:t>
            </a:r>
          </a:p>
        </p:txBody>
      </p:sp>
      <p:sp>
        <p:nvSpPr>
          <p:cNvPr id="34" name="矩形: 圆角 105">
            <a:extLst>
              <a:ext uri="{FF2B5EF4-FFF2-40B4-BE49-F238E27FC236}">
                <a16:creationId xmlns:a16="http://schemas.microsoft.com/office/drawing/2014/main" id="{BB0C4DDA-3C79-C644-A1EA-83178AA152DC}"/>
              </a:ext>
            </a:extLst>
          </p:cNvPr>
          <p:cNvSpPr/>
          <p:nvPr/>
        </p:nvSpPr>
        <p:spPr>
          <a:xfrm>
            <a:off x="8993505" y="4245610"/>
            <a:ext cx="787400" cy="172085"/>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lang="zh-CN" altLang="en-US" sz="1050" kern="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质检模型</a:t>
            </a:r>
            <a:endPar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endParaRPr>
          </a:p>
        </p:txBody>
      </p:sp>
      <p:sp>
        <p:nvSpPr>
          <p:cNvPr id="35" name="矩形: 圆角 107">
            <a:extLst>
              <a:ext uri="{FF2B5EF4-FFF2-40B4-BE49-F238E27FC236}">
                <a16:creationId xmlns:a16="http://schemas.microsoft.com/office/drawing/2014/main" id="{FBDE8DA9-87E1-4C4C-A0FC-87744A7A6A93}"/>
              </a:ext>
            </a:extLst>
          </p:cNvPr>
          <p:cNvSpPr/>
          <p:nvPr/>
        </p:nvSpPr>
        <p:spPr>
          <a:xfrm>
            <a:off x="8989060" y="4500821"/>
            <a:ext cx="787400" cy="17272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质量报告</a:t>
            </a:r>
          </a:p>
        </p:txBody>
      </p:sp>
      <p:sp>
        <p:nvSpPr>
          <p:cNvPr id="36" name="矩形: 圆角 107">
            <a:extLst>
              <a:ext uri="{FF2B5EF4-FFF2-40B4-BE49-F238E27FC236}">
                <a16:creationId xmlns:a16="http://schemas.microsoft.com/office/drawing/2014/main" id="{5FFDEC92-1C9E-BC42-9DE6-6B22E068DC38}"/>
              </a:ext>
            </a:extLst>
          </p:cNvPr>
          <p:cNvSpPr/>
          <p:nvPr/>
        </p:nvSpPr>
        <p:spPr>
          <a:xfrm>
            <a:off x="9003665" y="4759325"/>
            <a:ext cx="787400" cy="17272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质量工单</a:t>
            </a:r>
          </a:p>
        </p:txBody>
      </p:sp>
      <p:grpSp>
        <p:nvGrpSpPr>
          <p:cNvPr id="37" name="组合 36">
            <a:extLst>
              <a:ext uri="{FF2B5EF4-FFF2-40B4-BE49-F238E27FC236}">
                <a16:creationId xmlns:a16="http://schemas.microsoft.com/office/drawing/2014/main" id="{AEC3E3D7-B33D-EF47-8671-54E904FD4870}"/>
              </a:ext>
            </a:extLst>
          </p:cNvPr>
          <p:cNvGrpSpPr/>
          <p:nvPr/>
        </p:nvGrpSpPr>
        <p:grpSpPr>
          <a:xfrm>
            <a:off x="3759200" y="3585210"/>
            <a:ext cx="1077595" cy="1495425"/>
            <a:chOff x="5919" y="5572"/>
            <a:chExt cx="1697" cy="2355"/>
          </a:xfrm>
        </p:grpSpPr>
        <p:sp>
          <p:nvSpPr>
            <p:cNvPr id="38" name="圆角矩形 96">
              <a:extLst>
                <a:ext uri="{FF2B5EF4-FFF2-40B4-BE49-F238E27FC236}">
                  <a16:creationId xmlns:a16="http://schemas.microsoft.com/office/drawing/2014/main" id="{9A12B329-B4C4-2146-BB6D-B983AC0FE6D7}"/>
                </a:ext>
              </a:extLst>
            </p:cNvPr>
            <p:cNvSpPr/>
            <p:nvPr/>
          </p:nvSpPr>
          <p:spPr>
            <a:xfrm>
              <a:off x="5919" y="5572"/>
              <a:ext cx="1697" cy="2355"/>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维度建模</a:t>
              </a:r>
            </a:p>
          </p:txBody>
        </p:sp>
        <p:sp>
          <p:nvSpPr>
            <p:cNvPr id="39" name="矩形: 圆角 104">
              <a:extLst>
                <a:ext uri="{FF2B5EF4-FFF2-40B4-BE49-F238E27FC236}">
                  <a16:creationId xmlns:a16="http://schemas.microsoft.com/office/drawing/2014/main" id="{3D35633A-72F8-E840-A4E0-FF4DAA818AB0}"/>
                </a:ext>
              </a:extLst>
            </p:cNvPr>
            <p:cNvSpPr/>
            <p:nvPr/>
          </p:nvSpPr>
          <p:spPr>
            <a:xfrm>
              <a:off x="6174" y="6107"/>
              <a:ext cx="1187" cy="276"/>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业务规划</a:t>
              </a:r>
            </a:p>
          </p:txBody>
        </p:sp>
        <p:sp>
          <p:nvSpPr>
            <p:cNvPr id="40" name="矩形: 圆角 105">
              <a:extLst>
                <a:ext uri="{FF2B5EF4-FFF2-40B4-BE49-F238E27FC236}">
                  <a16:creationId xmlns:a16="http://schemas.microsoft.com/office/drawing/2014/main" id="{C15FD195-072A-7D4E-B757-F60541B9EDE1}"/>
                </a:ext>
              </a:extLst>
            </p:cNvPr>
            <p:cNvSpPr/>
            <p:nvPr/>
          </p:nvSpPr>
          <p:spPr>
            <a:xfrm>
              <a:off x="6174" y="6528"/>
              <a:ext cx="1187" cy="276"/>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维度管理</a:t>
              </a:r>
            </a:p>
          </p:txBody>
        </p:sp>
        <p:sp>
          <p:nvSpPr>
            <p:cNvPr id="41" name="矩形: 圆角 107">
              <a:extLst>
                <a:ext uri="{FF2B5EF4-FFF2-40B4-BE49-F238E27FC236}">
                  <a16:creationId xmlns:a16="http://schemas.microsoft.com/office/drawing/2014/main" id="{25D1767B-A95A-9740-AD01-72CF2E3AB4C6}"/>
                </a:ext>
              </a:extLst>
            </p:cNvPr>
            <p:cNvSpPr/>
            <p:nvPr/>
          </p:nvSpPr>
          <p:spPr>
            <a:xfrm>
              <a:off x="6056" y="6959"/>
              <a:ext cx="1425" cy="248"/>
            </a:xfrm>
            <a:prstGeom prst="roundRect">
              <a:avLst/>
            </a:prstGeom>
            <a:noFill/>
            <a:ln w="12700" cap="flat" cmpd="sng" algn="ctr">
              <a:solidFill>
                <a:srgbClr val="FFFFFF"/>
              </a:solidFill>
              <a:prstDash val="solid"/>
              <a:miter lim="800000"/>
            </a:ln>
            <a:effectLst/>
          </p:spPr>
          <p:txBody>
            <a:bodyPr anchor="ctr"/>
            <a:lstStyle/>
            <a:p>
              <a:pPr marL="0" marR="0" lvl="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事实表管理</a:t>
              </a:r>
            </a:p>
          </p:txBody>
        </p:sp>
        <p:sp>
          <p:nvSpPr>
            <p:cNvPr id="42" name="矩形: 圆角 107">
              <a:extLst>
                <a:ext uri="{FF2B5EF4-FFF2-40B4-BE49-F238E27FC236}">
                  <a16:creationId xmlns:a16="http://schemas.microsoft.com/office/drawing/2014/main" id="{F2A29CDF-095B-2C47-91D3-15F29538478A}"/>
                </a:ext>
              </a:extLst>
            </p:cNvPr>
            <p:cNvSpPr/>
            <p:nvPr/>
          </p:nvSpPr>
          <p:spPr>
            <a:xfrm>
              <a:off x="6056" y="7370"/>
              <a:ext cx="1425" cy="266"/>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汇总表管理</a:t>
              </a:r>
            </a:p>
          </p:txBody>
        </p:sp>
      </p:grpSp>
      <p:sp>
        <p:nvSpPr>
          <p:cNvPr id="43" name="圆角矩形 101">
            <a:extLst>
              <a:ext uri="{FF2B5EF4-FFF2-40B4-BE49-F238E27FC236}">
                <a16:creationId xmlns:a16="http://schemas.microsoft.com/office/drawing/2014/main" id="{57B330D1-1F6A-FB45-9C03-EABC74D9020D}"/>
              </a:ext>
            </a:extLst>
          </p:cNvPr>
          <p:cNvSpPr/>
          <p:nvPr/>
        </p:nvSpPr>
        <p:spPr>
          <a:xfrm>
            <a:off x="4912360" y="3582670"/>
            <a:ext cx="949325" cy="147447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指标管理</a:t>
            </a:r>
          </a:p>
        </p:txBody>
      </p:sp>
      <p:sp>
        <p:nvSpPr>
          <p:cNvPr id="44" name="矩形: 圆角 104">
            <a:extLst>
              <a:ext uri="{FF2B5EF4-FFF2-40B4-BE49-F238E27FC236}">
                <a16:creationId xmlns:a16="http://schemas.microsoft.com/office/drawing/2014/main" id="{56393643-8F29-E24F-85DA-E7AD1E95FD91}"/>
              </a:ext>
            </a:extLst>
          </p:cNvPr>
          <p:cNvSpPr/>
          <p:nvPr/>
        </p:nvSpPr>
        <p:spPr>
          <a:xfrm>
            <a:off x="5048885" y="3945890"/>
            <a:ext cx="762635" cy="17272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指标开发</a:t>
            </a:r>
          </a:p>
        </p:txBody>
      </p:sp>
      <p:sp>
        <p:nvSpPr>
          <p:cNvPr id="45" name="矩形: 圆角 105">
            <a:extLst>
              <a:ext uri="{FF2B5EF4-FFF2-40B4-BE49-F238E27FC236}">
                <a16:creationId xmlns:a16="http://schemas.microsoft.com/office/drawing/2014/main" id="{8FC928D3-D94F-7C46-B524-0EB62F694BC1}"/>
              </a:ext>
            </a:extLst>
          </p:cNvPr>
          <p:cNvSpPr/>
          <p:nvPr/>
        </p:nvSpPr>
        <p:spPr>
          <a:xfrm>
            <a:off x="5031105" y="4210050"/>
            <a:ext cx="762635" cy="17272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指标血缘</a:t>
            </a:r>
          </a:p>
        </p:txBody>
      </p:sp>
      <p:sp>
        <p:nvSpPr>
          <p:cNvPr id="46" name="矩形: 圆角 107">
            <a:extLst>
              <a:ext uri="{FF2B5EF4-FFF2-40B4-BE49-F238E27FC236}">
                <a16:creationId xmlns:a16="http://schemas.microsoft.com/office/drawing/2014/main" id="{70471424-912E-F744-9006-B19FF89C00B3}"/>
              </a:ext>
            </a:extLst>
          </p:cNvPr>
          <p:cNvSpPr/>
          <p:nvPr/>
        </p:nvSpPr>
        <p:spPr>
          <a:xfrm>
            <a:off x="5027295" y="4471670"/>
            <a:ext cx="762635" cy="182245"/>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指标体系</a:t>
            </a:r>
            <a:endParaRPr kumimoji="0" lang="en-US" alt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endParaRPr>
          </a:p>
        </p:txBody>
      </p:sp>
      <p:sp>
        <p:nvSpPr>
          <p:cNvPr id="47" name="矩形: 圆角 107">
            <a:extLst>
              <a:ext uri="{FF2B5EF4-FFF2-40B4-BE49-F238E27FC236}">
                <a16:creationId xmlns:a16="http://schemas.microsoft.com/office/drawing/2014/main" id="{8B89270E-C50C-9941-9077-41A1E6DD872D}"/>
              </a:ext>
            </a:extLst>
          </p:cNvPr>
          <p:cNvSpPr/>
          <p:nvPr/>
        </p:nvSpPr>
        <p:spPr>
          <a:xfrm>
            <a:off x="4966970" y="4737735"/>
            <a:ext cx="894080" cy="19812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指标库</a:t>
            </a:r>
          </a:p>
        </p:txBody>
      </p:sp>
      <p:sp>
        <p:nvSpPr>
          <p:cNvPr id="48" name="矩形: 圆角 431">
            <a:extLst>
              <a:ext uri="{FF2B5EF4-FFF2-40B4-BE49-F238E27FC236}">
                <a16:creationId xmlns:a16="http://schemas.microsoft.com/office/drawing/2014/main" id="{6FBF17DA-8DCD-7649-BF77-35A4B1CDC1AB}"/>
              </a:ext>
            </a:extLst>
          </p:cNvPr>
          <p:cNvSpPr/>
          <p:nvPr/>
        </p:nvSpPr>
        <p:spPr>
          <a:xfrm>
            <a:off x="430530" y="1002665"/>
            <a:ext cx="11381105" cy="540385"/>
          </a:xfrm>
          <a:prstGeom prst="roundRect">
            <a:avLst/>
          </a:prstGeom>
          <a:solidFill>
            <a:srgbClr val="FFFFFF">
              <a:lumMod val="95000"/>
            </a:srgbClr>
          </a:solidFill>
          <a:ln w="12700" cap="flat">
            <a:solidFill>
              <a:srgbClr val="FFFFFF">
                <a:lumMod val="65000"/>
              </a:srgbClr>
            </a:solidFill>
            <a:prstDash val="dash"/>
            <a:round/>
          </a:ln>
          <a:effectLst/>
          <a:sp3d/>
        </p:spPr>
        <p:txBody>
          <a:bodyPr rot="0" spcFirstLastPara="1" vertOverflow="overflow" horzOverflow="overflow" vert="horz" wrap="square" lIns="22851" tIns="22851" rIns="22851" bIns="22851" numCol="1" spcCol="38100" rtlCol="0" anchor="ctr">
            <a:noAutofit/>
          </a:bodyPr>
          <a:lstStyle/>
          <a:p>
            <a:pPr marL="0" marR="0" lvl="0" indent="0" defTabSz="456565"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Helvetica"/>
              <a:sym typeface="Helvetica"/>
            </a:endParaRPr>
          </a:p>
        </p:txBody>
      </p:sp>
      <p:sp>
        <p:nvSpPr>
          <p:cNvPr id="49" name="矩形 116">
            <a:extLst>
              <a:ext uri="{FF2B5EF4-FFF2-40B4-BE49-F238E27FC236}">
                <a16:creationId xmlns:a16="http://schemas.microsoft.com/office/drawing/2014/main" id="{3FA5B199-27E5-6444-8F62-FB954F01FCC4}"/>
              </a:ext>
            </a:extLst>
          </p:cNvPr>
          <p:cNvSpPr/>
          <p:nvPr/>
        </p:nvSpPr>
        <p:spPr>
          <a:xfrm>
            <a:off x="920835" y="1136574"/>
            <a:ext cx="1249680" cy="306705"/>
          </a:xfrm>
          <a:prstGeom prst="rect">
            <a:avLst/>
          </a:prstGeom>
        </p:spPr>
        <p:txBody>
          <a:bodyPr wrap="none" anchor="ctr">
            <a:spAutoFit/>
          </a:bodyPr>
          <a:lstStyle/>
          <a:p>
            <a:pPr defTabSz="456565">
              <a:defRPr/>
            </a:pPr>
            <a:r>
              <a:rPr lang="zh-CN" altLang="en-US" sz="1400" dirty="0">
                <a:solidFill>
                  <a:srgbClr val="000000"/>
                </a:solidFill>
                <a:latin typeface="Microsoft YaHei" panose="020B0503020204020204" pitchFamily="34" charset="-122"/>
                <a:ea typeface="Microsoft YaHei" panose="020B0503020204020204" pitchFamily="34" charset="-122"/>
                <a:cs typeface="Calibri" panose="020F0502020204030204"/>
              </a:rPr>
              <a:t>数据应用服务</a:t>
            </a:r>
          </a:p>
        </p:txBody>
      </p:sp>
      <p:sp>
        <p:nvSpPr>
          <p:cNvPr id="50" name="矩形 117">
            <a:extLst>
              <a:ext uri="{FF2B5EF4-FFF2-40B4-BE49-F238E27FC236}">
                <a16:creationId xmlns:a16="http://schemas.microsoft.com/office/drawing/2014/main" id="{B046C9C6-FBA7-E84F-A554-90795A0F57CB}"/>
              </a:ext>
            </a:extLst>
          </p:cNvPr>
          <p:cNvSpPr/>
          <p:nvPr/>
        </p:nvSpPr>
        <p:spPr>
          <a:xfrm>
            <a:off x="2768176" y="1097612"/>
            <a:ext cx="990729" cy="377956"/>
          </a:xfrm>
          <a:prstGeom prst="rect">
            <a:avLst/>
          </a:prstGeom>
          <a:solidFill>
            <a:srgbClr val="FFFFFF"/>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Helvetica"/>
                <a:sym typeface="Helvetica"/>
              </a:rPr>
              <a:t>资金分析</a:t>
            </a:r>
          </a:p>
        </p:txBody>
      </p:sp>
      <p:sp>
        <p:nvSpPr>
          <p:cNvPr id="51" name="矩形 118">
            <a:extLst>
              <a:ext uri="{FF2B5EF4-FFF2-40B4-BE49-F238E27FC236}">
                <a16:creationId xmlns:a16="http://schemas.microsoft.com/office/drawing/2014/main" id="{02F5A08D-0F90-5248-9760-1C9691666EF5}"/>
              </a:ext>
            </a:extLst>
          </p:cNvPr>
          <p:cNvSpPr/>
          <p:nvPr/>
        </p:nvSpPr>
        <p:spPr>
          <a:xfrm>
            <a:off x="5105471" y="1098882"/>
            <a:ext cx="990729" cy="377956"/>
          </a:xfrm>
          <a:prstGeom prst="rect">
            <a:avLst/>
          </a:prstGeom>
          <a:solidFill>
            <a:srgbClr val="FFFFFF"/>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Helvetica"/>
                <a:sym typeface="Helvetica"/>
              </a:rPr>
              <a:t>盈利分析</a:t>
            </a:r>
          </a:p>
        </p:txBody>
      </p:sp>
      <p:sp>
        <p:nvSpPr>
          <p:cNvPr id="52" name="矩形 119">
            <a:extLst>
              <a:ext uri="{FF2B5EF4-FFF2-40B4-BE49-F238E27FC236}">
                <a16:creationId xmlns:a16="http://schemas.microsoft.com/office/drawing/2014/main" id="{B283880E-444C-0A44-BD71-AB4839356AD2}"/>
              </a:ext>
            </a:extLst>
          </p:cNvPr>
          <p:cNvSpPr/>
          <p:nvPr/>
        </p:nvSpPr>
        <p:spPr>
          <a:xfrm>
            <a:off x="6170606" y="1083930"/>
            <a:ext cx="1184587" cy="377956"/>
          </a:xfrm>
          <a:prstGeom prst="rect">
            <a:avLst/>
          </a:prstGeom>
          <a:solidFill>
            <a:srgbClr val="FFFFFF"/>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Helvetica"/>
                <a:sym typeface="Helvetica"/>
              </a:rPr>
              <a:t>消费者行为分析</a:t>
            </a:r>
          </a:p>
        </p:txBody>
      </p:sp>
      <p:sp>
        <p:nvSpPr>
          <p:cNvPr id="53" name="矩形 120">
            <a:extLst>
              <a:ext uri="{FF2B5EF4-FFF2-40B4-BE49-F238E27FC236}">
                <a16:creationId xmlns:a16="http://schemas.microsoft.com/office/drawing/2014/main" id="{0E0B51AA-CD3A-BA4E-8AB3-627672386E1A}"/>
              </a:ext>
            </a:extLst>
          </p:cNvPr>
          <p:cNvSpPr/>
          <p:nvPr/>
        </p:nvSpPr>
        <p:spPr>
          <a:xfrm>
            <a:off x="3833495" y="1106170"/>
            <a:ext cx="1174750" cy="377825"/>
          </a:xfrm>
          <a:prstGeom prst="rect">
            <a:avLst/>
          </a:prstGeom>
          <a:solidFill>
            <a:srgbClr val="FFFFFF"/>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Helvetica"/>
                <a:sym typeface="Helvetica"/>
              </a:rPr>
              <a:t>供应商自动评价</a:t>
            </a:r>
          </a:p>
        </p:txBody>
      </p:sp>
      <p:sp>
        <p:nvSpPr>
          <p:cNvPr id="54" name="矩形 121">
            <a:extLst>
              <a:ext uri="{FF2B5EF4-FFF2-40B4-BE49-F238E27FC236}">
                <a16:creationId xmlns:a16="http://schemas.microsoft.com/office/drawing/2014/main" id="{27EFD350-8FB3-8341-B3F1-F5AA1C31BE9B}"/>
              </a:ext>
            </a:extLst>
          </p:cNvPr>
          <p:cNvSpPr/>
          <p:nvPr/>
        </p:nvSpPr>
        <p:spPr>
          <a:xfrm>
            <a:off x="7510390" y="1105766"/>
            <a:ext cx="1051438" cy="377956"/>
          </a:xfrm>
          <a:prstGeom prst="rect">
            <a:avLst/>
          </a:prstGeom>
          <a:solidFill>
            <a:srgbClr val="FFFFFF"/>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Helvetica"/>
                <a:sym typeface="Helvetica"/>
              </a:rPr>
              <a:t>智能库存</a:t>
            </a:r>
          </a:p>
        </p:txBody>
      </p:sp>
      <p:sp>
        <p:nvSpPr>
          <p:cNvPr id="55" name="矩形 122">
            <a:extLst>
              <a:ext uri="{FF2B5EF4-FFF2-40B4-BE49-F238E27FC236}">
                <a16:creationId xmlns:a16="http://schemas.microsoft.com/office/drawing/2014/main" id="{310A2415-ACE4-9444-8A49-89D73C26FB6E}"/>
              </a:ext>
            </a:extLst>
          </p:cNvPr>
          <p:cNvSpPr/>
          <p:nvPr/>
        </p:nvSpPr>
        <p:spPr>
          <a:xfrm>
            <a:off x="9905947" y="1098174"/>
            <a:ext cx="990729" cy="377956"/>
          </a:xfrm>
          <a:prstGeom prst="rect">
            <a:avLst/>
          </a:prstGeom>
          <a:solidFill>
            <a:srgbClr val="FFFFFF"/>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Helvetica"/>
                <a:sym typeface="Helvetica"/>
              </a:rPr>
              <a:t>……</a:t>
            </a:r>
            <a:endParaRPr kumimoji="0" lang="zh-CN" altLang="en-US" sz="1200" b="0" i="0" u="none" strike="noStrike" kern="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Helvetica"/>
              <a:sym typeface="Helvetica"/>
            </a:endParaRPr>
          </a:p>
        </p:txBody>
      </p:sp>
      <p:sp>
        <p:nvSpPr>
          <p:cNvPr id="56" name="矩形 123">
            <a:extLst>
              <a:ext uri="{FF2B5EF4-FFF2-40B4-BE49-F238E27FC236}">
                <a16:creationId xmlns:a16="http://schemas.microsoft.com/office/drawing/2014/main" id="{EE4915A3-13E1-E447-BC30-FF8F40FDE338}"/>
              </a:ext>
            </a:extLst>
          </p:cNvPr>
          <p:cNvSpPr/>
          <p:nvPr/>
        </p:nvSpPr>
        <p:spPr>
          <a:xfrm>
            <a:off x="8677371" y="1105766"/>
            <a:ext cx="1051438" cy="377956"/>
          </a:xfrm>
          <a:prstGeom prst="rect">
            <a:avLst/>
          </a:prstGeom>
          <a:solidFill>
            <a:srgbClr val="FFFFFF"/>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Helvetica"/>
                <a:sym typeface="Helvetica"/>
              </a:rPr>
              <a:t>销量预测</a:t>
            </a:r>
          </a:p>
        </p:txBody>
      </p:sp>
      <p:pic>
        <p:nvPicPr>
          <p:cNvPr id="57" name="图片 106">
            <a:extLst>
              <a:ext uri="{FF2B5EF4-FFF2-40B4-BE49-F238E27FC236}">
                <a16:creationId xmlns:a16="http://schemas.microsoft.com/office/drawing/2014/main" id="{C6A3E15F-5916-CB44-9459-4AC5010215D5}"/>
              </a:ext>
            </a:extLst>
          </p:cNvPr>
          <p:cNvPicPr>
            <a:picLocks noChangeAspect="1"/>
          </p:cNvPicPr>
          <p:nvPr/>
        </p:nvPicPr>
        <p:blipFill>
          <a:blip r:embed="rId3" cstate="print">
            <a:grayscl/>
            <a:lum bright="70000" contrast="-70000"/>
          </a:blip>
          <a:stretch>
            <a:fillRect/>
          </a:stretch>
        </p:blipFill>
        <p:spPr>
          <a:xfrm>
            <a:off x="980340" y="3268503"/>
            <a:ext cx="189852" cy="191893"/>
          </a:xfrm>
          <a:prstGeom prst="rect">
            <a:avLst/>
          </a:prstGeom>
          <a:effectLst>
            <a:reflection blurRad="6350" stA="50000" endA="300" endPos="55000" dir="5400000" sy="-100000" algn="bl" rotWithShape="0"/>
          </a:effectLst>
        </p:spPr>
      </p:pic>
      <p:sp>
        <p:nvSpPr>
          <p:cNvPr id="58" name="圆角矩形 107">
            <a:extLst>
              <a:ext uri="{FF2B5EF4-FFF2-40B4-BE49-F238E27FC236}">
                <a16:creationId xmlns:a16="http://schemas.microsoft.com/office/drawing/2014/main" id="{2FE37DF8-BA59-824F-9C50-62D2EC94F4E9}"/>
              </a:ext>
            </a:extLst>
          </p:cNvPr>
          <p:cNvSpPr/>
          <p:nvPr/>
        </p:nvSpPr>
        <p:spPr>
          <a:xfrm>
            <a:off x="6917690" y="3590925"/>
            <a:ext cx="989965" cy="148590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元数据管理</a:t>
            </a:r>
          </a:p>
        </p:txBody>
      </p:sp>
      <p:sp>
        <p:nvSpPr>
          <p:cNvPr id="59" name="圆角矩形 64">
            <a:extLst>
              <a:ext uri="{FF2B5EF4-FFF2-40B4-BE49-F238E27FC236}">
                <a16:creationId xmlns:a16="http://schemas.microsoft.com/office/drawing/2014/main" id="{0B5C0056-39B6-F841-8161-89C9DB143F54}"/>
              </a:ext>
            </a:extLst>
          </p:cNvPr>
          <p:cNvSpPr/>
          <p:nvPr/>
        </p:nvSpPr>
        <p:spPr>
          <a:xfrm>
            <a:off x="8421370" y="1967865"/>
            <a:ext cx="1076325"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智能报告</a:t>
            </a:r>
          </a:p>
        </p:txBody>
      </p:sp>
      <p:sp>
        <p:nvSpPr>
          <p:cNvPr id="60" name="圆角矩形 65">
            <a:extLst>
              <a:ext uri="{FF2B5EF4-FFF2-40B4-BE49-F238E27FC236}">
                <a16:creationId xmlns:a16="http://schemas.microsoft.com/office/drawing/2014/main" id="{026C7CB9-C0AF-7942-A028-BE1F2265C747}"/>
              </a:ext>
            </a:extLst>
          </p:cNvPr>
          <p:cNvSpPr/>
          <p:nvPr/>
        </p:nvSpPr>
        <p:spPr>
          <a:xfrm>
            <a:off x="6290945" y="1967865"/>
            <a:ext cx="1049655"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ChatBI</a:t>
            </a:r>
          </a:p>
        </p:txBody>
      </p:sp>
      <p:graphicFrame>
        <p:nvGraphicFramePr>
          <p:cNvPr id="61" name="表格 138">
            <a:extLst>
              <a:ext uri="{FF2B5EF4-FFF2-40B4-BE49-F238E27FC236}">
                <a16:creationId xmlns:a16="http://schemas.microsoft.com/office/drawing/2014/main" id="{D4D8FEA3-7819-E045-9EE6-3A3DCF894582}"/>
              </a:ext>
            </a:extLst>
          </p:cNvPr>
          <p:cNvGraphicFramePr/>
          <p:nvPr/>
        </p:nvGraphicFramePr>
        <p:xfrm>
          <a:off x="8465381" y="2291890"/>
          <a:ext cx="957580" cy="873760"/>
        </p:xfrm>
        <a:graphic>
          <a:graphicData uri="http://schemas.openxmlformats.org/drawingml/2006/table">
            <a:tbl>
              <a:tblPr firstRow="1" bandRow="1"/>
              <a:tblGrid>
                <a:gridCol w="957580">
                  <a:extLst>
                    <a:ext uri="{9D8B030D-6E8A-4147-A177-3AD203B41FA5}">
                      <a16:colId xmlns:a16="http://schemas.microsoft.com/office/drawing/2014/main" val="20000"/>
                    </a:ext>
                  </a:extLst>
                </a:gridCol>
              </a:tblGrid>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报告模板</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报告设计</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快速预览</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9050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智能生成</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2" name="圆角矩形 140">
            <a:extLst>
              <a:ext uri="{FF2B5EF4-FFF2-40B4-BE49-F238E27FC236}">
                <a16:creationId xmlns:a16="http://schemas.microsoft.com/office/drawing/2014/main" id="{AAEEA102-C564-FB48-8DE3-936F53ABE360}"/>
              </a:ext>
            </a:extLst>
          </p:cNvPr>
          <p:cNvSpPr/>
          <p:nvPr/>
        </p:nvSpPr>
        <p:spPr>
          <a:xfrm>
            <a:off x="7425055" y="1955165"/>
            <a:ext cx="927735"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自助分析</a:t>
            </a:r>
          </a:p>
        </p:txBody>
      </p:sp>
      <p:sp>
        <p:nvSpPr>
          <p:cNvPr id="63" name="圆角矩形 108">
            <a:extLst>
              <a:ext uri="{FF2B5EF4-FFF2-40B4-BE49-F238E27FC236}">
                <a16:creationId xmlns:a16="http://schemas.microsoft.com/office/drawing/2014/main" id="{E52839E8-8931-294A-A41B-7A1E4E5545B3}"/>
              </a:ext>
            </a:extLst>
          </p:cNvPr>
          <p:cNvSpPr/>
          <p:nvPr/>
        </p:nvSpPr>
        <p:spPr>
          <a:xfrm>
            <a:off x="5904230" y="3268980"/>
            <a:ext cx="5895975" cy="229870"/>
          </a:xfrm>
          <a:prstGeom prst="roundRect">
            <a:avLst>
              <a:gd name="adj" fmla="val 16283"/>
            </a:avLst>
          </a:prstGeom>
          <a:solidFill>
            <a:srgbClr val="ED1C24"/>
          </a:solidFill>
          <a:ln>
            <a:noFill/>
          </a:ln>
        </p:spPr>
        <p:txBody>
          <a:bodyPr vert="horz" wrap="square" lIns="121920" tIns="60960" rIns="121920" bIns="60960" numCol="1" anchor="ctr" anchorCtr="0" compatLnSpc="1"/>
          <a:lstStyle/>
          <a:p>
            <a:pPr algn="ctr" fontAlgn="base">
              <a:spcBef>
                <a:spcPct val="0"/>
              </a:spcBef>
              <a:spcAft>
                <a:spcPct val="0"/>
              </a:spcAft>
              <a:defRPr/>
            </a:pPr>
            <a:r>
              <a:rPr lang="zh-CN" altLang="en-US" sz="1200" b="1" dirty="0">
                <a:solidFill>
                  <a:srgbClr val="FFFFFF"/>
                </a:solidFill>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rPr>
              <a:t>数据治理</a:t>
            </a:r>
          </a:p>
        </p:txBody>
      </p:sp>
      <p:pic>
        <p:nvPicPr>
          <p:cNvPr id="64" name="图片 106">
            <a:extLst>
              <a:ext uri="{FF2B5EF4-FFF2-40B4-BE49-F238E27FC236}">
                <a16:creationId xmlns:a16="http://schemas.microsoft.com/office/drawing/2014/main" id="{39D60AE6-ACAD-974A-AD00-3FAC0C3AC66B}"/>
              </a:ext>
            </a:extLst>
          </p:cNvPr>
          <p:cNvPicPr>
            <a:picLocks noChangeAspect="1"/>
          </p:cNvPicPr>
          <p:nvPr/>
        </p:nvPicPr>
        <p:blipFill>
          <a:blip r:embed="rId3" cstate="print">
            <a:grayscl/>
            <a:lum bright="70000" contrast="-70000"/>
          </a:blip>
          <a:stretch>
            <a:fillRect/>
          </a:stretch>
        </p:blipFill>
        <p:spPr>
          <a:xfrm>
            <a:off x="8089800" y="3297078"/>
            <a:ext cx="189852" cy="191893"/>
          </a:xfrm>
          <a:prstGeom prst="rect">
            <a:avLst/>
          </a:prstGeom>
          <a:effectLst>
            <a:reflection blurRad="6350" stA="50000" endA="300" endPos="55000" dir="5400000" sy="-100000" algn="bl" rotWithShape="0"/>
          </a:effectLst>
        </p:spPr>
      </p:pic>
      <p:sp>
        <p:nvSpPr>
          <p:cNvPr id="65" name="圆角矩形 33">
            <a:extLst>
              <a:ext uri="{FF2B5EF4-FFF2-40B4-BE49-F238E27FC236}">
                <a16:creationId xmlns:a16="http://schemas.microsoft.com/office/drawing/2014/main" id="{092284A6-89E7-3C4C-A9FE-15BB40D828BF}"/>
              </a:ext>
            </a:extLst>
          </p:cNvPr>
          <p:cNvSpPr/>
          <p:nvPr/>
        </p:nvSpPr>
        <p:spPr>
          <a:xfrm>
            <a:off x="476250" y="3589655"/>
            <a:ext cx="1046480" cy="144399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数据同步</a:t>
            </a:r>
            <a:endParaRPr kumimoji="0" lang="en-US" altLang="zh-CN"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endParaRPr>
          </a:p>
        </p:txBody>
      </p:sp>
      <p:grpSp>
        <p:nvGrpSpPr>
          <p:cNvPr id="66" name="组合 48">
            <a:extLst>
              <a:ext uri="{FF2B5EF4-FFF2-40B4-BE49-F238E27FC236}">
                <a16:creationId xmlns:a16="http://schemas.microsoft.com/office/drawing/2014/main" id="{58109329-CE59-3C4E-8C28-27D693435D4B}"/>
              </a:ext>
            </a:extLst>
          </p:cNvPr>
          <p:cNvGrpSpPr/>
          <p:nvPr/>
        </p:nvGrpSpPr>
        <p:grpSpPr>
          <a:xfrm>
            <a:off x="454025" y="3933190"/>
            <a:ext cx="1084580" cy="1000760"/>
            <a:chOff x="1513038" y="1578490"/>
            <a:chExt cx="1637712" cy="1955381"/>
          </a:xfrm>
          <a:noFill/>
        </p:grpSpPr>
        <p:sp>
          <p:nvSpPr>
            <p:cNvPr id="67" name="矩形: 圆角 104">
              <a:extLst>
                <a:ext uri="{FF2B5EF4-FFF2-40B4-BE49-F238E27FC236}">
                  <a16:creationId xmlns:a16="http://schemas.microsoft.com/office/drawing/2014/main" id="{653A779D-97C0-8D4D-AF95-508553A259C9}"/>
                </a:ext>
              </a:extLst>
            </p:cNvPr>
            <p:cNvSpPr/>
            <p:nvPr/>
          </p:nvSpPr>
          <p:spPr>
            <a:xfrm>
              <a:off x="1744858" y="1578490"/>
              <a:ext cx="1174073" cy="406881"/>
            </a:xfrm>
            <a:prstGeom prst="roundRect">
              <a:avLst/>
            </a:prstGeom>
            <a:grp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流式同步</a:t>
              </a:r>
            </a:p>
          </p:txBody>
        </p:sp>
        <p:sp>
          <p:nvSpPr>
            <p:cNvPr id="68" name="矩形: 圆角 105">
              <a:extLst>
                <a:ext uri="{FF2B5EF4-FFF2-40B4-BE49-F238E27FC236}">
                  <a16:creationId xmlns:a16="http://schemas.microsoft.com/office/drawing/2014/main" id="{436C3413-C343-4A46-9E73-86A1ACD91C03}"/>
                </a:ext>
              </a:extLst>
            </p:cNvPr>
            <p:cNvSpPr/>
            <p:nvPr/>
          </p:nvSpPr>
          <p:spPr>
            <a:xfrm>
              <a:off x="1744896" y="2093763"/>
              <a:ext cx="1173996" cy="406881"/>
            </a:xfrm>
            <a:prstGeom prst="roundRect">
              <a:avLst/>
            </a:prstGeom>
            <a:grp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批量同步</a:t>
              </a:r>
            </a:p>
          </p:txBody>
        </p:sp>
        <p:sp>
          <p:nvSpPr>
            <p:cNvPr id="69" name="矩形: 圆角 106">
              <a:extLst>
                <a:ext uri="{FF2B5EF4-FFF2-40B4-BE49-F238E27FC236}">
                  <a16:creationId xmlns:a16="http://schemas.microsoft.com/office/drawing/2014/main" id="{51F07530-5713-B44D-8238-07AEA568EA91}"/>
                </a:ext>
              </a:extLst>
            </p:cNvPr>
            <p:cNvSpPr/>
            <p:nvPr/>
          </p:nvSpPr>
          <p:spPr>
            <a:xfrm>
              <a:off x="1513038" y="2624420"/>
              <a:ext cx="1637712" cy="406957"/>
            </a:xfrm>
            <a:prstGeom prst="roundRect">
              <a:avLst/>
            </a:prstGeom>
            <a:grp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lang="zh-CN" altLang="en-US" sz="1050" kern="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业务对象同步</a:t>
              </a:r>
              <a:endPar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endParaRPr>
            </a:p>
          </p:txBody>
        </p:sp>
        <p:sp>
          <p:nvSpPr>
            <p:cNvPr id="70" name="矩形: 圆角 107">
              <a:extLst>
                <a:ext uri="{FF2B5EF4-FFF2-40B4-BE49-F238E27FC236}">
                  <a16:creationId xmlns:a16="http://schemas.microsoft.com/office/drawing/2014/main" id="{FA9483B3-7765-E244-AA20-AED09DF3EA5A}"/>
                </a:ext>
              </a:extLst>
            </p:cNvPr>
            <p:cNvSpPr/>
            <p:nvPr/>
          </p:nvSpPr>
          <p:spPr>
            <a:xfrm>
              <a:off x="1657824" y="3125673"/>
              <a:ext cx="1348140" cy="408198"/>
            </a:xfrm>
            <a:prstGeom prst="roundRect">
              <a:avLst/>
            </a:prstGeom>
            <a:grp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90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数据对比</a:t>
              </a:r>
              <a:endParaRPr kumimoji="0" lang="en-US" altLang="zh-CN" sz="90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endParaRPr>
            </a:p>
          </p:txBody>
        </p:sp>
      </p:grpSp>
      <p:sp>
        <p:nvSpPr>
          <p:cNvPr id="71" name="圆角矩形 64">
            <a:extLst>
              <a:ext uri="{FF2B5EF4-FFF2-40B4-BE49-F238E27FC236}">
                <a16:creationId xmlns:a16="http://schemas.microsoft.com/office/drawing/2014/main" id="{E4F7BAC7-CE7E-9C49-A8E1-FE3E72CC0AE8}"/>
              </a:ext>
            </a:extLst>
          </p:cNvPr>
          <p:cNvSpPr/>
          <p:nvPr/>
        </p:nvSpPr>
        <p:spPr>
          <a:xfrm>
            <a:off x="3989705" y="1955165"/>
            <a:ext cx="949325"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仪表板</a:t>
            </a:r>
          </a:p>
        </p:txBody>
      </p:sp>
      <p:graphicFrame>
        <p:nvGraphicFramePr>
          <p:cNvPr id="72" name="表格 138">
            <a:extLst>
              <a:ext uri="{FF2B5EF4-FFF2-40B4-BE49-F238E27FC236}">
                <a16:creationId xmlns:a16="http://schemas.microsoft.com/office/drawing/2014/main" id="{0D3B9E5D-66D8-D647-9A16-B65999050ADA}"/>
              </a:ext>
            </a:extLst>
          </p:cNvPr>
          <p:cNvGraphicFramePr/>
          <p:nvPr/>
        </p:nvGraphicFramePr>
        <p:xfrm>
          <a:off x="3985456" y="2291890"/>
          <a:ext cx="957263" cy="873760"/>
        </p:xfrm>
        <a:graphic>
          <a:graphicData uri="http://schemas.openxmlformats.org/drawingml/2006/table">
            <a:tbl>
              <a:tblPr firstRow="1" bandRow="1"/>
              <a:tblGrid>
                <a:gridCol w="957263">
                  <a:extLst>
                    <a:ext uri="{9D8B030D-6E8A-4147-A177-3AD203B41FA5}">
                      <a16:colId xmlns:a16="http://schemas.microsoft.com/office/drawing/2014/main" val="20000"/>
                    </a:ext>
                  </a:extLst>
                </a:gridCol>
              </a:tblGrid>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图表组件</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样式设置</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19050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交互设置</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灵活扩展</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73" name="组合 15">
            <a:extLst>
              <a:ext uri="{FF2B5EF4-FFF2-40B4-BE49-F238E27FC236}">
                <a16:creationId xmlns:a16="http://schemas.microsoft.com/office/drawing/2014/main" id="{22FDE2EF-741B-7144-A038-1657C1AAF6EF}"/>
              </a:ext>
            </a:extLst>
          </p:cNvPr>
          <p:cNvGrpSpPr/>
          <p:nvPr/>
        </p:nvGrpSpPr>
        <p:grpSpPr>
          <a:xfrm>
            <a:off x="1560830" y="3571875"/>
            <a:ext cx="1064895" cy="1465580"/>
            <a:chOff x="9844" y="4856"/>
            <a:chExt cx="1582" cy="3014"/>
          </a:xfrm>
        </p:grpSpPr>
        <p:sp>
          <p:nvSpPr>
            <p:cNvPr id="74" name="圆角矩形 34">
              <a:extLst>
                <a:ext uri="{FF2B5EF4-FFF2-40B4-BE49-F238E27FC236}">
                  <a16:creationId xmlns:a16="http://schemas.microsoft.com/office/drawing/2014/main" id="{319D463D-CBA1-594E-95DE-3F3B4811C5EA}"/>
                </a:ext>
              </a:extLst>
            </p:cNvPr>
            <p:cNvSpPr/>
            <p:nvPr/>
          </p:nvSpPr>
          <p:spPr>
            <a:xfrm>
              <a:off x="9844" y="4856"/>
              <a:ext cx="1582" cy="3014"/>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任务管理</a:t>
              </a:r>
            </a:p>
          </p:txBody>
        </p:sp>
        <p:sp>
          <p:nvSpPr>
            <p:cNvPr id="75" name="矩形: 圆角 104">
              <a:extLst>
                <a:ext uri="{FF2B5EF4-FFF2-40B4-BE49-F238E27FC236}">
                  <a16:creationId xmlns:a16="http://schemas.microsoft.com/office/drawing/2014/main" id="{9DD3160B-4209-3B4E-B136-1DD502D63C61}"/>
                </a:ext>
              </a:extLst>
            </p:cNvPr>
            <p:cNvSpPr/>
            <p:nvPr/>
          </p:nvSpPr>
          <p:spPr>
            <a:xfrm>
              <a:off x="10022" y="5541"/>
              <a:ext cx="1200" cy="353"/>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离线任务</a:t>
              </a:r>
            </a:p>
          </p:txBody>
        </p:sp>
        <p:sp>
          <p:nvSpPr>
            <p:cNvPr id="76" name="矩形: 圆角 105">
              <a:extLst>
                <a:ext uri="{FF2B5EF4-FFF2-40B4-BE49-F238E27FC236}">
                  <a16:creationId xmlns:a16="http://schemas.microsoft.com/office/drawing/2014/main" id="{6BD0C04E-8336-CE42-911A-5D19CC97107F}"/>
                </a:ext>
              </a:extLst>
            </p:cNvPr>
            <p:cNvSpPr/>
            <p:nvPr/>
          </p:nvSpPr>
          <p:spPr>
            <a:xfrm>
              <a:off x="10056" y="6080"/>
              <a:ext cx="1200" cy="353"/>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实时任务</a:t>
              </a:r>
            </a:p>
          </p:txBody>
        </p:sp>
      </p:grpSp>
      <p:sp>
        <p:nvSpPr>
          <p:cNvPr id="77" name="矩形: 圆角 105">
            <a:extLst>
              <a:ext uri="{FF2B5EF4-FFF2-40B4-BE49-F238E27FC236}">
                <a16:creationId xmlns:a16="http://schemas.microsoft.com/office/drawing/2014/main" id="{8FBA6BC1-3F08-5746-B28D-C2DDCB39754D}"/>
              </a:ext>
            </a:extLst>
          </p:cNvPr>
          <p:cNvSpPr/>
          <p:nvPr/>
        </p:nvSpPr>
        <p:spPr>
          <a:xfrm>
            <a:off x="1680845" y="4473575"/>
            <a:ext cx="807720" cy="17145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自助</a:t>
            </a:r>
            <a:r>
              <a:rPr kumimoji="0" lang="en-US" alt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ETL</a:t>
            </a:r>
          </a:p>
        </p:txBody>
      </p:sp>
      <p:sp>
        <p:nvSpPr>
          <p:cNvPr id="78" name="圆角矩形 64">
            <a:extLst>
              <a:ext uri="{FF2B5EF4-FFF2-40B4-BE49-F238E27FC236}">
                <a16:creationId xmlns:a16="http://schemas.microsoft.com/office/drawing/2014/main" id="{04AC2A9A-8F16-4C42-A610-0F0D807831E9}"/>
              </a:ext>
            </a:extLst>
          </p:cNvPr>
          <p:cNvSpPr/>
          <p:nvPr/>
        </p:nvSpPr>
        <p:spPr>
          <a:xfrm>
            <a:off x="1651000" y="1941195"/>
            <a:ext cx="1101725"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自由报表</a:t>
            </a:r>
          </a:p>
        </p:txBody>
      </p:sp>
      <p:graphicFrame>
        <p:nvGraphicFramePr>
          <p:cNvPr id="79" name="表格 138">
            <a:extLst>
              <a:ext uri="{FF2B5EF4-FFF2-40B4-BE49-F238E27FC236}">
                <a16:creationId xmlns:a16="http://schemas.microsoft.com/office/drawing/2014/main" id="{611F2F4B-E635-C343-9EE6-254E5422E2D6}"/>
              </a:ext>
            </a:extLst>
          </p:cNvPr>
          <p:cNvGraphicFramePr/>
          <p:nvPr/>
        </p:nvGraphicFramePr>
        <p:xfrm>
          <a:off x="1677231" y="2291890"/>
          <a:ext cx="957263" cy="873760"/>
        </p:xfrm>
        <a:graphic>
          <a:graphicData uri="http://schemas.openxmlformats.org/drawingml/2006/table">
            <a:tbl>
              <a:tblPr firstRow="1" bandRow="1"/>
              <a:tblGrid>
                <a:gridCol w="957263">
                  <a:extLst>
                    <a:ext uri="{9D8B030D-6E8A-4147-A177-3AD203B41FA5}">
                      <a16:colId xmlns:a16="http://schemas.microsoft.com/office/drawing/2014/main" val="20000"/>
                    </a:ext>
                  </a:extLst>
                </a:gridCol>
              </a:tblGrid>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中国式报表</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zh-CN" altLang="en-US" sz="105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方案管理</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19050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套表管理</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9050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图表组合</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0" name="圆角矩形 64">
            <a:extLst>
              <a:ext uri="{FF2B5EF4-FFF2-40B4-BE49-F238E27FC236}">
                <a16:creationId xmlns:a16="http://schemas.microsoft.com/office/drawing/2014/main" id="{5474F5D2-A356-124C-B6E6-8B69228BE9A8}"/>
              </a:ext>
            </a:extLst>
          </p:cNvPr>
          <p:cNvSpPr/>
          <p:nvPr/>
        </p:nvSpPr>
        <p:spPr>
          <a:xfrm>
            <a:off x="2774950" y="1928495"/>
            <a:ext cx="1139190"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移动分析</a:t>
            </a:r>
            <a:endParaRPr kumimoji="0" lang="en-US" altLang="zh-CN"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endParaRPr>
          </a:p>
        </p:txBody>
      </p:sp>
      <p:graphicFrame>
        <p:nvGraphicFramePr>
          <p:cNvPr id="81" name="表格 138">
            <a:extLst>
              <a:ext uri="{FF2B5EF4-FFF2-40B4-BE49-F238E27FC236}">
                <a16:creationId xmlns:a16="http://schemas.microsoft.com/office/drawing/2014/main" id="{61B13069-1F8C-3D49-BC68-EC65DEFDF3BF}"/>
              </a:ext>
            </a:extLst>
          </p:cNvPr>
          <p:cNvGraphicFramePr/>
          <p:nvPr/>
        </p:nvGraphicFramePr>
        <p:xfrm>
          <a:off x="2845631" y="2291890"/>
          <a:ext cx="957263" cy="873760"/>
        </p:xfrm>
        <a:graphic>
          <a:graphicData uri="http://schemas.openxmlformats.org/drawingml/2006/table">
            <a:tbl>
              <a:tblPr firstRow="1" bandRow="1"/>
              <a:tblGrid>
                <a:gridCol w="957263">
                  <a:extLst>
                    <a:ext uri="{9D8B030D-6E8A-4147-A177-3AD203B41FA5}">
                      <a16:colId xmlns:a16="http://schemas.microsoft.com/office/drawing/2014/main" val="20000"/>
                    </a:ext>
                  </a:extLst>
                </a:gridCol>
              </a:tblGrid>
              <a:tr h="218440">
                <a:tc>
                  <a:txBody>
                    <a:bodyPr/>
                    <a:lstStyle/>
                    <a:p>
                      <a:pPr algn="ctr">
                        <a:buClrTx/>
                        <a:buSzTx/>
                        <a:buFontTx/>
                        <a:buNone/>
                      </a:pPr>
                      <a:r>
                        <a:rPr lang="zh-CN" sz="1050">
                          <a:solidFill>
                            <a:srgbClr val="000000"/>
                          </a:solidFill>
                          <a:latin typeface="Arial" panose="020B0604020202020204" pitchFamily="34" charset="0"/>
                          <a:ea typeface="微软雅黑" panose="020B0503020204020204" pitchFamily="34" charset="-122"/>
                          <a:sym typeface="+mn-ea"/>
                        </a:rPr>
                        <a:t>移动页面设计</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zh-CN" sz="1050">
                          <a:solidFill>
                            <a:srgbClr val="000000"/>
                          </a:solidFill>
                          <a:latin typeface="Arial" panose="020B0604020202020204" pitchFamily="34" charset="0"/>
                          <a:ea typeface="微软雅黑" panose="020B0503020204020204" pitchFamily="34" charset="-122"/>
                          <a:sym typeface="+mn-ea"/>
                        </a:rPr>
                        <a:t>移动应用管理</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交互行为设计</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90500">
                <a:tc>
                  <a:txBody>
                    <a:bodyPr/>
                    <a:lstStyle/>
                    <a:p>
                      <a:pPr algn="ctr">
                        <a:buClrTx/>
                        <a:buSzTx/>
                        <a:buFontTx/>
                        <a:buNone/>
                      </a:pPr>
                      <a:r>
                        <a:rPr lang="zh-CN" sz="1050">
                          <a:solidFill>
                            <a:srgbClr val="000000"/>
                          </a:solidFill>
                          <a:latin typeface="Arial" panose="020B0604020202020204" pitchFamily="34" charset="0"/>
                          <a:ea typeface="微软雅黑" panose="020B0503020204020204" pitchFamily="34" charset="-122"/>
                          <a:sym typeface="+mn-ea"/>
                        </a:rPr>
                        <a:t>发布与授权</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2" name="圆角矩形 64">
            <a:extLst>
              <a:ext uri="{FF2B5EF4-FFF2-40B4-BE49-F238E27FC236}">
                <a16:creationId xmlns:a16="http://schemas.microsoft.com/office/drawing/2014/main" id="{6A2CF92A-4963-444A-960A-58FC3E335F79}"/>
              </a:ext>
            </a:extLst>
          </p:cNvPr>
          <p:cNvSpPr/>
          <p:nvPr/>
        </p:nvSpPr>
        <p:spPr>
          <a:xfrm>
            <a:off x="5012690" y="1967865"/>
            <a:ext cx="1101725"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系统管理</a:t>
            </a:r>
          </a:p>
        </p:txBody>
      </p:sp>
      <p:graphicFrame>
        <p:nvGraphicFramePr>
          <p:cNvPr id="83" name="表格 138">
            <a:extLst>
              <a:ext uri="{FF2B5EF4-FFF2-40B4-BE49-F238E27FC236}">
                <a16:creationId xmlns:a16="http://schemas.microsoft.com/office/drawing/2014/main" id="{9661B259-DBC1-5342-ABB4-42F89254427B}"/>
              </a:ext>
            </a:extLst>
          </p:cNvPr>
          <p:cNvGraphicFramePr/>
          <p:nvPr/>
        </p:nvGraphicFramePr>
        <p:xfrm>
          <a:off x="5059241" y="2291890"/>
          <a:ext cx="957580" cy="873760"/>
        </p:xfrm>
        <a:graphic>
          <a:graphicData uri="http://schemas.openxmlformats.org/drawingml/2006/table">
            <a:tbl>
              <a:tblPr firstRow="1" bandRow="1"/>
              <a:tblGrid>
                <a:gridCol w="957580">
                  <a:extLst>
                    <a:ext uri="{9D8B030D-6E8A-4147-A177-3AD203B41FA5}">
                      <a16:colId xmlns:a16="http://schemas.microsoft.com/office/drawing/2014/main" val="20000"/>
                    </a:ext>
                  </a:extLst>
                </a:gridCol>
              </a:tblGrid>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权限标签</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参数配置</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19050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组件管理</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9050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打印导出</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4" name="表格 138">
            <a:extLst>
              <a:ext uri="{FF2B5EF4-FFF2-40B4-BE49-F238E27FC236}">
                <a16:creationId xmlns:a16="http://schemas.microsoft.com/office/drawing/2014/main" id="{60E22EAD-B4BF-444A-819F-B17D57036C87}"/>
              </a:ext>
            </a:extLst>
          </p:cNvPr>
          <p:cNvGraphicFramePr/>
          <p:nvPr/>
        </p:nvGraphicFramePr>
        <p:xfrm>
          <a:off x="7425251" y="2291890"/>
          <a:ext cx="957263" cy="873760"/>
        </p:xfrm>
        <a:graphic>
          <a:graphicData uri="http://schemas.openxmlformats.org/drawingml/2006/table">
            <a:tbl>
              <a:tblPr firstRow="1" bandRow="1"/>
              <a:tblGrid>
                <a:gridCol w="957263">
                  <a:extLst>
                    <a:ext uri="{9D8B030D-6E8A-4147-A177-3AD203B41FA5}">
                      <a16:colId xmlns:a16="http://schemas.microsoft.com/office/drawing/2014/main" val="20000"/>
                    </a:ext>
                  </a:extLst>
                </a:gridCol>
              </a:tblGrid>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业务组件</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故事板</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218440">
                <a:tc>
                  <a:txBody>
                    <a:bodyPr/>
                    <a:lstStyle/>
                    <a:p>
                      <a:pPr algn="ctr">
                        <a:buClrTx/>
                        <a:buSzTx/>
                        <a:buFontTx/>
                        <a:buNone/>
                      </a:pPr>
                      <a:r>
                        <a:rPr lang="zh-CN"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灵活嵌入</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9050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模板管理</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5" name="矩形: 圆角 107">
            <a:extLst>
              <a:ext uri="{FF2B5EF4-FFF2-40B4-BE49-F238E27FC236}">
                <a16:creationId xmlns:a16="http://schemas.microsoft.com/office/drawing/2014/main" id="{041698A5-47D5-4747-A01F-ABB56384CABA}"/>
              </a:ext>
            </a:extLst>
          </p:cNvPr>
          <p:cNvSpPr/>
          <p:nvPr/>
        </p:nvSpPr>
        <p:spPr>
          <a:xfrm>
            <a:off x="2782827" y="4437956"/>
            <a:ext cx="877056" cy="206761"/>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数据萃取</a:t>
            </a:r>
          </a:p>
        </p:txBody>
      </p:sp>
      <p:sp>
        <p:nvSpPr>
          <p:cNvPr id="86" name="矩形 78">
            <a:extLst>
              <a:ext uri="{FF2B5EF4-FFF2-40B4-BE49-F238E27FC236}">
                <a16:creationId xmlns:a16="http://schemas.microsoft.com/office/drawing/2014/main" id="{F707D305-74D1-4F4F-A053-A3691C1DF152}"/>
              </a:ext>
            </a:extLst>
          </p:cNvPr>
          <p:cNvSpPr/>
          <p:nvPr/>
        </p:nvSpPr>
        <p:spPr>
          <a:xfrm>
            <a:off x="6487795" y="6130290"/>
            <a:ext cx="734060" cy="377825"/>
          </a:xfrm>
          <a:prstGeom prst="rect">
            <a:avLst/>
          </a:prstGeom>
          <a:solidFill>
            <a:srgbClr val="FFFFFF"/>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Helvetica"/>
                <a:sym typeface="Helvetica"/>
              </a:rPr>
              <a:t>MRS</a:t>
            </a:r>
          </a:p>
        </p:txBody>
      </p:sp>
      <p:sp>
        <p:nvSpPr>
          <p:cNvPr id="87" name="圆角矩形 108">
            <a:extLst>
              <a:ext uri="{FF2B5EF4-FFF2-40B4-BE49-F238E27FC236}">
                <a16:creationId xmlns:a16="http://schemas.microsoft.com/office/drawing/2014/main" id="{E578C3DD-54F4-784F-A0C1-2C3AA1A3DFCD}"/>
              </a:ext>
            </a:extLst>
          </p:cNvPr>
          <p:cNvSpPr/>
          <p:nvPr/>
        </p:nvSpPr>
        <p:spPr>
          <a:xfrm>
            <a:off x="7510145" y="6099175"/>
            <a:ext cx="823595" cy="487045"/>
          </a:xfrm>
          <a:prstGeom prst="roundRect">
            <a:avLst>
              <a:gd name="adj" fmla="val 16283"/>
            </a:avLst>
          </a:prstGeom>
          <a:solidFill>
            <a:srgbClr val="FFFFFF">
              <a:lumMod val="90000"/>
            </a:srgbClr>
          </a:solidFill>
          <a:ln>
            <a:noFill/>
          </a:ln>
        </p:spPr>
        <p:txBody>
          <a:bodyPr vert="horz" wrap="square" lIns="121920" tIns="60960" rIns="121920" bIns="60960" numCol="1" anchor="ctr" anchorCtr="0" compatLnSpc="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rPr>
              <a:t>异构</a:t>
            </a:r>
            <a:endParaRPr kumimoji="0" lang="en-US" altLang="zh-CN"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rPr>
              <a:t>系统</a:t>
            </a:r>
          </a:p>
        </p:txBody>
      </p:sp>
      <p:sp>
        <p:nvSpPr>
          <p:cNvPr id="88" name="矩形 82">
            <a:extLst>
              <a:ext uri="{FF2B5EF4-FFF2-40B4-BE49-F238E27FC236}">
                <a16:creationId xmlns:a16="http://schemas.microsoft.com/office/drawing/2014/main" id="{30FB0625-09A9-8D46-AA2B-9B392BCC9FC4}"/>
              </a:ext>
            </a:extLst>
          </p:cNvPr>
          <p:cNvSpPr/>
          <p:nvPr/>
        </p:nvSpPr>
        <p:spPr>
          <a:xfrm>
            <a:off x="2160905" y="6130290"/>
            <a:ext cx="904875" cy="377825"/>
          </a:xfrm>
          <a:prstGeom prst="rect">
            <a:avLst/>
          </a:prstGeom>
          <a:solidFill>
            <a:srgbClr val="FFFFFF">
              <a:lumMod val="90000"/>
            </a:srgbClr>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kumimoji="0" lang="en-US" altLang="zh-CN" sz="1050" b="1"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sym typeface="Helvetica"/>
              </a:rPr>
              <a:t>YonMatrix</a:t>
            </a:r>
          </a:p>
        </p:txBody>
      </p:sp>
      <p:sp>
        <p:nvSpPr>
          <p:cNvPr id="89" name="矩形 82">
            <a:extLst>
              <a:ext uri="{FF2B5EF4-FFF2-40B4-BE49-F238E27FC236}">
                <a16:creationId xmlns:a16="http://schemas.microsoft.com/office/drawing/2014/main" id="{78E5705B-493B-CF49-800F-AAEA8E57983E}"/>
              </a:ext>
            </a:extLst>
          </p:cNvPr>
          <p:cNvSpPr/>
          <p:nvPr/>
        </p:nvSpPr>
        <p:spPr>
          <a:xfrm>
            <a:off x="4221480" y="6130290"/>
            <a:ext cx="899160" cy="377825"/>
          </a:xfrm>
          <a:prstGeom prst="rect">
            <a:avLst/>
          </a:prstGeom>
          <a:solidFill>
            <a:srgbClr val="FFFFFF">
              <a:lumMod val="90000"/>
            </a:srgbClr>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lang="en-US" altLang="zh-CN" sz="1050" kern="0" dirty="0">
                <a:solidFill>
                  <a:prstClr val="black"/>
                </a:solidFill>
                <a:latin typeface="Microsoft YaHei" panose="020B0503020204020204" pitchFamily="34" charset="-122"/>
                <a:ea typeface="Microsoft YaHei" panose="020B0503020204020204" pitchFamily="34" charset="-122"/>
                <a:sym typeface="Helvetica"/>
              </a:rPr>
              <a:t>API</a:t>
            </a:r>
            <a:endPar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Helvetica"/>
            </a:endParaRPr>
          </a:p>
        </p:txBody>
      </p:sp>
      <p:sp>
        <p:nvSpPr>
          <p:cNvPr id="90" name="矩形 82">
            <a:extLst>
              <a:ext uri="{FF2B5EF4-FFF2-40B4-BE49-F238E27FC236}">
                <a16:creationId xmlns:a16="http://schemas.microsoft.com/office/drawing/2014/main" id="{78F05827-776C-CB4A-9016-BCDFBE6674E8}"/>
              </a:ext>
            </a:extLst>
          </p:cNvPr>
          <p:cNvSpPr/>
          <p:nvPr/>
        </p:nvSpPr>
        <p:spPr>
          <a:xfrm>
            <a:off x="3194050" y="6130290"/>
            <a:ext cx="899160" cy="377825"/>
          </a:xfrm>
          <a:prstGeom prst="rect">
            <a:avLst/>
          </a:prstGeom>
          <a:solidFill>
            <a:srgbClr val="FFFFFF">
              <a:lumMod val="90000"/>
            </a:srgbClr>
          </a:solidFill>
          <a:ln w="25400" cap="flat">
            <a:noFill/>
            <a:prstDash val="solid"/>
            <a:round/>
          </a:ln>
          <a:effectLst/>
          <a:sp3d/>
        </p:spPr>
        <p:txBody>
          <a:bodyPr rot="0" spcFirstLastPara="1" vertOverflow="overflow" horzOverflow="overflow" vert="horz" wrap="square" lIns="22851" tIns="22851" rIns="22851" bIns="22851" numCol="1" spcCol="38100" rtlCol="0" anchor="ctr">
            <a:noAutofit/>
          </a:bodyPr>
          <a:lstStyle/>
          <a:p>
            <a:pPr marL="0" marR="0" lvl="0" indent="0" algn="ctr" defTabSz="456565" eaLnBrk="1" fontAlgn="auto" latinLnBrk="0" hangingPunct="0">
              <a:lnSpc>
                <a:spcPct val="100000"/>
              </a:lnSpc>
              <a:spcBef>
                <a:spcPts val="0"/>
              </a:spcBef>
              <a:spcAft>
                <a:spcPts val="0"/>
              </a:spcAft>
              <a:buClrTx/>
              <a:buSzTx/>
              <a:buFontTx/>
              <a:buNone/>
              <a:defRPr/>
            </a:pPr>
            <a:r>
              <a:rPr lang="en-US" altLang="zh-CN" sz="1050" kern="0" dirty="0">
                <a:solidFill>
                  <a:prstClr val="black"/>
                </a:solidFill>
                <a:latin typeface="Microsoft YaHei" panose="020B0503020204020204" pitchFamily="34" charset="-122"/>
                <a:ea typeface="Microsoft YaHei" panose="020B0503020204020204" pitchFamily="34" charset="-122"/>
                <a:sym typeface="Helvetica"/>
              </a:rPr>
              <a:t>MPP</a:t>
            </a:r>
            <a:endParaRPr kumimoji="0" lang="zh-CN" altLang="en-US" sz="105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Helvetica"/>
            </a:endParaRPr>
          </a:p>
        </p:txBody>
      </p:sp>
      <p:sp>
        <p:nvSpPr>
          <p:cNvPr id="91" name="圆角矩形 107">
            <a:extLst>
              <a:ext uri="{FF2B5EF4-FFF2-40B4-BE49-F238E27FC236}">
                <a16:creationId xmlns:a16="http://schemas.microsoft.com/office/drawing/2014/main" id="{AB0302D7-15B0-F04A-BDB8-0974C32ABA81}"/>
              </a:ext>
            </a:extLst>
          </p:cNvPr>
          <p:cNvSpPr/>
          <p:nvPr/>
        </p:nvSpPr>
        <p:spPr>
          <a:xfrm>
            <a:off x="5892165" y="3594100"/>
            <a:ext cx="989965" cy="148590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主数据管理</a:t>
            </a:r>
          </a:p>
        </p:txBody>
      </p:sp>
      <p:grpSp>
        <p:nvGrpSpPr>
          <p:cNvPr id="92" name="组合 91">
            <a:extLst>
              <a:ext uri="{FF2B5EF4-FFF2-40B4-BE49-F238E27FC236}">
                <a16:creationId xmlns:a16="http://schemas.microsoft.com/office/drawing/2014/main" id="{B9D60913-237B-3146-8F3F-E226B3E5A5ED}"/>
              </a:ext>
            </a:extLst>
          </p:cNvPr>
          <p:cNvGrpSpPr/>
          <p:nvPr/>
        </p:nvGrpSpPr>
        <p:grpSpPr>
          <a:xfrm>
            <a:off x="2118995" y="5332095"/>
            <a:ext cx="1000760" cy="538480"/>
            <a:chOff x="2232950" y="5293873"/>
            <a:chExt cx="1174616" cy="538186"/>
          </a:xfrm>
        </p:grpSpPr>
        <p:sp>
          <p:nvSpPr>
            <p:cNvPr id="93" name="圆角矩形 5">
              <a:extLst>
                <a:ext uri="{FF2B5EF4-FFF2-40B4-BE49-F238E27FC236}">
                  <a16:creationId xmlns:a16="http://schemas.microsoft.com/office/drawing/2014/main" id="{26BF4B28-D87B-244D-BC8B-F3FF41C46869}"/>
                </a:ext>
              </a:extLst>
            </p:cNvPr>
            <p:cNvSpPr/>
            <p:nvPr/>
          </p:nvSpPr>
          <p:spPr>
            <a:xfrm>
              <a:off x="2232950" y="5293873"/>
              <a:ext cx="1173871" cy="246880"/>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数智应用服务</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sp>
          <p:nvSpPr>
            <p:cNvPr id="94" name="圆角矩形 25">
              <a:extLst>
                <a:ext uri="{FF2B5EF4-FFF2-40B4-BE49-F238E27FC236}">
                  <a16:creationId xmlns:a16="http://schemas.microsoft.com/office/drawing/2014/main" id="{C2B18939-3DD5-7D4E-969F-AEE2B2B6DE41}"/>
                </a:ext>
              </a:extLst>
            </p:cNvPr>
            <p:cNvSpPr/>
            <p:nvPr/>
          </p:nvSpPr>
          <p:spPr>
            <a:xfrm>
              <a:off x="2233695" y="5595333"/>
              <a:ext cx="1173871" cy="236726"/>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lvl="0" algn="ctr">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数据对象迁移</a:t>
              </a:r>
              <a:endParaRPr lang="en-US" altLang="zh-CN" sz="1000" kern="0" dirty="0">
                <a:solidFill>
                  <a:prstClr val="black"/>
                </a:solidFill>
                <a:latin typeface="Microsoft YaHei" panose="020B0503020204020204" pitchFamily="34" charset="-122"/>
                <a:ea typeface="Microsoft YaHei" panose="020B0503020204020204" pitchFamily="34" charset="-122"/>
                <a:sym typeface="+mn-ea"/>
              </a:endParaRPr>
            </a:p>
          </p:txBody>
        </p:sp>
      </p:grpSp>
      <p:grpSp>
        <p:nvGrpSpPr>
          <p:cNvPr id="95" name="组合 94">
            <a:extLst>
              <a:ext uri="{FF2B5EF4-FFF2-40B4-BE49-F238E27FC236}">
                <a16:creationId xmlns:a16="http://schemas.microsoft.com/office/drawing/2014/main" id="{F0E8F9DB-86E0-204E-BB29-21754966C25B}"/>
              </a:ext>
            </a:extLst>
          </p:cNvPr>
          <p:cNvGrpSpPr/>
          <p:nvPr/>
        </p:nvGrpSpPr>
        <p:grpSpPr>
          <a:xfrm>
            <a:off x="3288030" y="5332095"/>
            <a:ext cx="889635" cy="538480"/>
            <a:chOff x="3274807" y="5293873"/>
            <a:chExt cx="1043538" cy="538186"/>
          </a:xfrm>
        </p:grpSpPr>
        <p:sp>
          <p:nvSpPr>
            <p:cNvPr id="96" name="圆角矩形 5">
              <a:extLst>
                <a:ext uri="{FF2B5EF4-FFF2-40B4-BE49-F238E27FC236}">
                  <a16:creationId xmlns:a16="http://schemas.microsoft.com/office/drawing/2014/main" id="{5AFBC949-49F7-3C4D-9A10-3B6AA7224707}"/>
                </a:ext>
              </a:extLst>
            </p:cNvPr>
            <p:cNvSpPr/>
            <p:nvPr/>
          </p:nvSpPr>
          <p:spPr>
            <a:xfrm>
              <a:off x="3274807" y="5293873"/>
              <a:ext cx="1036749" cy="246769"/>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任务管理</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sp>
          <p:nvSpPr>
            <p:cNvPr id="97" name="圆角矩形 25">
              <a:extLst>
                <a:ext uri="{FF2B5EF4-FFF2-40B4-BE49-F238E27FC236}">
                  <a16:creationId xmlns:a16="http://schemas.microsoft.com/office/drawing/2014/main" id="{FB7BB06C-96EB-8241-B32B-B0ADF87E305C}"/>
                </a:ext>
              </a:extLst>
            </p:cNvPr>
            <p:cNvSpPr/>
            <p:nvPr/>
          </p:nvSpPr>
          <p:spPr>
            <a:xfrm>
              <a:off x="3279918" y="5595217"/>
              <a:ext cx="1038427" cy="236842"/>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lvl="0" algn="ctr">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服务构建</a:t>
              </a:r>
              <a:endParaRPr lang="en-US" altLang="zh-CN" sz="1000" kern="0" dirty="0">
                <a:solidFill>
                  <a:prstClr val="black"/>
                </a:solidFill>
                <a:latin typeface="Microsoft YaHei" panose="020B0503020204020204" pitchFamily="34" charset="-122"/>
                <a:ea typeface="Microsoft YaHei" panose="020B0503020204020204" pitchFamily="34" charset="-122"/>
                <a:sym typeface="+mn-ea"/>
              </a:endParaRPr>
            </a:p>
          </p:txBody>
        </p:sp>
      </p:grpSp>
      <p:grpSp>
        <p:nvGrpSpPr>
          <p:cNvPr id="98" name="组合 97">
            <a:extLst>
              <a:ext uri="{FF2B5EF4-FFF2-40B4-BE49-F238E27FC236}">
                <a16:creationId xmlns:a16="http://schemas.microsoft.com/office/drawing/2014/main" id="{F51A1740-4EA3-6E45-896F-899293B1F6E6}"/>
              </a:ext>
            </a:extLst>
          </p:cNvPr>
          <p:cNvGrpSpPr/>
          <p:nvPr/>
        </p:nvGrpSpPr>
        <p:grpSpPr>
          <a:xfrm>
            <a:off x="4345940" y="5332095"/>
            <a:ext cx="885190" cy="538480"/>
            <a:chOff x="4681858" y="5293873"/>
            <a:chExt cx="1038532" cy="538186"/>
          </a:xfrm>
        </p:grpSpPr>
        <p:sp>
          <p:nvSpPr>
            <p:cNvPr id="99" name="圆角矩形 5">
              <a:extLst>
                <a:ext uri="{FF2B5EF4-FFF2-40B4-BE49-F238E27FC236}">
                  <a16:creationId xmlns:a16="http://schemas.microsoft.com/office/drawing/2014/main" id="{D10968FB-54ED-FD49-BF49-34CC11E185EC}"/>
                </a:ext>
              </a:extLst>
            </p:cNvPr>
            <p:cNvSpPr/>
            <p:nvPr/>
          </p:nvSpPr>
          <p:spPr>
            <a:xfrm>
              <a:off x="4683641" y="5293873"/>
              <a:ext cx="1036749" cy="246769"/>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000" kern="0" noProof="0" dirty="0">
                  <a:solidFill>
                    <a:prstClr val="black"/>
                  </a:solidFill>
                  <a:latin typeface="Microsoft YaHei" panose="020B0503020204020204" pitchFamily="34" charset="-122"/>
                  <a:ea typeface="Microsoft YaHei" panose="020B0503020204020204" pitchFamily="34" charset="-122"/>
                  <a:sym typeface="+mn-ea"/>
                </a:rPr>
                <a:t>目录管理</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sp>
          <p:nvSpPr>
            <p:cNvPr id="100" name="圆角矩形 25">
              <a:extLst>
                <a:ext uri="{FF2B5EF4-FFF2-40B4-BE49-F238E27FC236}">
                  <a16:creationId xmlns:a16="http://schemas.microsoft.com/office/drawing/2014/main" id="{7B0C956F-59F7-DF4B-ADEA-2C2BBCB75D2C}"/>
                </a:ext>
              </a:extLst>
            </p:cNvPr>
            <p:cNvSpPr/>
            <p:nvPr/>
          </p:nvSpPr>
          <p:spPr>
            <a:xfrm>
              <a:off x="4681858" y="5595217"/>
              <a:ext cx="1038427" cy="236842"/>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rPr>
                <a:t>权限管理</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grpSp>
      <p:grpSp>
        <p:nvGrpSpPr>
          <p:cNvPr id="101" name="组合 100">
            <a:extLst>
              <a:ext uri="{FF2B5EF4-FFF2-40B4-BE49-F238E27FC236}">
                <a16:creationId xmlns:a16="http://schemas.microsoft.com/office/drawing/2014/main" id="{9F67DE14-C984-4045-9D3C-1E65AA1A1EB4}"/>
              </a:ext>
            </a:extLst>
          </p:cNvPr>
          <p:cNvGrpSpPr/>
          <p:nvPr/>
        </p:nvGrpSpPr>
        <p:grpSpPr>
          <a:xfrm>
            <a:off x="6565265" y="5311775"/>
            <a:ext cx="885190" cy="538480"/>
            <a:chOff x="4681858" y="5293873"/>
            <a:chExt cx="1038532" cy="538186"/>
          </a:xfrm>
        </p:grpSpPr>
        <p:sp>
          <p:nvSpPr>
            <p:cNvPr id="102" name="圆角矩形 5">
              <a:extLst>
                <a:ext uri="{FF2B5EF4-FFF2-40B4-BE49-F238E27FC236}">
                  <a16:creationId xmlns:a16="http://schemas.microsoft.com/office/drawing/2014/main" id="{A40B9DE1-B034-DD48-A58A-84D869C24BB9}"/>
                </a:ext>
              </a:extLst>
            </p:cNvPr>
            <p:cNvSpPr/>
            <p:nvPr/>
          </p:nvSpPr>
          <p:spPr>
            <a:xfrm>
              <a:off x="4683641" y="5293873"/>
              <a:ext cx="1036749" cy="246769"/>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消息组件</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sp>
          <p:nvSpPr>
            <p:cNvPr id="103" name="圆角矩形 25">
              <a:extLst>
                <a:ext uri="{FF2B5EF4-FFF2-40B4-BE49-F238E27FC236}">
                  <a16:creationId xmlns:a16="http://schemas.microsoft.com/office/drawing/2014/main" id="{3B65AF7F-F475-DA49-9F9C-10C987521E2E}"/>
                </a:ext>
              </a:extLst>
            </p:cNvPr>
            <p:cNvSpPr/>
            <p:nvPr/>
          </p:nvSpPr>
          <p:spPr>
            <a:xfrm>
              <a:off x="4681858" y="5595217"/>
              <a:ext cx="1038427" cy="236842"/>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认证</a:t>
              </a:r>
              <a:r>
                <a:rPr lang="en-US" altLang="zh-CN" sz="1000" kern="0" dirty="0">
                  <a:solidFill>
                    <a:prstClr val="black"/>
                  </a:solidFill>
                  <a:latin typeface="Microsoft YaHei" panose="020B0503020204020204" pitchFamily="34" charset="-122"/>
                  <a:ea typeface="Microsoft YaHei" panose="020B0503020204020204" pitchFamily="34" charset="-122"/>
                  <a:sym typeface="+mn-ea"/>
                </a:rPr>
                <a:t>/</a:t>
              </a:r>
              <a:r>
                <a:rPr lang="zh-CN" altLang="en-US" sz="1000" kern="0" dirty="0">
                  <a:solidFill>
                    <a:prstClr val="black"/>
                  </a:solidFill>
                  <a:latin typeface="Microsoft YaHei" panose="020B0503020204020204" pitchFamily="34" charset="-122"/>
                  <a:ea typeface="Microsoft YaHei" panose="020B0503020204020204" pitchFamily="34" charset="-122"/>
                  <a:sym typeface="+mn-ea"/>
                </a:rPr>
                <a:t>鉴权</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grpSp>
      <p:grpSp>
        <p:nvGrpSpPr>
          <p:cNvPr id="104" name="组合 103">
            <a:extLst>
              <a:ext uri="{FF2B5EF4-FFF2-40B4-BE49-F238E27FC236}">
                <a16:creationId xmlns:a16="http://schemas.microsoft.com/office/drawing/2014/main" id="{2E894487-1D60-EC4B-A3B6-9679D735DDB5}"/>
              </a:ext>
            </a:extLst>
          </p:cNvPr>
          <p:cNvGrpSpPr/>
          <p:nvPr/>
        </p:nvGrpSpPr>
        <p:grpSpPr>
          <a:xfrm>
            <a:off x="5399405" y="5332095"/>
            <a:ext cx="885190" cy="538480"/>
            <a:chOff x="3970658" y="5293873"/>
            <a:chExt cx="1038532" cy="538186"/>
          </a:xfrm>
        </p:grpSpPr>
        <p:sp>
          <p:nvSpPr>
            <p:cNvPr id="105" name="圆角矩形 5">
              <a:extLst>
                <a:ext uri="{FF2B5EF4-FFF2-40B4-BE49-F238E27FC236}">
                  <a16:creationId xmlns:a16="http://schemas.microsoft.com/office/drawing/2014/main" id="{9EAAC824-23C4-2043-99D7-C1E8286A5D01}"/>
                </a:ext>
              </a:extLst>
            </p:cNvPr>
            <p:cNvSpPr/>
            <p:nvPr/>
          </p:nvSpPr>
          <p:spPr>
            <a:xfrm>
              <a:off x="3972441" y="5293873"/>
              <a:ext cx="1036749" cy="246769"/>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000" kern="0" noProof="0" dirty="0">
                  <a:solidFill>
                    <a:prstClr val="black"/>
                  </a:solidFill>
                  <a:latin typeface="Microsoft YaHei" panose="020B0503020204020204" pitchFamily="34" charset="-122"/>
                  <a:ea typeface="Microsoft YaHei" panose="020B0503020204020204" pitchFamily="34" charset="-122"/>
                  <a:sym typeface="+mn-ea"/>
                </a:rPr>
                <a:t>对象管理</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sp>
          <p:nvSpPr>
            <p:cNvPr id="106" name="圆角矩形 25">
              <a:extLst>
                <a:ext uri="{FF2B5EF4-FFF2-40B4-BE49-F238E27FC236}">
                  <a16:creationId xmlns:a16="http://schemas.microsoft.com/office/drawing/2014/main" id="{1E187127-5B5A-0F4B-A831-A54F9AA1FAC2}"/>
                </a:ext>
              </a:extLst>
            </p:cNvPr>
            <p:cNvSpPr/>
            <p:nvPr/>
          </p:nvSpPr>
          <p:spPr>
            <a:xfrm>
              <a:off x="3970658" y="5595217"/>
              <a:ext cx="1038427" cy="236842"/>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lvl="0" algn="ctr">
                <a:defRPr/>
              </a:pPr>
              <a:r>
                <a:rPr lang="en-US" altLang="zh-CN" sz="1000" kern="0" dirty="0">
                  <a:solidFill>
                    <a:prstClr val="black"/>
                  </a:solidFill>
                  <a:latin typeface="Microsoft YaHei" panose="020B0503020204020204" pitchFamily="34" charset="-122"/>
                  <a:ea typeface="Microsoft YaHei" panose="020B0503020204020204" pitchFamily="34" charset="-122"/>
                  <a:sym typeface="+mn-ea"/>
                </a:rPr>
                <a:t>......</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grpSp>
      <p:grpSp>
        <p:nvGrpSpPr>
          <p:cNvPr id="107" name="组合 106">
            <a:extLst>
              <a:ext uri="{FF2B5EF4-FFF2-40B4-BE49-F238E27FC236}">
                <a16:creationId xmlns:a16="http://schemas.microsoft.com/office/drawing/2014/main" id="{8821CAB6-23A1-C443-9778-A626EEF22052}"/>
              </a:ext>
            </a:extLst>
          </p:cNvPr>
          <p:cNvGrpSpPr/>
          <p:nvPr/>
        </p:nvGrpSpPr>
        <p:grpSpPr>
          <a:xfrm>
            <a:off x="7652385" y="5311775"/>
            <a:ext cx="885190" cy="538480"/>
            <a:chOff x="4681858" y="5293873"/>
            <a:chExt cx="1038532" cy="538186"/>
          </a:xfrm>
        </p:grpSpPr>
        <p:sp>
          <p:nvSpPr>
            <p:cNvPr id="108" name="圆角矩形 5">
              <a:extLst>
                <a:ext uri="{FF2B5EF4-FFF2-40B4-BE49-F238E27FC236}">
                  <a16:creationId xmlns:a16="http://schemas.microsoft.com/office/drawing/2014/main" id="{A97699AF-ABAA-734A-B1F3-23B97BC36694}"/>
                </a:ext>
              </a:extLst>
            </p:cNvPr>
            <p:cNvSpPr/>
            <p:nvPr/>
          </p:nvSpPr>
          <p:spPr>
            <a:xfrm>
              <a:off x="4683641" y="5293873"/>
              <a:ext cx="1036749" cy="246769"/>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分享组件</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sp>
          <p:nvSpPr>
            <p:cNvPr id="109" name="圆角矩形 25">
              <a:extLst>
                <a:ext uri="{FF2B5EF4-FFF2-40B4-BE49-F238E27FC236}">
                  <a16:creationId xmlns:a16="http://schemas.microsoft.com/office/drawing/2014/main" id="{4A11502A-2B58-0D4B-A2BB-CBFCE195C266}"/>
                </a:ext>
              </a:extLst>
            </p:cNvPr>
            <p:cNvSpPr/>
            <p:nvPr/>
          </p:nvSpPr>
          <p:spPr>
            <a:xfrm>
              <a:off x="4681858" y="5595217"/>
              <a:ext cx="1038427" cy="236842"/>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调度服务</a:t>
              </a:r>
              <a:endPar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endParaRPr>
            </a:p>
          </p:txBody>
        </p:sp>
      </p:grpSp>
      <p:grpSp>
        <p:nvGrpSpPr>
          <p:cNvPr id="110" name="组合 109">
            <a:extLst>
              <a:ext uri="{FF2B5EF4-FFF2-40B4-BE49-F238E27FC236}">
                <a16:creationId xmlns:a16="http://schemas.microsoft.com/office/drawing/2014/main" id="{AE6A8D27-CFC9-4E41-B01E-740A91EA0DE3}"/>
              </a:ext>
            </a:extLst>
          </p:cNvPr>
          <p:cNvGrpSpPr/>
          <p:nvPr/>
        </p:nvGrpSpPr>
        <p:grpSpPr>
          <a:xfrm>
            <a:off x="8749030" y="5311775"/>
            <a:ext cx="885190" cy="538480"/>
            <a:chOff x="4438018" y="5293873"/>
            <a:chExt cx="1038532" cy="538186"/>
          </a:xfrm>
        </p:grpSpPr>
        <p:sp>
          <p:nvSpPr>
            <p:cNvPr id="111" name="圆角矩形 5">
              <a:extLst>
                <a:ext uri="{FF2B5EF4-FFF2-40B4-BE49-F238E27FC236}">
                  <a16:creationId xmlns:a16="http://schemas.microsoft.com/office/drawing/2014/main" id="{765B25A6-8C06-D342-96FB-C3FFF913C3E4}"/>
                </a:ext>
              </a:extLst>
            </p:cNvPr>
            <p:cNvSpPr/>
            <p:nvPr/>
          </p:nvSpPr>
          <p:spPr>
            <a:xfrm>
              <a:off x="4439801" y="5293873"/>
              <a:ext cx="1036749" cy="246769"/>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lvl="0" algn="ctr">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缓存组件</a:t>
              </a:r>
              <a:endParaRPr lang="en-US" altLang="zh-CN" sz="1000" kern="0" dirty="0">
                <a:solidFill>
                  <a:prstClr val="black"/>
                </a:solidFill>
                <a:latin typeface="Microsoft YaHei" panose="020B0503020204020204" pitchFamily="34" charset="-122"/>
                <a:ea typeface="Microsoft YaHei" panose="020B0503020204020204" pitchFamily="34" charset="-122"/>
                <a:sym typeface="+mn-ea"/>
              </a:endParaRPr>
            </a:p>
          </p:txBody>
        </p:sp>
        <p:sp>
          <p:nvSpPr>
            <p:cNvPr id="112" name="圆角矩形 25">
              <a:extLst>
                <a:ext uri="{FF2B5EF4-FFF2-40B4-BE49-F238E27FC236}">
                  <a16:creationId xmlns:a16="http://schemas.microsoft.com/office/drawing/2014/main" id="{FA2C7374-CB2C-9641-920B-9473AD5A0862}"/>
                </a:ext>
              </a:extLst>
            </p:cNvPr>
            <p:cNvSpPr/>
            <p:nvPr/>
          </p:nvSpPr>
          <p:spPr>
            <a:xfrm>
              <a:off x="4438018" y="5595217"/>
              <a:ext cx="1038427" cy="236842"/>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lvl="0" algn="ctr">
                <a:defRPr/>
              </a:pPr>
              <a:r>
                <a:rPr lang="zh-CN" altLang="en-US" sz="1000" kern="0" dirty="0">
                  <a:solidFill>
                    <a:prstClr val="black"/>
                  </a:solidFill>
                  <a:latin typeface="Microsoft YaHei" panose="020B0503020204020204" pitchFamily="34" charset="-122"/>
                  <a:ea typeface="Microsoft YaHei" panose="020B0503020204020204" pitchFamily="34" charset="-122"/>
                  <a:sym typeface="+mn-ea"/>
                </a:rPr>
                <a:t>多语服务</a:t>
              </a:r>
              <a:endParaRPr lang="en-US" altLang="zh-CN" sz="1000" kern="0" dirty="0">
                <a:solidFill>
                  <a:prstClr val="black"/>
                </a:solidFill>
                <a:latin typeface="Microsoft YaHei" panose="020B0503020204020204" pitchFamily="34" charset="-122"/>
                <a:ea typeface="Microsoft YaHei" panose="020B0503020204020204" pitchFamily="34" charset="-122"/>
                <a:sym typeface="+mn-ea"/>
              </a:endParaRPr>
            </a:p>
          </p:txBody>
        </p:sp>
      </p:grpSp>
      <p:cxnSp>
        <p:nvCxnSpPr>
          <p:cNvPr id="113" name="直接连接符 39">
            <a:extLst>
              <a:ext uri="{FF2B5EF4-FFF2-40B4-BE49-F238E27FC236}">
                <a16:creationId xmlns:a16="http://schemas.microsoft.com/office/drawing/2014/main" id="{06CF955C-811D-4E4E-807A-730585F4CB2C}"/>
              </a:ext>
            </a:extLst>
          </p:cNvPr>
          <p:cNvCxnSpPr/>
          <p:nvPr/>
        </p:nvCxnSpPr>
        <p:spPr>
          <a:xfrm>
            <a:off x="6434351" y="5312082"/>
            <a:ext cx="0" cy="538186"/>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组合 113">
            <a:extLst>
              <a:ext uri="{FF2B5EF4-FFF2-40B4-BE49-F238E27FC236}">
                <a16:creationId xmlns:a16="http://schemas.microsoft.com/office/drawing/2014/main" id="{5BC7A3B8-BD1D-FD4B-9672-D84328EA9F02}"/>
              </a:ext>
            </a:extLst>
          </p:cNvPr>
          <p:cNvGrpSpPr/>
          <p:nvPr/>
        </p:nvGrpSpPr>
        <p:grpSpPr>
          <a:xfrm>
            <a:off x="9812655" y="5311775"/>
            <a:ext cx="885190" cy="538480"/>
            <a:chOff x="4681858" y="5293873"/>
            <a:chExt cx="1038532" cy="538186"/>
          </a:xfrm>
        </p:grpSpPr>
        <p:sp>
          <p:nvSpPr>
            <p:cNvPr id="115" name="圆角矩形 5">
              <a:extLst>
                <a:ext uri="{FF2B5EF4-FFF2-40B4-BE49-F238E27FC236}">
                  <a16:creationId xmlns:a16="http://schemas.microsoft.com/office/drawing/2014/main" id="{47086108-0B28-F24F-9F1F-E4489E6703C3}"/>
                </a:ext>
              </a:extLst>
            </p:cNvPr>
            <p:cNvSpPr/>
            <p:nvPr/>
          </p:nvSpPr>
          <p:spPr>
            <a:xfrm>
              <a:off x="4683641" y="5293873"/>
              <a:ext cx="1036749" cy="246769"/>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rPr>
                <a:t>Spark</a:t>
              </a:r>
              <a:r>
                <a:rPr kumimoji="0" lang="zh-CN" altLang="en-US"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rPr>
                <a:t>引擎</a:t>
              </a:r>
            </a:p>
          </p:txBody>
        </p:sp>
        <p:sp>
          <p:nvSpPr>
            <p:cNvPr id="116" name="圆角矩形 25">
              <a:extLst>
                <a:ext uri="{FF2B5EF4-FFF2-40B4-BE49-F238E27FC236}">
                  <a16:creationId xmlns:a16="http://schemas.microsoft.com/office/drawing/2014/main" id="{908D7DF5-079A-1E45-83F6-2E7EB0B65F1D}"/>
                </a:ext>
              </a:extLst>
            </p:cNvPr>
            <p:cNvSpPr/>
            <p:nvPr/>
          </p:nvSpPr>
          <p:spPr>
            <a:xfrm>
              <a:off x="4681858" y="5595217"/>
              <a:ext cx="1038427" cy="236842"/>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rPr>
                <a:t>Flink</a:t>
              </a:r>
              <a:r>
                <a:rPr kumimoji="0" lang="zh-CN" altLang="en-US"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rPr>
                <a:t>引擎</a:t>
              </a:r>
            </a:p>
          </p:txBody>
        </p:sp>
      </p:grpSp>
      <p:grpSp>
        <p:nvGrpSpPr>
          <p:cNvPr id="117" name="组合 116">
            <a:extLst>
              <a:ext uri="{FF2B5EF4-FFF2-40B4-BE49-F238E27FC236}">
                <a16:creationId xmlns:a16="http://schemas.microsoft.com/office/drawing/2014/main" id="{E450DC21-C6C4-794F-B4E8-D8AEA76A6946}"/>
              </a:ext>
            </a:extLst>
          </p:cNvPr>
          <p:cNvGrpSpPr/>
          <p:nvPr/>
        </p:nvGrpSpPr>
        <p:grpSpPr>
          <a:xfrm>
            <a:off x="10779760" y="5311775"/>
            <a:ext cx="1005205" cy="538480"/>
            <a:chOff x="4681858" y="5293873"/>
            <a:chExt cx="1038532" cy="538186"/>
          </a:xfrm>
        </p:grpSpPr>
        <p:sp>
          <p:nvSpPr>
            <p:cNvPr id="118" name="圆角矩形 5">
              <a:extLst>
                <a:ext uri="{FF2B5EF4-FFF2-40B4-BE49-F238E27FC236}">
                  <a16:creationId xmlns:a16="http://schemas.microsoft.com/office/drawing/2014/main" id="{9A481980-DE7C-EF4E-98C2-C24E0B350F2A}"/>
                </a:ext>
              </a:extLst>
            </p:cNvPr>
            <p:cNvSpPr/>
            <p:nvPr/>
          </p:nvSpPr>
          <p:spPr>
            <a:xfrm>
              <a:off x="4683641" y="5293873"/>
              <a:ext cx="1036749" cy="246769"/>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rPr>
                <a:t>调度引擎</a:t>
              </a:r>
            </a:p>
          </p:txBody>
        </p:sp>
        <p:sp>
          <p:nvSpPr>
            <p:cNvPr id="119" name="圆角矩形 25">
              <a:extLst>
                <a:ext uri="{FF2B5EF4-FFF2-40B4-BE49-F238E27FC236}">
                  <a16:creationId xmlns:a16="http://schemas.microsoft.com/office/drawing/2014/main" id="{38DE872E-FCA9-9C46-AD7A-48A56E32BCFD}"/>
                </a:ext>
              </a:extLst>
            </p:cNvPr>
            <p:cNvSpPr/>
            <p:nvPr/>
          </p:nvSpPr>
          <p:spPr>
            <a:xfrm>
              <a:off x="4681858" y="5595217"/>
              <a:ext cx="1038427" cy="236842"/>
            </a:xfrm>
            <a:prstGeom prst="roundRect">
              <a:avLst/>
            </a:prstGeom>
            <a:solidFill>
              <a:srgbClr val="FFFFFF">
                <a:lumMod val="90000"/>
              </a:srgbClr>
            </a:solidFill>
            <a:ln w="12700" cap="flat" cmpd="sng" algn="ctr">
              <a:solidFill>
                <a:srgbClr val="E7E7E8"/>
              </a:solid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mn-ea"/>
                </a:rPr>
                <a:t>HTAP引擎</a:t>
              </a:r>
            </a:p>
          </p:txBody>
        </p:sp>
      </p:grpSp>
      <p:cxnSp>
        <p:nvCxnSpPr>
          <p:cNvPr id="120" name="直接连接符 45">
            <a:extLst>
              <a:ext uri="{FF2B5EF4-FFF2-40B4-BE49-F238E27FC236}">
                <a16:creationId xmlns:a16="http://schemas.microsoft.com/office/drawing/2014/main" id="{2A7D4601-A3FE-144F-92FF-E33DDB37EEC5}"/>
              </a:ext>
            </a:extLst>
          </p:cNvPr>
          <p:cNvCxnSpPr/>
          <p:nvPr/>
        </p:nvCxnSpPr>
        <p:spPr>
          <a:xfrm>
            <a:off x="9712221" y="5312082"/>
            <a:ext cx="0" cy="538186"/>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21" name="表格 138">
            <a:extLst>
              <a:ext uri="{FF2B5EF4-FFF2-40B4-BE49-F238E27FC236}">
                <a16:creationId xmlns:a16="http://schemas.microsoft.com/office/drawing/2014/main" id="{A5E20016-BD72-AA42-95B8-4454CC3FDF4C}"/>
              </a:ext>
            </a:extLst>
          </p:cNvPr>
          <p:cNvGraphicFramePr/>
          <p:nvPr/>
        </p:nvGraphicFramePr>
        <p:xfrm>
          <a:off x="6324161" y="2291890"/>
          <a:ext cx="957263" cy="873760"/>
        </p:xfrm>
        <a:graphic>
          <a:graphicData uri="http://schemas.openxmlformats.org/drawingml/2006/table">
            <a:tbl>
              <a:tblPr firstRow="1" bandRow="1"/>
              <a:tblGrid>
                <a:gridCol w="957263">
                  <a:extLst>
                    <a:ext uri="{9D8B030D-6E8A-4147-A177-3AD203B41FA5}">
                      <a16:colId xmlns:a16="http://schemas.microsoft.com/office/drawing/2014/main" val="20000"/>
                    </a:ext>
                  </a:extLst>
                </a:gridCol>
              </a:tblGrid>
              <a:tr h="218440">
                <a:tc>
                  <a:txBody>
                    <a:bodyPr/>
                    <a:lstStyle/>
                    <a:p>
                      <a:pPr algn="ctr">
                        <a:buClrTx/>
                        <a:buSzTx/>
                        <a:buFontTx/>
                        <a:buNone/>
                      </a:pPr>
                      <a:r>
                        <a:rPr lang="zh-CN" altLang="en-US" sz="105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语音交互</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zh-CN" altLang="en-US" sz="105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智能解读</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218440">
                <a:tc>
                  <a:txBody>
                    <a:bodyPr/>
                    <a:lstStyle/>
                    <a:p>
                      <a:pPr algn="ctr">
                        <a:buClrTx/>
                        <a:buSzTx/>
                        <a:buFontTx/>
                        <a:buNone/>
                      </a:pPr>
                      <a:r>
                        <a:rPr lang="zh-CN" altLang="en-US" sz="105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沉浸式分析</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90500">
                <a:tc>
                  <a:txBody>
                    <a:bodyPr/>
                    <a:lstStyle/>
                    <a:p>
                      <a:pPr algn="ctr">
                        <a:buClrTx/>
                        <a:buSzTx/>
                        <a:buFontTx/>
                        <a:buNone/>
                      </a:pPr>
                      <a:r>
                        <a:rPr lang="zh-CN" altLang="en-US" sz="105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探索式分析</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2" name="圆角矩形 64">
            <a:extLst>
              <a:ext uri="{FF2B5EF4-FFF2-40B4-BE49-F238E27FC236}">
                <a16:creationId xmlns:a16="http://schemas.microsoft.com/office/drawing/2014/main" id="{FAB696C5-33C7-844B-818D-5187A0BC5ABD}"/>
              </a:ext>
            </a:extLst>
          </p:cNvPr>
          <p:cNvSpPr/>
          <p:nvPr/>
        </p:nvSpPr>
        <p:spPr>
          <a:xfrm>
            <a:off x="500380" y="1955165"/>
            <a:ext cx="1101725"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语义模型</a:t>
            </a:r>
          </a:p>
        </p:txBody>
      </p:sp>
      <p:graphicFrame>
        <p:nvGraphicFramePr>
          <p:cNvPr id="123" name="表格 138">
            <a:extLst>
              <a:ext uri="{FF2B5EF4-FFF2-40B4-BE49-F238E27FC236}">
                <a16:creationId xmlns:a16="http://schemas.microsoft.com/office/drawing/2014/main" id="{C7AC2030-848D-064E-82C2-84FAB7D336DE}"/>
              </a:ext>
            </a:extLst>
          </p:cNvPr>
          <p:cNvGraphicFramePr/>
          <p:nvPr/>
        </p:nvGraphicFramePr>
        <p:xfrm>
          <a:off x="526611" y="2291890"/>
          <a:ext cx="957263" cy="873760"/>
        </p:xfrm>
        <a:graphic>
          <a:graphicData uri="http://schemas.openxmlformats.org/drawingml/2006/table">
            <a:tbl>
              <a:tblPr firstRow="1" bandRow="1"/>
              <a:tblGrid>
                <a:gridCol w="957263">
                  <a:extLst>
                    <a:ext uri="{9D8B030D-6E8A-4147-A177-3AD203B41FA5}">
                      <a16:colId xmlns:a16="http://schemas.microsoft.com/office/drawing/2014/main" val="20000"/>
                    </a:ext>
                  </a:extLst>
                </a:gridCol>
              </a:tblGrid>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模型设计</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zh-CN" altLang="en-US" sz="105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语义提供者</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存储过程模型</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9050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业务对象连接</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4" name="圆角矩形 140">
            <a:extLst>
              <a:ext uri="{FF2B5EF4-FFF2-40B4-BE49-F238E27FC236}">
                <a16:creationId xmlns:a16="http://schemas.microsoft.com/office/drawing/2014/main" id="{0E221E6D-E3DC-C746-A59F-29CBE1CF4DB0}"/>
              </a:ext>
            </a:extLst>
          </p:cNvPr>
          <p:cNvSpPr/>
          <p:nvPr/>
        </p:nvSpPr>
        <p:spPr>
          <a:xfrm>
            <a:off x="10702290" y="1955165"/>
            <a:ext cx="1049655"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资源中心</a:t>
            </a:r>
          </a:p>
        </p:txBody>
      </p:sp>
      <p:graphicFrame>
        <p:nvGraphicFramePr>
          <p:cNvPr id="125" name="表格 138">
            <a:extLst>
              <a:ext uri="{FF2B5EF4-FFF2-40B4-BE49-F238E27FC236}">
                <a16:creationId xmlns:a16="http://schemas.microsoft.com/office/drawing/2014/main" id="{FF9CF170-9169-F146-A967-11D707B9C97B}"/>
              </a:ext>
            </a:extLst>
          </p:cNvPr>
          <p:cNvGraphicFramePr/>
          <p:nvPr/>
        </p:nvGraphicFramePr>
        <p:xfrm>
          <a:off x="10745031" y="2291890"/>
          <a:ext cx="957263" cy="873760"/>
        </p:xfrm>
        <a:graphic>
          <a:graphicData uri="http://schemas.openxmlformats.org/drawingml/2006/table">
            <a:tbl>
              <a:tblPr firstRow="1" bandRow="1"/>
              <a:tblGrid>
                <a:gridCol w="957263">
                  <a:extLst>
                    <a:ext uri="{9D8B030D-6E8A-4147-A177-3AD203B41FA5}">
                      <a16:colId xmlns:a16="http://schemas.microsoft.com/office/drawing/2014/main" val="20000"/>
                    </a:ext>
                  </a:extLst>
                </a:gridCol>
              </a:tblGrid>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组件资源</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模型资源</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模板资源</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90500">
                <a:tc>
                  <a:txBody>
                    <a:bodyPr/>
                    <a:lstStyle/>
                    <a:p>
                      <a:pPr algn="ctr">
                        <a:buClrTx/>
                        <a:buSzTx/>
                        <a:buFontTx/>
                        <a:buNone/>
                      </a:pPr>
                      <a:r>
                        <a:rPr lang="zh-CN" altLang="en-US" sz="105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分析主题包</a:t>
                      </a:r>
                      <a:endPar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6" name="矩形: 圆角 107">
            <a:extLst>
              <a:ext uri="{FF2B5EF4-FFF2-40B4-BE49-F238E27FC236}">
                <a16:creationId xmlns:a16="http://schemas.microsoft.com/office/drawing/2014/main" id="{8665F213-6C63-7B49-B226-4D4824B41615}"/>
              </a:ext>
            </a:extLst>
          </p:cNvPr>
          <p:cNvSpPr/>
          <p:nvPr/>
        </p:nvSpPr>
        <p:spPr>
          <a:xfrm>
            <a:off x="5918963" y="3977640"/>
            <a:ext cx="892175"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主数据模型</a:t>
            </a:r>
          </a:p>
        </p:txBody>
      </p:sp>
      <p:sp>
        <p:nvSpPr>
          <p:cNvPr id="127" name="矩形: 圆角 107">
            <a:extLst>
              <a:ext uri="{FF2B5EF4-FFF2-40B4-BE49-F238E27FC236}">
                <a16:creationId xmlns:a16="http://schemas.microsoft.com/office/drawing/2014/main" id="{051FC09A-A1EF-3242-A124-CD31A03BF334}"/>
              </a:ext>
            </a:extLst>
          </p:cNvPr>
          <p:cNvSpPr/>
          <p:nvPr/>
        </p:nvSpPr>
        <p:spPr>
          <a:xfrm>
            <a:off x="5956746" y="4245610"/>
            <a:ext cx="81661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数据清洗</a:t>
            </a:r>
          </a:p>
        </p:txBody>
      </p:sp>
      <p:sp>
        <p:nvSpPr>
          <p:cNvPr id="128" name="矩形: 圆角 107">
            <a:extLst>
              <a:ext uri="{FF2B5EF4-FFF2-40B4-BE49-F238E27FC236}">
                <a16:creationId xmlns:a16="http://schemas.microsoft.com/office/drawing/2014/main" id="{B20753EF-2995-CE4F-86C4-BF8B0170C003}"/>
              </a:ext>
            </a:extLst>
          </p:cNvPr>
          <p:cNvSpPr/>
          <p:nvPr/>
        </p:nvSpPr>
        <p:spPr>
          <a:xfrm>
            <a:off x="5985321" y="4759325"/>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授权订阅</a:t>
            </a:r>
          </a:p>
        </p:txBody>
      </p:sp>
      <p:sp>
        <p:nvSpPr>
          <p:cNvPr id="129" name="矩形: 圆角 107">
            <a:extLst>
              <a:ext uri="{FF2B5EF4-FFF2-40B4-BE49-F238E27FC236}">
                <a16:creationId xmlns:a16="http://schemas.microsoft.com/office/drawing/2014/main" id="{670F771F-27DE-224D-AE67-AFB6AE4F2FE5}"/>
              </a:ext>
            </a:extLst>
          </p:cNvPr>
          <p:cNvSpPr/>
          <p:nvPr/>
        </p:nvSpPr>
        <p:spPr>
          <a:xfrm>
            <a:off x="5926523" y="4500821"/>
            <a:ext cx="877056" cy="206761"/>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数据维护</a:t>
            </a:r>
          </a:p>
        </p:txBody>
      </p:sp>
      <p:sp>
        <p:nvSpPr>
          <p:cNvPr id="130" name="矩形: 圆角 107">
            <a:extLst>
              <a:ext uri="{FF2B5EF4-FFF2-40B4-BE49-F238E27FC236}">
                <a16:creationId xmlns:a16="http://schemas.microsoft.com/office/drawing/2014/main" id="{F9DB7A94-246A-0F47-AEEF-1F2B7411E180}"/>
              </a:ext>
            </a:extLst>
          </p:cNvPr>
          <p:cNvSpPr/>
          <p:nvPr/>
        </p:nvSpPr>
        <p:spPr>
          <a:xfrm>
            <a:off x="10022205" y="3982085"/>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资源管理</a:t>
            </a:r>
          </a:p>
        </p:txBody>
      </p:sp>
      <p:sp>
        <p:nvSpPr>
          <p:cNvPr id="131" name="矩形: 圆角 107">
            <a:extLst>
              <a:ext uri="{FF2B5EF4-FFF2-40B4-BE49-F238E27FC236}">
                <a16:creationId xmlns:a16="http://schemas.microsoft.com/office/drawing/2014/main" id="{A9179DF6-892D-D647-A9BC-0D8FC4357C39}"/>
              </a:ext>
            </a:extLst>
          </p:cNvPr>
          <p:cNvSpPr/>
          <p:nvPr/>
        </p:nvSpPr>
        <p:spPr>
          <a:xfrm>
            <a:off x="9993630" y="4245610"/>
            <a:ext cx="81661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资源交换</a:t>
            </a:r>
          </a:p>
        </p:txBody>
      </p:sp>
      <p:sp>
        <p:nvSpPr>
          <p:cNvPr id="132" name="矩形: 圆角 107">
            <a:extLst>
              <a:ext uri="{FF2B5EF4-FFF2-40B4-BE49-F238E27FC236}">
                <a16:creationId xmlns:a16="http://schemas.microsoft.com/office/drawing/2014/main" id="{66781C5B-F647-0D48-98C2-B9145F03DDB5}"/>
              </a:ext>
            </a:extLst>
          </p:cNvPr>
          <p:cNvSpPr/>
          <p:nvPr/>
        </p:nvSpPr>
        <p:spPr>
          <a:xfrm>
            <a:off x="10022205" y="4759325"/>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资产卡片</a:t>
            </a:r>
          </a:p>
        </p:txBody>
      </p:sp>
      <p:sp>
        <p:nvSpPr>
          <p:cNvPr id="133" name="矩形: 圆角 107">
            <a:extLst>
              <a:ext uri="{FF2B5EF4-FFF2-40B4-BE49-F238E27FC236}">
                <a16:creationId xmlns:a16="http://schemas.microsoft.com/office/drawing/2014/main" id="{D47A7AF5-DBFD-7D49-B2D2-8D18AB05564D}"/>
              </a:ext>
            </a:extLst>
          </p:cNvPr>
          <p:cNvSpPr/>
          <p:nvPr/>
        </p:nvSpPr>
        <p:spPr>
          <a:xfrm>
            <a:off x="9963407" y="4500821"/>
            <a:ext cx="877056" cy="206761"/>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资产运营</a:t>
            </a:r>
          </a:p>
        </p:txBody>
      </p:sp>
      <p:sp>
        <p:nvSpPr>
          <p:cNvPr id="134" name="矩形: 圆角 107">
            <a:extLst>
              <a:ext uri="{FF2B5EF4-FFF2-40B4-BE49-F238E27FC236}">
                <a16:creationId xmlns:a16="http://schemas.microsoft.com/office/drawing/2014/main" id="{0AA1FBE6-498D-CE4D-9F02-D15C3E102954}"/>
              </a:ext>
            </a:extLst>
          </p:cNvPr>
          <p:cNvSpPr/>
          <p:nvPr/>
        </p:nvSpPr>
        <p:spPr>
          <a:xfrm>
            <a:off x="7074028" y="3982085"/>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采集管理</a:t>
            </a:r>
          </a:p>
        </p:txBody>
      </p:sp>
      <p:sp>
        <p:nvSpPr>
          <p:cNvPr id="135" name="矩形: 圆角 107">
            <a:extLst>
              <a:ext uri="{FF2B5EF4-FFF2-40B4-BE49-F238E27FC236}">
                <a16:creationId xmlns:a16="http://schemas.microsoft.com/office/drawing/2014/main" id="{83090CAC-1FEC-E142-B4EC-64F20F58E19B}"/>
              </a:ext>
            </a:extLst>
          </p:cNvPr>
          <p:cNvSpPr/>
          <p:nvPr/>
        </p:nvSpPr>
        <p:spPr>
          <a:xfrm>
            <a:off x="6989573" y="4245610"/>
            <a:ext cx="92837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元数据检索</a:t>
            </a:r>
          </a:p>
        </p:txBody>
      </p:sp>
      <p:sp>
        <p:nvSpPr>
          <p:cNvPr id="136" name="矩形: 圆角 107">
            <a:extLst>
              <a:ext uri="{FF2B5EF4-FFF2-40B4-BE49-F238E27FC236}">
                <a16:creationId xmlns:a16="http://schemas.microsoft.com/office/drawing/2014/main" id="{69B24430-5E8D-BE4C-8BF9-A5C0D2AD9978}"/>
              </a:ext>
            </a:extLst>
          </p:cNvPr>
          <p:cNvSpPr/>
          <p:nvPr/>
        </p:nvSpPr>
        <p:spPr>
          <a:xfrm>
            <a:off x="7074028" y="4759325"/>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落地评估</a:t>
            </a:r>
          </a:p>
        </p:txBody>
      </p:sp>
      <p:sp>
        <p:nvSpPr>
          <p:cNvPr id="137" name="矩形: 圆角 107">
            <a:extLst>
              <a:ext uri="{FF2B5EF4-FFF2-40B4-BE49-F238E27FC236}">
                <a16:creationId xmlns:a16="http://schemas.microsoft.com/office/drawing/2014/main" id="{CD1CB126-02AB-2243-A295-581111927C57}"/>
              </a:ext>
            </a:extLst>
          </p:cNvPr>
          <p:cNvSpPr/>
          <p:nvPr/>
        </p:nvSpPr>
        <p:spPr>
          <a:xfrm>
            <a:off x="7015231" y="4500821"/>
            <a:ext cx="877056" cy="206375"/>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最新元数据</a:t>
            </a:r>
          </a:p>
        </p:txBody>
      </p:sp>
      <p:sp>
        <p:nvSpPr>
          <p:cNvPr id="138" name="矩形: 圆角 107">
            <a:extLst>
              <a:ext uri="{FF2B5EF4-FFF2-40B4-BE49-F238E27FC236}">
                <a16:creationId xmlns:a16="http://schemas.microsoft.com/office/drawing/2014/main" id="{00C438C2-745D-4641-BE06-4229F8CAF877}"/>
              </a:ext>
            </a:extLst>
          </p:cNvPr>
          <p:cNvSpPr/>
          <p:nvPr/>
        </p:nvSpPr>
        <p:spPr>
          <a:xfrm>
            <a:off x="8055610" y="3982085"/>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标准文档</a:t>
            </a:r>
          </a:p>
        </p:txBody>
      </p:sp>
      <p:sp>
        <p:nvSpPr>
          <p:cNvPr id="139" name="矩形: 圆角 107">
            <a:extLst>
              <a:ext uri="{FF2B5EF4-FFF2-40B4-BE49-F238E27FC236}">
                <a16:creationId xmlns:a16="http://schemas.microsoft.com/office/drawing/2014/main" id="{DAF1B9B5-5166-E44D-B4B0-C1168CCC76F2}"/>
              </a:ext>
            </a:extLst>
          </p:cNvPr>
          <p:cNvSpPr/>
          <p:nvPr/>
        </p:nvSpPr>
        <p:spPr>
          <a:xfrm>
            <a:off x="8027035" y="4245610"/>
            <a:ext cx="81661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码表管理</a:t>
            </a:r>
          </a:p>
        </p:txBody>
      </p:sp>
      <p:sp>
        <p:nvSpPr>
          <p:cNvPr id="140" name="矩形: 圆角 107">
            <a:extLst>
              <a:ext uri="{FF2B5EF4-FFF2-40B4-BE49-F238E27FC236}">
                <a16:creationId xmlns:a16="http://schemas.microsoft.com/office/drawing/2014/main" id="{FAC2CA7E-BB5F-ED47-B8DA-5326E07B0964}"/>
              </a:ext>
            </a:extLst>
          </p:cNvPr>
          <p:cNvSpPr/>
          <p:nvPr/>
        </p:nvSpPr>
        <p:spPr>
          <a:xfrm>
            <a:off x="8055610" y="4759325"/>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定版标准</a:t>
            </a:r>
          </a:p>
        </p:txBody>
      </p:sp>
      <p:sp>
        <p:nvSpPr>
          <p:cNvPr id="141" name="矩形: 圆角 107">
            <a:extLst>
              <a:ext uri="{FF2B5EF4-FFF2-40B4-BE49-F238E27FC236}">
                <a16:creationId xmlns:a16="http://schemas.microsoft.com/office/drawing/2014/main" id="{DDAB220C-8882-5747-AED2-4742DF7872A0}"/>
              </a:ext>
            </a:extLst>
          </p:cNvPr>
          <p:cNvSpPr/>
          <p:nvPr/>
        </p:nvSpPr>
        <p:spPr>
          <a:xfrm>
            <a:off x="7996812" y="4500821"/>
            <a:ext cx="877056" cy="206375"/>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最新标准</a:t>
            </a:r>
          </a:p>
        </p:txBody>
      </p:sp>
      <p:sp>
        <p:nvSpPr>
          <p:cNvPr id="142" name="矩形: 圆角 107">
            <a:extLst>
              <a:ext uri="{FF2B5EF4-FFF2-40B4-BE49-F238E27FC236}">
                <a16:creationId xmlns:a16="http://schemas.microsoft.com/office/drawing/2014/main" id="{8BB0A242-D352-344D-A34E-6A2BCAAB2E26}"/>
              </a:ext>
            </a:extLst>
          </p:cNvPr>
          <p:cNvSpPr/>
          <p:nvPr/>
        </p:nvSpPr>
        <p:spPr>
          <a:xfrm>
            <a:off x="10939145" y="3982085"/>
            <a:ext cx="75946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分类分级</a:t>
            </a:r>
          </a:p>
        </p:txBody>
      </p:sp>
      <p:sp>
        <p:nvSpPr>
          <p:cNvPr id="143" name="矩形: 圆角 107">
            <a:extLst>
              <a:ext uri="{FF2B5EF4-FFF2-40B4-BE49-F238E27FC236}">
                <a16:creationId xmlns:a16="http://schemas.microsoft.com/office/drawing/2014/main" id="{A1EDCD29-6820-F046-8E15-96A9A10408B9}"/>
              </a:ext>
            </a:extLst>
          </p:cNvPr>
          <p:cNvSpPr/>
          <p:nvPr/>
        </p:nvSpPr>
        <p:spPr>
          <a:xfrm>
            <a:off x="10910570" y="4245610"/>
            <a:ext cx="816610" cy="20701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数据识别</a:t>
            </a:r>
          </a:p>
        </p:txBody>
      </p:sp>
      <p:sp>
        <p:nvSpPr>
          <p:cNvPr id="144" name="矩形: 圆角 107">
            <a:extLst>
              <a:ext uri="{FF2B5EF4-FFF2-40B4-BE49-F238E27FC236}">
                <a16:creationId xmlns:a16="http://schemas.microsoft.com/office/drawing/2014/main" id="{4243FEA5-8259-2446-ADFB-5D04A3DAF886}"/>
              </a:ext>
            </a:extLst>
          </p:cNvPr>
          <p:cNvSpPr/>
          <p:nvPr/>
        </p:nvSpPr>
        <p:spPr>
          <a:xfrm>
            <a:off x="10840720" y="4744720"/>
            <a:ext cx="1017270" cy="221615"/>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敏感数据管理</a:t>
            </a:r>
            <a:endParaRPr kumimoji="0" lang="en-US" alt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endParaRPr>
          </a:p>
        </p:txBody>
      </p:sp>
      <p:sp>
        <p:nvSpPr>
          <p:cNvPr id="145" name="矩形: 圆角 107">
            <a:extLst>
              <a:ext uri="{FF2B5EF4-FFF2-40B4-BE49-F238E27FC236}">
                <a16:creationId xmlns:a16="http://schemas.microsoft.com/office/drawing/2014/main" id="{26CC03A8-3F0E-2940-A4A0-43E7D57625AC}"/>
              </a:ext>
            </a:extLst>
          </p:cNvPr>
          <p:cNvSpPr/>
          <p:nvPr/>
        </p:nvSpPr>
        <p:spPr>
          <a:xfrm>
            <a:off x="10880347" y="4500821"/>
            <a:ext cx="877056" cy="206375"/>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脱敏策略</a:t>
            </a:r>
          </a:p>
        </p:txBody>
      </p:sp>
      <p:sp>
        <p:nvSpPr>
          <p:cNvPr id="146" name="矩形: 圆角 105">
            <a:extLst>
              <a:ext uri="{FF2B5EF4-FFF2-40B4-BE49-F238E27FC236}">
                <a16:creationId xmlns:a16="http://schemas.microsoft.com/office/drawing/2014/main" id="{B6C8D371-D237-284D-83A1-79DB5BADD977}"/>
              </a:ext>
            </a:extLst>
          </p:cNvPr>
          <p:cNvSpPr/>
          <p:nvPr/>
        </p:nvSpPr>
        <p:spPr>
          <a:xfrm>
            <a:off x="1680845" y="4759325"/>
            <a:ext cx="807720" cy="171450"/>
          </a:xfrm>
          <a:prstGeom prst="roundRect">
            <a:avLst/>
          </a:prstGeom>
          <a:noFill/>
          <a:ln w="12700" cap="flat" cmpd="sng" algn="ctr">
            <a:solidFill>
              <a:srgbClr val="FFFFFF"/>
            </a:solidFill>
            <a:prstDash val="solid"/>
            <a:miter lim="800000"/>
          </a:ln>
          <a:effectLst/>
        </p:spPr>
        <p:txBody>
          <a:bodyPr anchor="ctr"/>
          <a:lstStyle/>
          <a:p>
            <a:pPr marL="0" marR="0" lvl="0" indent="0" algn="ctr" defTabSz="412750" eaLnBrk="1" fontAlgn="auto" latinLnBrk="0" hangingPunct="0">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sym typeface="Helvetica Neue" panose="02000503000000020004"/>
              </a:rPr>
              <a:t>任务监控</a:t>
            </a:r>
          </a:p>
        </p:txBody>
      </p:sp>
      <p:sp>
        <p:nvSpPr>
          <p:cNvPr id="147" name="圆角矩形 64">
            <a:extLst>
              <a:ext uri="{FF2B5EF4-FFF2-40B4-BE49-F238E27FC236}">
                <a16:creationId xmlns:a16="http://schemas.microsoft.com/office/drawing/2014/main" id="{28F599B1-5375-DA4C-9771-8CAF1539C5F8}"/>
              </a:ext>
            </a:extLst>
          </p:cNvPr>
          <p:cNvSpPr/>
          <p:nvPr/>
        </p:nvSpPr>
        <p:spPr>
          <a:xfrm>
            <a:off x="9551035" y="1967865"/>
            <a:ext cx="1076325" cy="1238250"/>
          </a:xfrm>
          <a:prstGeom prst="roundRect">
            <a:avLst/>
          </a:prstGeom>
          <a:solidFill>
            <a:srgbClr val="FFFFFF"/>
          </a:solidFill>
          <a:ln w="12700" cap="flat" cmpd="sng" algn="ctr">
            <a:solidFill>
              <a:srgbClr val="E7E7E8"/>
            </a:solidFill>
            <a:prstDash val="solid"/>
            <a:miter lim="800000"/>
          </a:ln>
          <a:effectLst/>
        </p:spPr>
        <p:txBody>
          <a:bodyPr vertOverflow="overflow" horzOverflow="overflow" vert="horz" wrap="square"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sym typeface="+mn-ea"/>
              </a:rPr>
              <a:t>数字大屏</a:t>
            </a:r>
          </a:p>
        </p:txBody>
      </p:sp>
      <p:graphicFrame>
        <p:nvGraphicFramePr>
          <p:cNvPr id="148" name="表格 138">
            <a:extLst>
              <a:ext uri="{FF2B5EF4-FFF2-40B4-BE49-F238E27FC236}">
                <a16:creationId xmlns:a16="http://schemas.microsoft.com/office/drawing/2014/main" id="{6E5E733D-C665-0B4A-A887-3352BC949109}"/>
              </a:ext>
            </a:extLst>
          </p:cNvPr>
          <p:cNvGraphicFramePr/>
          <p:nvPr/>
        </p:nvGraphicFramePr>
        <p:xfrm>
          <a:off x="9595046" y="2291890"/>
          <a:ext cx="957580" cy="873760"/>
        </p:xfrm>
        <a:graphic>
          <a:graphicData uri="http://schemas.openxmlformats.org/drawingml/2006/table">
            <a:tbl>
              <a:tblPr firstRow="1" bandRow="1"/>
              <a:tblGrid>
                <a:gridCol w="957580">
                  <a:extLst>
                    <a:ext uri="{9D8B030D-6E8A-4147-A177-3AD203B41FA5}">
                      <a16:colId xmlns:a16="http://schemas.microsoft.com/office/drawing/2014/main" val="20000"/>
                    </a:ext>
                  </a:extLst>
                </a:gridCol>
              </a:tblGrid>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大屏模板</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18440">
                <a:tc>
                  <a:txBody>
                    <a:bodyPr/>
                    <a:lstStyle/>
                    <a:p>
                      <a:pPr algn="ctr">
                        <a:buClrTx/>
                        <a:buSzTx/>
                        <a:buFontTx/>
                        <a:buNone/>
                      </a:pPr>
                      <a:r>
                        <a:rPr lang="en-US" altLang="zh-CN"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3D</a:t>
                      </a: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地图</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21844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炫酷组件</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90500">
                <a:tc>
                  <a:txBody>
                    <a:bodyPr/>
                    <a:lstStyle/>
                    <a:p>
                      <a:pPr algn="ctr">
                        <a:buClrTx/>
                        <a:buSzTx/>
                        <a:buFontTx/>
                        <a:buNone/>
                      </a:pPr>
                      <a:r>
                        <a:rPr lang="zh-CN" altLang="en-US" sz="1050" b="0" kern="0" dirty="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rPr>
                        <a:t>多维图层</a:t>
                      </a:r>
                    </a:p>
                  </a:txBody>
                  <a:tcPr marL="12700" marR="12700" marT="1270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49" name="圆角矩形 108">
            <a:extLst>
              <a:ext uri="{FF2B5EF4-FFF2-40B4-BE49-F238E27FC236}">
                <a16:creationId xmlns:a16="http://schemas.microsoft.com/office/drawing/2014/main" id="{4D0BFE03-87E8-4C49-A71C-03DCF6264E00}"/>
              </a:ext>
            </a:extLst>
          </p:cNvPr>
          <p:cNvSpPr/>
          <p:nvPr/>
        </p:nvSpPr>
        <p:spPr>
          <a:xfrm>
            <a:off x="2664460" y="3277870"/>
            <a:ext cx="3196590" cy="229870"/>
          </a:xfrm>
          <a:prstGeom prst="roundRect">
            <a:avLst>
              <a:gd name="adj" fmla="val 16283"/>
            </a:avLst>
          </a:prstGeom>
          <a:solidFill>
            <a:srgbClr val="ED1C24"/>
          </a:solidFill>
          <a:ln>
            <a:noFill/>
          </a:ln>
        </p:spPr>
        <p:txBody>
          <a:bodyPr vert="horz" wrap="square" lIns="121920" tIns="60960" rIns="121920" bIns="60960" numCol="1" anchor="ctr" anchorCtr="0" compatLnSpc="1"/>
          <a:lstStyle/>
          <a:p>
            <a:pPr algn="ctr" fontAlgn="base">
              <a:spcBef>
                <a:spcPct val="0"/>
              </a:spcBef>
              <a:spcAft>
                <a:spcPct val="0"/>
              </a:spcAft>
              <a:defRPr/>
            </a:pPr>
            <a:r>
              <a:rPr lang="zh-CN" altLang="en-US" sz="1200" b="1" dirty="0">
                <a:solidFill>
                  <a:srgbClr val="FFFFFF"/>
                </a:solidFill>
                <a:latin typeface="Microsoft YaHei" panose="020B0503020204020204" pitchFamily="34" charset="-122"/>
                <a:ea typeface="Microsoft YaHei" panose="020B0503020204020204" pitchFamily="34" charset="-122"/>
                <a:cs typeface="宋体" panose="02010600030101010101" pitchFamily="2" charset="-122"/>
                <a:sym typeface="Helvetica Neue" panose="02000503000000020004"/>
              </a:rPr>
              <a:t>指标平台</a:t>
            </a:r>
          </a:p>
        </p:txBody>
      </p:sp>
      <p:pic>
        <p:nvPicPr>
          <p:cNvPr id="150" name="图片 106">
            <a:extLst>
              <a:ext uri="{FF2B5EF4-FFF2-40B4-BE49-F238E27FC236}">
                <a16:creationId xmlns:a16="http://schemas.microsoft.com/office/drawing/2014/main" id="{A1174D6D-68CB-524A-961B-63E9FC592AB3}"/>
              </a:ext>
            </a:extLst>
          </p:cNvPr>
          <p:cNvPicPr>
            <a:picLocks noChangeAspect="1"/>
          </p:cNvPicPr>
          <p:nvPr/>
        </p:nvPicPr>
        <p:blipFill>
          <a:blip r:embed="rId3" cstate="print">
            <a:grayscl/>
            <a:lum bright="70000" contrast="-70000"/>
          </a:blip>
          <a:stretch>
            <a:fillRect/>
          </a:stretch>
        </p:blipFill>
        <p:spPr>
          <a:xfrm>
            <a:off x="3707765" y="3288030"/>
            <a:ext cx="138430" cy="191770"/>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3190826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kumimoji="1" lang="en-US" altLang="zh-CN" dirty="0"/>
              <a:t>4-</a:t>
            </a:r>
            <a:r>
              <a:rPr kumimoji="1" lang="zh-CN" altLang="en-US" dirty="0"/>
              <a:t>数据集成</a:t>
            </a:r>
            <a:r>
              <a:rPr kumimoji="1" lang="en-US" altLang="zh-CN" dirty="0"/>
              <a:t>-</a:t>
            </a:r>
            <a:r>
              <a:rPr kumimoji="1" lang="zh-CN" altLang="en-US" dirty="0"/>
              <a:t>数据同步</a:t>
            </a:r>
            <a:r>
              <a:rPr kumimoji="1" lang="en-US" altLang="zh-CN" dirty="0"/>
              <a:t>ETL</a:t>
            </a:r>
            <a:r>
              <a:rPr kumimoji="1" lang="zh-CN" altLang="en-US" dirty="0"/>
              <a:t>：数据的汇聚、萃取、价值提升</a:t>
            </a:r>
            <a:endParaRPr dirty="0">
              <a:latin typeface="+mn-lt"/>
              <a:ea typeface="+mn-ea"/>
              <a:cs typeface="+mn-ea"/>
              <a:sym typeface="Arial" panose="020B0604020202020204" pitchFamily="34" charset="0"/>
            </a:endParaRP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pic>
        <p:nvPicPr>
          <p:cNvPr id="8" name="图片 7">
            <a:extLst>
              <a:ext uri="{FF2B5EF4-FFF2-40B4-BE49-F238E27FC236}">
                <a16:creationId xmlns:a16="http://schemas.microsoft.com/office/drawing/2014/main" id="{A8E8EB8E-4D14-EF45-81EB-5BE09A6C061F}"/>
              </a:ext>
            </a:extLst>
          </p:cNvPr>
          <p:cNvPicPr>
            <a:picLocks noChangeAspect="1"/>
          </p:cNvPicPr>
          <p:nvPr/>
        </p:nvPicPr>
        <p:blipFill>
          <a:blip r:embed="rId3"/>
          <a:stretch>
            <a:fillRect/>
          </a:stretch>
        </p:blipFill>
        <p:spPr>
          <a:xfrm>
            <a:off x="509285" y="1022595"/>
            <a:ext cx="11370197" cy="5690953"/>
          </a:xfrm>
          <a:prstGeom prst="rect">
            <a:avLst/>
          </a:prstGeom>
        </p:spPr>
      </p:pic>
    </p:spTree>
    <p:extLst>
      <p:ext uri="{BB962C8B-B14F-4D97-AF65-F5344CB8AC3E}">
        <p14:creationId xmlns:p14="http://schemas.microsoft.com/office/powerpoint/2010/main" val="136624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
          <p:cNvSpPr txBox="1"/>
          <p:nvPr/>
        </p:nvSpPr>
        <p:spPr>
          <a:xfrm>
            <a:off x="1408105" y="2470866"/>
            <a:ext cx="1763041" cy="1299210"/>
          </a:xfrm>
          <a:prstGeom prst="rect">
            <a:avLst/>
          </a:prstGeom>
          <a:noFill/>
        </p:spPr>
        <p:txBody>
          <a:bodyPr wrap="square" lIns="68580" tIns="34290" rIns="68580" bIns="3429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8000" kern="0" dirty="0">
                <a:solidFill>
                  <a:schemeClr val="bg1"/>
                </a:solidFill>
                <a:latin typeface="Impact" panose="020B0806030902050204" pitchFamily="34" charset="0"/>
                <a:ea typeface="宋体" panose="02010600030101010101" pitchFamily="2" charset="-122"/>
              </a:rPr>
              <a:t>3</a:t>
            </a:r>
            <a:endParaRPr kumimoji="0" lang="zh-CN" altLang="en-US" sz="8000" b="0" i="0" u="none" strike="noStrike" kern="0" cap="none" spc="0" normalizeH="0" baseline="0" noProof="0" dirty="0">
              <a:ln>
                <a:noFill/>
              </a:ln>
              <a:solidFill>
                <a:schemeClr val="bg1"/>
              </a:solidFill>
              <a:effectLst/>
              <a:uLnTx/>
              <a:uFillTx/>
              <a:latin typeface="Impact" panose="020B0806030902050204" pitchFamily="34" charset="0"/>
              <a:ea typeface="宋体" panose="02010600030101010101" pitchFamily="2" charset="-122"/>
            </a:endParaRPr>
          </a:p>
        </p:txBody>
      </p:sp>
      <p:pic>
        <p:nvPicPr>
          <p:cNvPr id="12" name="图形 1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7663" y="364121"/>
            <a:ext cx="655200" cy="431395"/>
          </a:xfrm>
          <a:prstGeom prst="rect">
            <a:avLst/>
          </a:prstGeom>
        </p:spPr>
      </p:pic>
      <p:sp>
        <p:nvSpPr>
          <p:cNvPr id="6" name="标题 5"/>
          <p:cNvSpPr>
            <a:spLocks noGrp="1"/>
          </p:cNvSpPr>
          <p:nvPr>
            <p:ph type="title"/>
          </p:nvPr>
        </p:nvSpPr>
        <p:spPr>
          <a:xfrm>
            <a:off x="3970800" y="2837261"/>
            <a:ext cx="6735600" cy="566420"/>
          </a:xfrm>
        </p:spPr>
        <p:txBody>
          <a:bodyPr/>
          <a:lstStyle/>
          <a:p>
            <a:r>
              <a:rPr lang="zh-CN" altLang="en-US" dirty="0"/>
              <a:t>推进</a:t>
            </a:r>
            <a:r>
              <a:rPr dirty="0"/>
              <a:t>建议</a:t>
            </a:r>
          </a:p>
        </p:txBody>
      </p:sp>
      <p:pic>
        <p:nvPicPr>
          <p:cNvPr id="15" name="图片 14"/>
          <p:cNvPicPr>
            <a:picLocks noChangeAspect="1"/>
          </p:cNvPicPr>
          <p:nvPr userDrawn="1"/>
        </p:nvPicPr>
        <p:blipFill>
          <a:blip r:embed="rId4"/>
          <a:stretch>
            <a:fillRect/>
          </a:stretch>
        </p:blipFill>
        <p:spPr>
          <a:xfrm>
            <a:off x="9206731" y="334605"/>
            <a:ext cx="1588169" cy="43168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kumimoji="1" lang="zh-CN" altLang="en-US" dirty="0"/>
              <a:t>规范先行，集成项目实施关键点</a:t>
            </a: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grpSp>
        <p:nvGrpSpPr>
          <p:cNvPr id="4" name="组合 3">
            <a:extLst>
              <a:ext uri="{FF2B5EF4-FFF2-40B4-BE49-F238E27FC236}">
                <a16:creationId xmlns:a16="http://schemas.microsoft.com/office/drawing/2014/main" id="{13E9B8F3-01F1-DC44-AF1C-E1A9661D72DA}"/>
              </a:ext>
            </a:extLst>
          </p:cNvPr>
          <p:cNvGrpSpPr/>
          <p:nvPr/>
        </p:nvGrpSpPr>
        <p:grpSpPr>
          <a:xfrm>
            <a:off x="257757" y="3529125"/>
            <a:ext cx="11934244" cy="3328875"/>
            <a:chOff x="193317" y="2646844"/>
            <a:chExt cx="6896019" cy="2496656"/>
          </a:xfrm>
        </p:grpSpPr>
        <p:sp>
          <p:nvSpPr>
            <p:cNvPr id="5" name="任意多边形 193">
              <a:extLst>
                <a:ext uri="{FF2B5EF4-FFF2-40B4-BE49-F238E27FC236}">
                  <a16:creationId xmlns:a16="http://schemas.microsoft.com/office/drawing/2014/main" id="{CA275894-D5A4-EE43-B11B-97A870A55F3C}"/>
                </a:ext>
              </a:extLst>
            </p:cNvPr>
            <p:cNvSpPr/>
            <p:nvPr/>
          </p:nvSpPr>
          <p:spPr>
            <a:xfrm>
              <a:off x="193317" y="2667313"/>
              <a:ext cx="6886494" cy="2455964"/>
            </a:xfrm>
            <a:custGeom>
              <a:avLst/>
              <a:gdLst>
                <a:gd name="connsiteX0" fmla="*/ 12230100 w 12230100"/>
                <a:gd name="connsiteY0" fmla="*/ 0 h 6838950"/>
                <a:gd name="connsiteX1" fmla="*/ 0 w 12230100"/>
                <a:gd name="connsiteY1" fmla="*/ 6838950 h 6838950"/>
                <a:gd name="connsiteX2" fmla="*/ 12230100 w 12230100"/>
                <a:gd name="connsiteY2" fmla="*/ 6838950 h 6838950"/>
                <a:gd name="connsiteX3" fmla="*/ 12230100 w 12230100"/>
                <a:gd name="connsiteY3" fmla="*/ 0 h 6838950"/>
                <a:gd name="connsiteX0" fmla="*/ 18615614 w 18615614"/>
                <a:gd name="connsiteY0" fmla="*/ 0 h 6838950"/>
                <a:gd name="connsiteX1" fmla="*/ 0 w 18615614"/>
                <a:gd name="connsiteY1" fmla="*/ 6838950 h 6838950"/>
                <a:gd name="connsiteX2" fmla="*/ 18615614 w 18615614"/>
                <a:gd name="connsiteY2" fmla="*/ 6838950 h 6838950"/>
                <a:gd name="connsiteX3" fmla="*/ 18615614 w 18615614"/>
                <a:gd name="connsiteY3" fmla="*/ 0 h 6838950"/>
                <a:gd name="connsiteX0" fmla="*/ 18615614 w 18615614"/>
                <a:gd name="connsiteY0" fmla="*/ 0 h 4941605"/>
                <a:gd name="connsiteX1" fmla="*/ 0 w 18615614"/>
                <a:gd name="connsiteY1" fmla="*/ 4941605 h 4941605"/>
                <a:gd name="connsiteX2" fmla="*/ 18615614 w 18615614"/>
                <a:gd name="connsiteY2" fmla="*/ 4941605 h 4941605"/>
                <a:gd name="connsiteX3" fmla="*/ 18615614 w 18615614"/>
                <a:gd name="connsiteY3" fmla="*/ 0 h 4941605"/>
              </a:gdLst>
              <a:ahLst/>
              <a:cxnLst>
                <a:cxn ang="0">
                  <a:pos x="connsiteX0" y="connsiteY0"/>
                </a:cxn>
                <a:cxn ang="0">
                  <a:pos x="connsiteX1" y="connsiteY1"/>
                </a:cxn>
                <a:cxn ang="0">
                  <a:pos x="connsiteX2" y="connsiteY2"/>
                </a:cxn>
                <a:cxn ang="0">
                  <a:pos x="connsiteX3" y="connsiteY3"/>
                </a:cxn>
              </a:cxnLst>
              <a:rect l="l" t="t" r="r" b="b"/>
              <a:pathLst>
                <a:path w="18615614" h="4941605">
                  <a:moveTo>
                    <a:pt x="18615614" y="0"/>
                  </a:moveTo>
                  <a:lnTo>
                    <a:pt x="0" y="4941605"/>
                  </a:lnTo>
                  <a:lnTo>
                    <a:pt x="18615614" y="4941605"/>
                  </a:lnTo>
                  <a:lnTo>
                    <a:pt x="18615614" y="0"/>
                  </a:lnTo>
                  <a:close/>
                </a:path>
              </a:pathLst>
            </a:custGeom>
            <a:solidFill>
              <a:srgbClr val="A4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6" name="任意多边形 194">
              <a:extLst>
                <a:ext uri="{FF2B5EF4-FFF2-40B4-BE49-F238E27FC236}">
                  <a16:creationId xmlns:a16="http://schemas.microsoft.com/office/drawing/2014/main" id="{B6058352-28A7-8B47-B977-8A64601B5F61}"/>
                </a:ext>
              </a:extLst>
            </p:cNvPr>
            <p:cNvSpPr/>
            <p:nvPr/>
          </p:nvSpPr>
          <p:spPr>
            <a:xfrm>
              <a:off x="1184093" y="2663365"/>
              <a:ext cx="5895719" cy="2463707"/>
            </a:xfrm>
            <a:custGeom>
              <a:avLst/>
              <a:gdLst>
                <a:gd name="connsiteX0" fmla="*/ 12230100 w 12230100"/>
                <a:gd name="connsiteY0" fmla="*/ 0 h 6838950"/>
                <a:gd name="connsiteX1" fmla="*/ 0 w 12230100"/>
                <a:gd name="connsiteY1" fmla="*/ 6838950 h 6838950"/>
                <a:gd name="connsiteX2" fmla="*/ 12230100 w 12230100"/>
                <a:gd name="connsiteY2" fmla="*/ 6838950 h 6838950"/>
                <a:gd name="connsiteX3" fmla="*/ 12230100 w 12230100"/>
                <a:gd name="connsiteY3" fmla="*/ 0 h 6838950"/>
                <a:gd name="connsiteX0" fmla="*/ 12230100 w 12230100"/>
                <a:gd name="connsiteY0" fmla="*/ 0 h 7371218"/>
                <a:gd name="connsiteX1" fmla="*/ 0 w 12230100"/>
                <a:gd name="connsiteY1" fmla="*/ 7371218 h 7371218"/>
                <a:gd name="connsiteX2" fmla="*/ 12230100 w 12230100"/>
                <a:gd name="connsiteY2" fmla="*/ 7371218 h 7371218"/>
                <a:gd name="connsiteX3" fmla="*/ 12230100 w 12230100"/>
                <a:gd name="connsiteY3" fmla="*/ 0 h 7371218"/>
                <a:gd name="connsiteX0" fmla="*/ 11349810 w 11349810"/>
                <a:gd name="connsiteY0" fmla="*/ 0 h 7381454"/>
                <a:gd name="connsiteX1" fmla="*/ 0 w 11349810"/>
                <a:gd name="connsiteY1" fmla="*/ 7381454 h 7381454"/>
                <a:gd name="connsiteX2" fmla="*/ 11349810 w 11349810"/>
                <a:gd name="connsiteY2" fmla="*/ 7371218 h 7381454"/>
                <a:gd name="connsiteX3" fmla="*/ 11349810 w 11349810"/>
                <a:gd name="connsiteY3" fmla="*/ 0 h 7381454"/>
                <a:gd name="connsiteX0" fmla="*/ 11786543 w 11786543"/>
                <a:gd name="connsiteY0" fmla="*/ 0 h 7381454"/>
                <a:gd name="connsiteX1" fmla="*/ 0 w 11786543"/>
                <a:gd name="connsiteY1" fmla="*/ 7381454 h 7381454"/>
                <a:gd name="connsiteX2" fmla="*/ 11786543 w 11786543"/>
                <a:gd name="connsiteY2" fmla="*/ 7371218 h 7381454"/>
                <a:gd name="connsiteX3" fmla="*/ 11786543 w 11786543"/>
                <a:gd name="connsiteY3" fmla="*/ 0 h 7381454"/>
                <a:gd name="connsiteX0" fmla="*/ 16849899 w 16849899"/>
                <a:gd name="connsiteY0" fmla="*/ 0 h 7402150"/>
                <a:gd name="connsiteX1" fmla="*/ 0 w 16849899"/>
                <a:gd name="connsiteY1" fmla="*/ 7402150 h 7402150"/>
                <a:gd name="connsiteX2" fmla="*/ 16849899 w 16849899"/>
                <a:gd name="connsiteY2" fmla="*/ 7371218 h 7402150"/>
                <a:gd name="connsiteX3" fmla="*/ 16849899 w 16849899"/>
                <a:gd name="connsiteY3" fmla="*/ 0 h 7402150"/>
                <a:gd name="connsiteX0" fmla="*/ 16849901 w 16849901"/>
                <a:gd name="connsiteY0" fmla="*/ 0 h 5353223"/>
                <a:gd name="connsiteX1" fmla="*/ 0 w 16849901"/>
                <a:gd name="connsiteY1" fmla="*/ 5353223 h 5353223"/>
                <a:gd name="connsiteX2" fmla="*/ 16849899 w 16849901"/>
                <a:gd name="connsiteY2" fmla="*/ 5322291 h 5353223"/>
                <a:gd name="connsiteX3" fmla="*/ 16849901 w 16849901"/>
                <a:gd name="connsiteY3" fmla="*/ 0 h 5353223"/>
              </a:gdLst>
              <a:ahLst/>
              <a:cxnLst>
                <a:cxn ang="0">
                  <a:pos x="connsiteX0" y="connsiteY0"/>
                </a:cxn>
                <a:cxn ang="0">
                  <a:pos x="connsiteX1" y="connsiteY1"/>
                </a:cxn>
                <a:cxn ang="0">
                  <a:pos x="connsiteX2" y="connsiteY2"/>
                </a:cxn>
                <a:cxn ang="0">
                  <a:pos x="connsiteX3" y="connsiteY3"/>
                </a:cxn>
              </a:cxnLst>
              <a:rect l="l" t="t" r="r" b="b"/>
              <a:pathLst>
                <a:path w="16849901" h="5353223">
                  <a:moveTo>
                    <a:pt x="16849901" y="0"/>
                  </a:moveTo>
                  <a:lnTo>
                    <a:pt x="0" y="5353223"/>
                  </a:lnTo>
                  <a:lnTo>
                    <a:pt x="16849899" y="5322291"/>
                  </a:lnTo>
                  <a:cubicBezTo>
                    <a:pt x="16849900" y="3548194"/>
                    <a:pt x="16849900" y="1774097"/>
                    <a:pt x="16849901"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7" name="任意多边形 195">
              <a:extLst>
                <a:ext uri="{FF2B5EF4-FFF2-40B4-BE49-F238E27FC236}">
                  <a16:creationId xmlns:a16="http://schemas.microsoft.com/office/drawing/2014/main" id="{2B011A59-3141-9A44-A6CA-FE880DCC4F41}"/>
                </a:ext>
              </a:extLst>
            </p:cNvPr>
            <p:cNvSpPr/>
            <p:nvPr/>
          </p:nvSpPr>
          <p:spPr>
            <a:xfrm>
              <a:off x="1979712" y="2646844"/>
              <a:ext cx="5109624" cy="2496656"/>
            </a:xfrm>
            <a:custGeom>
              <a:avLst/>
              <a:gdLst>
                <a:gd name="connsiteX0" fmla="*/ 12230100 w 12230100"/>
                <a:gd name="connsiteY0" fmla="*/ 0 h 6838950"/>
                <a:gd name="connsiteX1" fmla="*/ 0 w 12230100"/>
                <a:gd name="connsiteY1" fmla="*/ 6838950 h 6838950"/>
                <a:gd name="connsiteX2" fmla="*/ 12230100 w 12230100"/>
                <a:gd name="connsiteY2" fmla="*/ 6838950 h 6838950"/>
                <a:gd name="connsiteX3" fmla="*/ 12230100 w 12230100"/>
                <a:gd name="connsiteY3" fmla="*/ 0 h 6838950"/>
                <a:gd name="connsiteX0" fmla="*/ 11860451 w 11860451"/>
                <a:gd name="connsiteY0" fmla="*/ 0 h 6850502"/>
                <a:gd name="connsiteX1" fmla="*/ 0 w 11860451"/>
                <a:gd name="connsiteY1" fmla="*/ 6850502 h 6850502"/>
                <a:gd name="connsiteX2" fmla="*/ 11860451 w 11860451"/>
                <a:gd name="connsiteY2" fmla="*/ 6838950 h 6850502"/>
                <a:gd name="connsiteX3" fmla="*/ 11860451 w 11860451"/>
                <a:gd name="connsiteY3" fmla="*/ 0 h 6850502"/>
                <a:gd name="connsiteX0" fmla="*/ 11872003 w 11872003"/>
                <a:gd name="connsiteY0" fmla="*/ 0 h 8317546"/>
                <a:gd name="connsiteX1" fmla="*/ 0 w 11872003"/>
                <a:gd name="connsiteY1" fmla="*/ 8317546 h 8317546"/>
                <a:gd name="connsiteX2" fmla="*/ 11860451 w 11872003"/>
                <a:gd name="connsiteY2" fmla="*/ 8305994 h 8317546"/>
                <a:gd name="connsiteX3" fmla="*/ 11872003 w 11872003"/>
                <a:gd name="connsiteY3" fmla="*/ 0 h 8317546"/>
                <a:gd name="connsiteX0" fmla="*/ 16449460 w 16449460"/>
                <a:gd name="connsiteY0" fmla="*/ 0 h 8387615"/>
                <a:gd name="connsiteX1" fmla="*/ 0 w 16449460"/>
                <a:gd name="connsiteY1" fmla="*/ 8387615 h 8387615"/>
                <a:gd name="connsiteX2" fmla="*/ 16437908 w 16449460"/>
                <a:gd name="connsiteY2" fmla="*/ 8305994 h 8387615"/>
                <a:gd name="connsiteX3" fmla="*/ 16449460 w 16449460"/>
                <a:gd name="connsiteY3" fmla="*/ 0 h 8387615"/>
                <a:gd name="connsiteX0" fmla="*/ 16480181 w 16480181"/>
                <a:gd name="connsiteY0" fmla="*/ 0 h 6122056"/>
                <a:gd name="connsiteX1" fmla="*/ 0 w 16480181"/>
                <a:gd name="connsiteY1" fmla="*/ 6122056 h 6122056"/>
                <a:gd name="connsiteX2" fmla="*/ 16437908 w 16480181"/>
                <a:gd name="connsiteY2" fmla="*/ 6040435 h 6122056"/>
                <a:gd name="connsiteX3" fmla="*/ 16480181 w 16480181"/>
                <a:gd name="connsiteY3" fmla="*/ 0 h 6122056"/>
              </a:gdLst>
              <a:ahLst/>
              <a:cxnLst>
                <a:cxn ang="0">
                  <a:pos x="connsiteX0" y="connsiteY0"/>
                </a:cxn>
                <a:cxn ang="0">
                  <a:pos x="connsiteX1" y="connsiteY1"/>
                </a:cxn>
                <a:cxn ang="0">
                  <a:pos x="connsiteX2" y="connsiteY2"/>
                </a:cxn>
                <a:cxn ang="0">
                  <a:pos x="connsiteX3" y="connsiteY3"/>
                </a:cxn>
              </a:cxnLst>
              <a:rect l="l" t="t" r="r" b="b"/>
              <a:pathLst>
                <a:path w="16480181" h="6122056">
                  <a:moveTo>
                    <a:pt x="16480181" y="0"/>
                  </a:moveTo>
                  <a:lnTo>
                    <a:pt x="0" y="6122056"/>
                  </a:lnTo>
                  <a:lnTo>
                    <a:pt x="16437908" y="6040435"/>
                  </a:lnTo>
                  <a:cubicBezTo>
                    <a:pt x="16441759" y="3271770"/>
                    <a:pt x="16476330" y="2768665"/>
                    <a:pt x="16480181" y="0"/>
                  </a:cubicBezTo>
                  <a:close/>
                </a:path>
              </a:pathLst>
            </a:cu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EB343CC7-64F6-5A48-B4B9-230CA53B018F}"/>
              </a:ext>
            </a:extLst>
          </p:cNvPr>
          <p:cNvGrpSpPr/>
          <p:nvPr/>
        </p:nvGrpSpPr>
        <p:grpSpPr>
          <a:xfrm>
            <a:off x="101167" y="3393841"/>
            <a:ext cx="3201600" cy="3467849"/>
            <a:chOff x="794397" y="2337612"/>
            <a:chExt cx="2401200" cy="2600887"/>
          </a:xfrm>
        </p:grpSpPr>
        <p:grpSp>
          <p:nvGrpSpPr>
            <p:cNvPr id="9" name="组合 6148">
              <a:extLst>
                <a:ext uri="{FF2B5EF4-FFF2-40B4-BE49-F238E27FC236}">
                  <a16:creationId xmlns:a16="http://schemas.microsoft.com/office/drawing/2014/main" id="{BBF3640A-4BA0-5944-B2C9-F92A46A04D6E}"/>
                </a:ext>
              </a:extLst>
            </p:cNvPr>
            <p:cNvGrpSpPr/>
            <p:nvPr/>
          </p:nvGrpSpPr>
          <p:grpSpPr>
            <a:xfrm>
              <a:off x="794397" y="2423965"/>
              <a:ext cx="2355827" cy="2514534"/>
              <a:chOff x="582110" y="3048010"/>
              <a:chExt cx="3141102" cy="3352712"/>
            </a:xfrm>
          </p:grpSpPr>
          <p:grpSp>
            <p:nvGrpSpPr>
              <p:cNvPr id="11" name="组合 6147">
                <a:extLst>
                  <a:ext uri="{FF2B5EF4-FFF2-40B4-BE49-F238E27FC236}">
                    <a16:creationId xmlns:a16="http://schemas.microsoft.com/office/drawing/2014/main" id="{57AFB965-1DA9-FF49-8B3C-8C9A4374B23E}"/>
                  </a:ext>
                </a:extLst>
              </p:cNvPr>
              <p:cNvGrpSpPr/>
              <p:nvPr/>
            </p:nvGrpSpPr>
            <p:grpSpPr>
              <a:xfrm>
                <a:off x="582110" y="3048010"/>
                <a:ext cx="1220480" cy="3352712"/>
                <a:chOff x="582110" y="3048010"/>
                <a:chExt cx="1220480" cy="3352712"/>
              </a:xfrm>
            </p:grpSpPr>
            <p:grpSp>
              <p:nvGrpSpPr>
                <p:cNvPr id="16" name="组合 80">
                  <a:extLst>
                    <a:ext uri="{FF2B5EF4-FFF2-40B4-BE49-F238E27FC236}">
                      <a16:creationId xmlns:a16="http://schemas.microsoft.com/office/drawing/2014/main" id="{4AE58FF2-D1F4-7B4C-899C-3CC5C13076BB}"/>
                    </a:ext>
                  </a:extLst>
                </p:cNvPr>
                <p:cNvGrpSpPr/>
                <p:nvPr/>
              </p:nvGrpSpPr>
              <p:grpSpPr>
                <a:xfrm>
                  <a:off x="808892" y="5227034"/>
                  <a:ext cx="993698" cy="993698"/>
                  <a:chOff x="371481" y="5309483"/>
                  <a:chExt cx="1387376" cy="1387376"/>
                </a:xfrm>
              </p:grpSpPr>
              <p:sp>
                <p:nvSpPr>
                  <p:cNvPr id="19" name="椭圆 18">
                    <a:extLst>
                      <a:ext uri="{FF2B5EF4-FFF2-40B4-BE49-F238E27FC236}">
                        <a16:creationId xmlns:a16="http://schemas.microsoft.com/office/drawing/2014/main" id="{EF2C71DB-D552-3A4F-80C9-ACCED1E2A102}"/>
                      </a:ext>
                    </a:extLst>
                  </p:cNvPr>
                  <p:cNvSpPr/>
                  <p:nvPr/>
                </p:nvSpPr>
                <p:spPr>
                  <a:xfrm>
                    <a:off x="371481" y="5309483"/>
                    <a:ext cx="1387376" cy="1387376"/>
                  </a:xfrm>
                  <a:prstGeom prst="ellipse">
                    <a:avLst/>
                  </a:prstGeom>
                  <a:solidFill>
                    <a:schemeClr val="bg1"/>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20" name="椭圆 19">
                    <a:extLst>
                      <a:ext uri="{FF2B5EF4-FFF2-40B4-BE49-F238E27FC236}">
                        <a16:creationId xmlns:a16="http://schemas.microsoft.com/office/drawing/2014/main" id="{8C131E6A-228A-0349-ABE0-38C34BAAF9E9}"/>
                      </a:ext>
                    </a:extLst>
                  </p:cNvPr>
                  <p:cNvSpPr/>
                  <p:nvPr/>
                </p:nvSpPr>
                <p:spPr>
                  <a:xfrm>
                    <a:off x="474110" y="5412110"/>
                    <a:ext cx="1182120" cy="1182120"/>
                  </a:xfrm>
                  <a:prstGeom prst="ellipse">
                    <a:avLst/>
                  </a:prstGeom>
                  <a:solidFill>
                    <a:srgbClr val="E6001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prstClr val="white"/>
                        </a:solidFill>
                        <a:latin typeface="微软雅黑" panose="020B0503020204020204" pitchFamily="34" charset="-122"/>
                        <a:ea typeface="微软雅黑" panose="020B0503020204020204" pitchFamily="34" charset="-122"/>
                      </a:rPr>
                      <a:t>1</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sp>
              <p:nvSpPr>
                <p:cNvPr id="17" name="椭圆 16">
                  <a:extLst>
                    <a:ext uri="{FF2B5EF4-FFF2-40B4-BE49-F238E27FC236}">
                      <a16:creationId xmlns:a16="http://schemas.microsoft.com/office/drawing/2014/main" id="{52DF8CE5-68F4-E14C-B110-64E3A40C4E34}"/>
                    </a:ext>
                  </a:extLst>
                </p:cNvPr>
                <p:cNvSpPr/>
                <p:nvPr/>
              </p:nvSpPr>
              <p:spPr>
                <a:xfrm>
                  <a:off x="582110" y="6220732"/>
                  <a:ext cx="179990" cy="179990"/>
                </a:xfrm>
                <a:prstGeom prst="ellipse">
                  <a:avLst/>
                </a:prstGeom>
                <a:solidFill>
                  <a:srgbClr val="E6001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8" name="直接连接符 205">
                  <a:extLst>
                    <a:ext uri="{FF2B5EF4-FFF2-40B4-BE49-F238E27FC236}">
                      <a16:creationId xmlns:a16="http://schemas.microsoft.com/office/drawing/2014/main" id="{BAAF8B20-F4E5-9747-889A-9AE938EC34C7}"/>
                    </a:ext>
                  </a:extLst>
                </p:cNvPr>
                <p:cNvCxnSpPr/>
                <p:nvPr/>
              </p:nvCxnSpPr>
              <p:spPr>
                <a:xfrm>
                  <a:off x="672105" y="3048010"/>
                  <a:ext cx="0" cy="3262717"/>
                </a:xfrm>
                <a:prstGeom prst="line">
                  <a:avLst/>
                </a:prstGeom>
                <a:ln w="12700">
                  <a:solidFill>
                    <a:srgbClr val="E60012"/>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组合 6143">
                <a:extLst>
                  <a:ext uri="{FF2B5EF4-FFF2-40B4-BE49-F238E27FC236}">
                    <a16:creationId xmlns:a16="http://schemas.microsoft.com/office/drawing/2014/main" id="{149E7382-802D-9C48-9319-23EA3A534C29}"/>
                  </a:ext>
                </a:extLst>
              </p:cNvPr>
              <p:cNvGrpSpPr/>
              <p:nvPr/>
            </p:nvGrpSpPr>
            <p:grpSpPr>
              <a:xfrm>
                <a:off x="696723" y="3048010"/>
                <a:ext cx="3026489" cy="1289522"/>
                <a:chOff x="696723" y="1904205"/>
                <a:chExt cx="3026489" cy="1289522"/>
              </a:xfrm>
            </p:grpSpPr>
            <p:sp>
              <p:nvSpPr>
                <p:cNvPr id="13" name="TextBox 13">
                  <a:extLst>
                    <a:ext uri="{FF2B5EF4-FFF2-40B4-BE49-F238E27FC236}">
                      <a16:creationId xmlns:a16="http://schemas.microsoft.com/office/drawing/2014/main" id="{1A3784F2-CFDD-714D-8F4B-4B2FD7D89256}"/>
                    </a:ext>
                  </a:extLst>
                </p:cNvPr>
                <p:cNvSpPr txBox="1"/>
                <p:nvPr/>
              </p:nvSpPr>
              <p:spPr>
                <a:xfrm flipH="1">
                  <a:off x="696723" y="2144978"/>
                  <a:ext cx="3026489" cy="1048749"/>
                </a:xfrm>
                <a:prstGeom prst="rect">
                  <a:avLst/>
                </a:prstGeom>
                <a:noFill/>
              </p:spPr>
              <p:txBody>
                <a:bodyPr wrap="square" rtlCol="0">
                  <a:spAutoFit/>
                </a:bodyPr>
                <a:lstStyle/>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从各职能部门的日常业务操作入手，挖掘出费时、费力、流转不合理的业务痛点。</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从自动化、合理性的维度优化业务流程，提高业务成熟度。</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p:txBody>
            </p:sp>
            <p:sp>
              <p:nvSpPr>
                <p:cNvPr id="14" name="标题 1">
                  <a:extLst>
                    <a:ext uri="{FF2B5EF4-FFF2-40B4-BE49-F238E27FC236}">
                      <a16:creationId xmlns:a16="http://schemas.microsoft.com/office/drawing/2014/main" id="{FED2E8F1-055B-0C40-8123-1717368F97A3}"/>
                    </a:ext>
                  </a:extLst>
                </p:cNvPr>
                <p:cNvSpPr txBox="1">
                  <a:spLocks/>
                </p:cNvSpPr>
                <p:nvPr/>
              </p:nvSpPr>
              <p:spPr>
                <a:xfrm>
                  <a:off x="815879" y="1904205"/>
                  <a:ext cx="2665490" cy="218869"/>
                </a:xfrm>
                <a:prstGeom prst="rect">
                  <a:avLst/>
                </a:prstGeom>
              </p:spPr>
              <p:txBody>
                <a:bodyPr/>
                <a:lstStyle>
                  <a:lvl1pPr algn="l" rtl="0" eaLnBrk="0" fontAlgn="base" hangingPunct="0">
                    <a:spcBef>
                      <a:spcPct val="0"/>
                    </a:spcBef>
                    <a:spcAft>
                      <a:spcPct val="0"/>
                    </a:spcAft>
                    <a:defRPr sz="2800">
                      <a:solidFill>
                        <a:srgbClr val="C00000"/>
                      </a:solidFill>
                      <a:latin typeface="+mj-lt"/>
                      <a:ea typeface="+mj-ea"/>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2" charset="-122"/>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a:lstStyle>
                <a:p>
                  <a:pPr algn="ctr" fontAlgn="auto">
                    <a:lnSpc>
                      <a:spcPct val="80000"/>
                    </a:lnSpc>
                    <a:spcBef>
                      <a:spcPts val="0"/>
                    </a:spcBef>
                    <a:spcAft>
                      <a:spcPts val="0"/>
                    </a:spcAft>
                    <a:defRPr/>
                  </a:pPr>
                  <a:r>
                    <a:rPr lang="zh-CN" altLang="en-US" sz="1467" b="1" kern="0" dirty="0">
                      <a:ln w="18415" cmpd="sng">
                        <a:noFill/>
                        <a:prstDash val="solid"/>
                      </a:ln>
                      <a:solidFill>
                        <a:prstClr val="black">
                          <a:lumMod val="75000"/>
                          <a:lumOff val="25000"/>
                        </a:prstClr>
                      </a:solidFill>
                      <a:latin typeface="微软雅黑" panose="020B0503020204020204" pitchFamily="34" charset="-122"/>
                      <a:ea typeface="微软雅黑" panose="020B0503020204020204" pitchFamily="34" charset="-122"/>
                      <a:cs typeface="Times New Roman" pitchFamily="18" charset="0"/>
                    </a:rPr>
                    <a:t>业务优化：痛点及改进方案</a:t>
                  </a:r>
                </a:p>
              </p:txBody>
            </p:sp>
          </p:grpSp>
        </p:grpSp>
        <p:cxnSp>
          <p:nvCxnSpPr>
            <p:cNvPr id="10" name="直接箭头连接符 198">
              <a:extLst>
                <a:ext uri="{FF2B5EF4-FFF2-40B4-BE49-F238E27FC236}">
                  <a16:creationId xmlns:a16="http://schemas.microsoft.com/office/drawing/2014/main" id="{241FF34A-C9F1-9448-84BB-D4A23B6D1175}"/>
                </a:ext>
              </a:extLst>
            </p:cNvPr>
            <p:cNvCxnSpPr/>
            <p:nvPr/>
          </p:nvCxnSpPr>
          <p:spPr>
            <a:xfrm>
              <a:off x="861894" y="2337612"/>
              <a:ext cx="2333703" cy="3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80B11997-23BA-7842-B294-C3A7BE240041}"/>
              </a:ext>
            </a:extLst>
          </p:cNvPr>
          <p:cNvGrpSpPr/>
          <p:nvPr/>
        </p:nvGrpSpPr>
        <p:grpSpPr>
          <a:xfrm>
            <a:off x="3205785" y="2587721"/>
            <a:ext cx="3075452" cy="3426220"/>
            <a:chOff x="2631706" y="1729494"/>
            <a:chExt cx="2306589" cy="2569665"/>
          </a:xfrm>
        </p:grpSpPr>
        <p:grpSp>
          <p:nvGrpSpPr>
            <p:cNvPr id="22" name="组合 6151">
              <a:extLst>
                <a:ext uri="{FF2B5EF4-FFF2-40B4-BE49-F238E27FC236}">
                  <a16:creationId xmlns:a16="http://schemas.microsoft.com/office/drawing/2014/main" id="{951A68D2-4D23-7C43-97D3-83DE0C613DD7}"/>
                </a:ext>
              </a:extLst>
            </p:cNvPr>
            <p:cNvGrpSpPr/>
            <p:nvPr/>
          </p:nvGrpSpPr>
          <p:grpSpPr>
            <a:xfrm>
              <a:off x="2631706" y="1784625"/>
              <a:ext cx="2306589" cy="2514534"/>
              <a:chOff x="2150792" y="1833528"/>
              <a:chExt cx="3075452" cy="3352712"/>
            </a:xfrm>
          </p:grpSpPr>
          <p:grpSp>
            <p:nvGrpSpPr>
              <p:cNvPr id="24" name="组合 102">
                <a:extLst>
                  <a:ext uri="{FF2B5EF4-FFF2-40B4-BE49-F238E27FC236}">
                    <a16:creationId xmlns:a16="http://schemas.microsoft.com/office/drawing/2014/main" id="{3A98989C-2A5C-B449-B337-4B47DD157824}"/>
                  </a:ext>
                </a:extLst>
              </p:cNvPr>
              <p:cNvGrpSpPr/>
              <p:nvPr/>
            </p:nvGrpSpPr>
            <p:grpSpPr>
              <a:xfrm>
                <a:off x="2150792" y="1833528"/>
                <a:ext cx="1220480" cy="3352712"/>
                <a:chOff x="582110" y="3048010"/>
                <a:chExt cx="1220480" cy="3352712"/>
              </a:xfrm>
            </p:grpSpPr>
            <p:grpSp>
              <p:nvGrpSpPr>
                <p:cNvPr id="28" name="组合 106">
                  <a:extLst>
                    <a:ext uri="{FF2B5EF4-FFF2-40B4-BE49-F238E27FC236}">
                      <a16:creationId xmlns:a16="http://schemas.microsoft.com/office/drawing/2014/main" id="{1E6288C9-520F-9F49-BE65-5EBCF54334BD}"/>
                    </a:ext>
                  </a:extLst>
                </p:cNvPr>
                <p:cNvGrpSpPr/>
                <p:nvPr/>
              </p:nvGrpSpPr>
              <p:grpSpPr>
                <a:xfrm>
                  <a:off x="808892" y="5227034"/>
                  <a:ext cx="993698" cy="993698"/>
                  <a:chOff x="371481" y="5309483"/>
                  <a:chExt cx="1387376" cy="1387376"/>
                </a:xfrm>
              </p:grpSpPr>
              <p:sp>
                <p:nvSpPr>
                  <p:cNvPr id="31" name="椭圆 30">
                    <a:extLst>
                      <a:ext uri="{FF2B5EF4-FFF2-40B4-BE49-F238E27FC236}">
                        <a16:creationId xmlns:a16="http://schemas.microsoft.com/office/drawing/2014/main" id="{6105A9FD-00F3-BB4B-88D8-0967B693D22F}"/>
                      </a:ext>
                    </a:extLst>
                  </p:cNvPr>
                  <p:cNvSpPr/>
                  <p:nvPr/>
                </p:nvSpPr>
                <p:spPr>
                  <a:xfrm>
                    <a:off x="371481" y="5309483"/>
                    <a:ext cx="1387376" cy="1387376"/>
                  </a:xfrm>
                  <a:prstGeom prst="ellipse">
                    <a:avLst/>
                  </a:prstGeom>
                  <a:solidFill>
                    <a:schemeClr val="bg1"/>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CF252ED0-5C4B-E240-B58C-2347428250FC}"/>
                      </a:ext>
                    </a:extLst>
                  </p:cNvPr>
                  <p:cNvSpPr/>
                  <p:nvPr/>
                </p:nvSpPr>
                <p:spPr>
                  <a:xfrm>
                    <a:off x="474110" y="5412110"/>
                    <a:ext cx="1182120" cy="1182120"/>
                  </a:xfrm>
                  <a:prstGeom prst="ellipse">
                    <a:avLst/>
                  </a:prstGeom>
                  <a:solidFill>
                    <a:srgbClr val="E6001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prstClr val="white"/>
                        </a:solidFill>
                        <a:latin typeface="微软雅黑" panose="020B0503020204020204" pitchFamily="34" charset="-122"/>
                        <a:ea typeface="微软雅黑" panose="020B0503020204020204" pitchFamily="34" charset="-122"/>
                      </a:rPr>
                      <a:t>2</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sp>
              <p:nvSpPr>
                <p:cNvPr id="29" name="椭圆 28">
                  <a:extLst>
                    <a:ext uri="{FF2B5EF4-FFF2-40B4-BE49-F238E27FC236}">
                      <a16:creationId xmlns:a16="http://schemas.microsoft.com/office/drawing/2014/main" id="{247E8D0A-F2B9-DA4F-AA3D-6E32F5CD35A8}"/>
                    </a:ext>
                  </a:extLst>
                </p:cNvPr>
                <p:cNvSpPr/>
                <p:nvPr/>
              </p:nvSpPr>
              <p:spPr>
                <a:xfrm>
                  <a:off x="582110" y="6220732"/>
                  <a:ext cx="179990" cy="179990"/>
                </a:xfrm>
                <a:prstGeom prst="ellipse">
                  <a:avLst/>
                </a:prstGeom>
                <a:solidFill>
                  <a:srgbClr val="E6001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30" name="直接连接符 217">
                  <a:extLst>
                    <a:ext uri="{FF2B5EF4-FFF2-40B4-BE49-F238E27FC236}">
                      <a16:creationId xmlns:a16="http://schemas.microsoft.com/office/drawing/2014/main" id="{636F6271-1206-C346-8F5F-D132111A5C6B}"/>
                    </a:ext>
                  </a:extLst>
                </p:cNvPr>
                <p:cNvCxnSpPr/>
                <p:nvPr/>
              </p:nvCxnSpPr>
              <p:spPr>
                <a:xfrm>
                  <a:off x="672105" y="3048010"/>
                  <a:ext cx="0" cy="3262717"/>
                </a:xfrm>
                <a:prstGeom prst="line">
                  <a:avLst/>
                </a:prstGeom>
                <a:ln w="12700">
                  <a:solidFill>
                    <a:srgbClr val="E60012"/>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6149">
                <a:extLst>
                  <a:ext uri="{FF2B5EF4-FFF2-40B4-BE49-F238E27FC236}">
                    <a16:creationId xmlns:a16="http://schemas.microsoft.com/office/drawing/2014/main" id="{84DE6D12-0245-064E-9B85-CBF4C869B4F5}"/>
                  </a:ext>
                </a:extLst>
              </p:cNvPr>
              <p:cNvGrpSpPr/>
              <p:nvPr/>
            </p:nvGrpSpPr>
            <p:grpSpPr>
              <a:xfrm>
                <a:off x="2247774" y="1833528"/>
                <a:ext cx="2978470" cy="1285741"/>
                <a:chOff x="2247774" y="1833528"/>
                <a:chExt cx="2978470" cy="1285741"/>
              </a:xfrm>
            </p:grpSpPr>
            <p:sp>
              <p:nvSpPr>
                <p:cNvPr id="26" name="TextBox 15">
                  <a:extLst>
                    <a:ext uri="{FF2B5EF4-FFF2-40B4-BE49-F238E27FC236}">
                      <a16:creationId xmlns:a16="http://schemas.microsoft.com/office/drawing/2014/main" id="{76158495-7CB6-C74F-97DF-9098582B1BDA}"/>
                    </a:ext>
                  </a:extLst>
                </p:cNvPr>
                <p:cNvSpPr txBox="1"/>
                <p:nvPr/>
              </p:nvSpPr>
              <p:spPr>
                <a:xfrm flipH="1">
                  <a:off x="2247774" y="2070520"/>
                  <a:ext cx="2683118" cy="1048749"/>
                </a:xfrm>
                <a:prstGeom prst="rect">
                  <a:avLst/>
                </a:prstGeom>
                <a:noFill/>
              </p:spPr>
              <p:txBody>
                <a:bodyPr wrap="square" rtlCol="0">
                  <a:spAutoFit/>
                </a:bodyPr>
                <a:lstStyle/>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从待改进业务流程操作入手，整理相关的系统及功能模块，定性为待集成系统。</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整理业务流转或数据流转方向，确定集成接口。</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p:txBody>
            </p:sp>
            <p:sp>
              <p:nvSpPr>
                <p:cNvPr id="27" name="标题 1">
                  <a:extLst>
                    <a:ext uri="{FF2B5EF4-FFF2-40B4-BE49-F238E27FC236}">
                      <a16:creationId xmlns:a16="http://schemas.microsoft.com/office/drawing/2014/main" id="{89E66FDD-1981-B340-A9CF-6810806C5CAF}"/>
                    </a:ext>
                  </a:extLst>
                </p:cNvPr>
                <p:cNvSpPr txBox="1">
                  <a:spLocks/>
                </p:cNvSpPr>
                <p:nvPr/>
              </p:nvSpPr>
              <p:spPr>
                <a:xfrm>
                  <a:off x="2384561" y="1833528"/>
                  <a:ext cx="2841683" cy="269137"/>
                </a:xfrm>
                <a:prstGeom prst="rect">
                  <a:avLst/>
                </a:prstGeom>
              </p:spPr>
              <p:txBody>
                <a:bodyPr/>
                <a:lstStyle>
                  <a:lvl1pPr algn="l" rtl="0" eaLnBrk="0" fontAlgn="base" hangingPunct="0">
                    <a:spcBef>
                      <a:spcPct val="0"/>
                    </a:spcBef>
                    <a:spcAft>
                      <a:spcPct val="0"/>
                    </a:spcAft>
                    <a:defRPr sz="2800">
                      <a:solidFill>
                        <a:srgbClr val="C00000"/>
                      </a:solidFill>
                      <a:latin typeface="+mj-lt"/>
                      <a:ea typeface="+mj-ea"/>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2" charset="-122"/>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a:lstStyle>
                <a:p>
                  <a:pPr algn="ctr" fontAlgn="auto">
                    <a:lnSpc>
                      <a:spcPct val="80000"/>
                    </a:lnSpc>
                    <a:spcBef>
                      <a:spcPts val="0"/>
                    </a:spcBef>
                    <a:spcAft>
                      <a:spcPts val="0"/>
                    </a:spcAft>
                    <a:defRPr/>
                  </a:pPr>
                  <a:r>
                    <a:rPr lang="zh-CN" altLang="en-US" sz="1467" b="1" kern="0" dirty="0">
                      <a:ln w="18415" cmpd="sng">
                        <a:noFill/>
                        <a:prstDash val="solid"/>
                      </a:ln>
                      <a:solidFill>
                        <a:prstClr val="black">
                          <a:lumMod val="75000"/>
                          <a:lumOff val="25000"/>
                        </a:prstClr>
                      </a:solidFill>
                      <a:latin typeface="微软雅黑" panose="020B0503020204020204" pitchFamily="34" charset="-122"/>
                      <a:ea typeface="微软雅黑" panose="020B0503020204020204" pitchFamily="34" charset="-122"/>
                      <a:cs typeface="Times New Roman" pitchFamily="18" charset="0"/>
                    </a:rPr>
                    <a:t>利旧原则：待集成系统接口梳理</a:t>
                  </a:r>
                </a:p>
              </p:txBody>
            </p:sp>
          </p:grpSp>
        </p:grpSp>
        <p:cxnSp>
          <p:nvCxnSpPr>
            <p:cNvPr id="23" name="直接箭头连接符 210">
              <a:extLst>
                <a:ext uri="{FF2B5EF4-FFF2-40B4-BE49-F238E27FC236}">
                  <a16:creationId xmlns:a16="http://schemas.microsoft.com/office/drawing/2014/main" id="{360B8CEC-D182-1743-A68B-C3C7AB1FC80A}"/>
                </a:ext>
              </a:extLst>
            </p:cNvPr>
            <p:cNvCxnSpPr/>
            <p:nvPr/>
          </p:nvCxnSpPr>
          <p:spPr>
            <a:xfrm flipV="1">
              <a:off x="2697215" y="1729494"/>
              <a:ext cx="2241080" cy="50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9269E536-D073-B64A-91D8-FD8D0B500836}"/>
              </a:ext>
            </a:extLst>
          </p:cNvPr>
          <p:cNvGrpSpPr/>
          <p:nvPr/>
        </p:nvGrpSpPr>
        <p:grpSpPr>
          <a:xfrm>
            <a:off x="6191243" y="1847527"/>
            <a:ext cx="3138580" cy="3395008"/>
            <a:chOff x="4627415" y="1020567"/>
            <a:chExt cx="2353935" cy="2546256"/>
          </a:xfrm>
        </p:grpSpPr>
        <p:cxnSp>
          <p:nvCxnSpPr>
            <p:cNvPr id="34" name="直接箭头连接符 221">
              <a:extLst>
                <a:ext uri="{FF2B5EF4-FFF2-40B4-BE49-F238E27FC236}">
                  <a16:creationId xmlns:a16="http://schemas.microsoft.com/office/drawing/2014/main" id="{71B7682C-12DB-5E48-A619-45EF69B76C18}"/>
                </a:ext>
              </a:extLst>
            </p:cNvPr>
            <p:cNvCxnSpPr/>
            <p:nvPr/>
          </p:nvCxnSpPr>
          <p:spPr>
            <a:xfrm flipV="1">
              <a:off x="4694911" y="1020567"/>
              <a:ext cx="2286439" cy="7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组合 6156">
              <a:extLst>
                <a:ext uri="{FF2B5EF4-FFF2-40B4-BE49-F238E27FC236}">
                  <a16:creationId xmlns:a16="http://schemas.microsoft.com/office/drawing/2014/main" id="{D2AD15B9-9039-BD4E-A970-463573903474}"/>
                </a:ext>
              </a:extLst>
            </p:cNvPr>
            <p:cNvGrpSpPr/>
            <p:nvPr/>
          </p:nvGrpSpPr>
          <p:grpSpPr>
            <a:xfrm>
              <a:off x="4627415" y="1052289"/>
              <a:ext cx="2263856" cy="2514534"/>
              <a:chOff x="4152902" y="2099653"/>
              <a:chExt cx="3018473" cy="3352712"/>
            </a:xfrm>
          </p:grpSpPr>
          <p:grpSp>
            <p:nvGrpSpPr>
              <p:cNvPr id="36" name="组合 112">
                <a:extLst>
                  <a:ext uri="{FF2B5EF4-FFF2-40B4-BE49-F238E27FC236}">
                    <a16:creationId xmlns:a16="http://schemas.microsoft.com/office/drawing/2014/main" id="{E5259C53-649C-994F-B529-E20AD52F3A08}"/>
                  </a:ext>
                </a:extLst>
              </p:cNvPr>
              <p:cNvGrpSpPr/>
              <p:nvPr/>
            </p:nvGrpSpPr>
            <p:grpSpPr>
              <a:xfrm>
                <a:off x="4152902" y="2099653"/>
                <a:ext cx="1220480" cy="3352712"/>
                <a:chOff x="582110" y="3048010"/>
                <a:chExt cx="1220480" cy="3352712"/>
              </a:xfrm>
            </p:grpSpPr>
            <p:grpSp>
              <p:nvGrpSpPr>
                <p:cNvPr id="40" name="组合 113">
                  <a:extLst>
                    <a:ext uri="{FF2B5EF4-FFF2-40B4-BE49-F238E27FC236}">
                      <a16:creationId xmlns:a16="http://schemas.microsoft.com/office/drawing/2014/main" id="{B90AED21-DC54-4F44-AFE2-CA137E7DD1F1}"/>
                    </a:ext>
                  </a:extLst>
                </p:cNvPr>
                <p:cNvGrpSpPr/>
                <p:nvPr/>
              </p:nvGrpSpPr>
              <p:grpSpPr>
                <a:xfrm>
                  <a:off x="808892" y="5227034"/>
                  <a:ext cx="993698" cy="993698"/>
                  <a:chOff x="371481" y="5309483"/>
                  <a:chExt cx="1387376" cy="1387376"/>
                </a:xfrm>
              </p:grpSpPr>
              <p:sp>
                <p:nvSpPr>
                  <p:cNvPr id="43" name="椭圆 42">
                    <a:extLst>
                      <a:ext uri="{FF2B5EF4-FFF2-40B4-BE49-F238E27FC236}">
                        <a16:creationId xmlns:a16="http://schemas.microsoft.com/office/drawing/2014/main" id="{2A3552E6-447E-8745-B296-E44F34D48739}"/>
                      </a:ext>
                    </a:extLst>
                  </p:cNvPr>
                  <p:cNvSpPr/>
                  <p:nvPr/>
                </p:nvSpPr>
                <p:spPr>
                  <a:xfrm>
                    <a:off x="371481" y="5309483"/>
                    <a:ext cx="1387376" cy="1387376"/>
                  </a:xfrm>
                  <a:prstGeom prst="ellipse">
                    <a:avLst/>
                  </a:prstGeom>
                  <a:solidFill>
                    <a:schemeClr val="bg1"/>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44" name="椭圆 43">
                    <a:extLst>
                      <a:ext uri="{FF2B5EF4-FFF2-40B4-BE49-F238E27FC236}">
                        <a16:creationId xmlns:a16="http://schemas.microsoft.com/office/drawing/2014/main" id="{C246436D-7C7C-6646-9FBF-99972E8A8088}"/>
                      </a:ext>
                    </a:extLst>
                  </p:cNvPr>
                  <p:cNvSpPr/>
                  <p:nvPr/>
                </p:nvSpPr>
                <p:spPr>
                  <a:xfrm>
                    <a:off x="474110" y="5412110"/>
                    <a:ext cx="1182120" cy="1182120"/>
                  </a:xfrm>
                  <a:prstGeom prst="ellipse">
                    <a:avLst/>
                  </a:prstGeom>
                  <a:solidFill>
                    <a:srgbClr val="E6001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prstClr val="white"/>
                        </a:solidFill>
                        <a:latin typeface="微软雅黑" panose="020B0503020204020204" pitchFamily="34" charset="-122"/>
                        <a:ea typeface="微软雅黑" panose="020B0503020204020204" pitchFamily="34" charset="-122"/>
                      </a:rPr>
                      <a:t>3</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sp>
              <p:nvSpPr>
                <p:cNvPr id="41" name="椭圆 40">
                  <a:extLst>
                    <a:ext uri="{FF2B5EF4-FFF2-40B4-BE49-F238E27FC236}">
                      <a16:creationId xmlns:a16="http://schemas.microsoft.com/office/drawing/2014/main" id="{D70D473D-0E39-304A-AA3A-51EC0A5BE0DF}"/>
                    </a:ext>
                  </a:extLst>
                </p:cNvPr>
                <p:cNvSpPr/>
                <p:nvPr/>
              </p:nvSpPr>
              <p:spPr>
                <a:xfrm>
                  <a:off x="582110" y="6220732"/>
                  <a:ext cx="179990" cy="179990"/>
                </a:xfrm>
                <a:prstGeom prst="ellipse">
                  <a:avLst/>
                </a:prstGeom>
                <a:solidFill>
                  <a:srgbClr val="E6001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42" name="直接连接符 229">
                  <a:extLst>
                    <a:ext uri="{FF2B5EF4-FFF2-40B4-BE49-F238E27FC236}">
                      <a16:creationId xmlns:a16="http://schemas.microsoft.com/office/drawing/2014/main" id="{E98D079A-63EC-D848-8E4C-FC6966423E4D}"/>
                    </a:ext>
                  </a:extLst>
                </p:cNvPr>
                <p:cNvCxnSpPr/>
                <p:nvPr/>
              </p:nvCxnSpPr>
              <p:spPr>
                <a:xfrm>
                  <a:off x="672105" y="3048010"/>
                  <a:ext cx="0" cy="3262717"/>
                </a:xfrm>
                <a:prstGeom prst="line">
                  <a:avLst/>
                </a:prstGeom>
                <a:ln w="12700">
                  <a:solidFill>
                    <a:srgbClr val="E60012"/>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组合 6153">
                <a:extLst>
                  <a:ext uri="{FF2B5EF4-FFF2-40B4-BE49-F238E27FC236}">
                    <a16:creationId xmlns:a16="http://schemas.microsoft.com/office/drawing/2014/main" id="{32603CED-ECE4-1B42-BEC6-6520F34941C6}"/>
                  </a:ext>
                </a:extLst>
              </p:cNvPr>
              <p:cNvGrpSpPr/>
              <p:nvPr/>
            </p:nvGrpSpPr>
            <p:grpSpPr>
              <a:xfrm>
                <a:off x="4242895" y="2112354"/>
                <a:ext cx="2928480" cy="2000096"/>
                <a:chOff x="4280995" y="2112354"/>
                <a:chExt cx="2928480" cy="2000096"/>
              </a:xfrm>
            </p:grpSpPr>
            <p:sp>
              <p:nvSpPr>
                <p:cNvPr id="38" name="TextBox 14">
                  <a:extLst>
                    <a:ext uri="{FF2B5EF4-FFF2-40B4-BE49-F238E27FC236}">
                      <a16:creationId xmlns:a16="http://schemas.microsoft.com/office/drawing/2014/main" id="{1AF1A9C8-A6F9-1D43-A7AE-652E75BAB706}"/>
                    </a:ext>
                  </a:extLst>
                </p:cNvPr>
                <p:cNvSpPr txBox="1"/>
                <p:nvPr/>
              </p:nvSpPr>
              <p:spPr>
                <a:xfrm flipH="1">
                  <a:off x="4280995" y="2324653"/>
                  <a:ext cx="2915647" cy="1787797"/>
                </a:xfrm>
                <a:prstGeom prst="rect">
                  <a:avLst/>
                </a:prstGeom>
                <a:noFill/>
              </p:spPr>
              <p:txBody>
                <a:bodyPr wrap="square" rtlCol="0">
                  <a:spAutoFit/>
                </a:bodyPr>
                <a:lstStyle/>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从系统技术架构、时效性、数据量大小等因素考虑，指定接口集成方案。</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从集成方案综合考虑集成接口的规范标准。</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制定界面集成规范</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制定流程待办集成规范</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制定消息集成规范</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a:p>
                  <a:pPr marL="174621" indent="-174621" fontAlgn="base">
                    <a:lnSpc>
                      <a:spcPct val="150000"/>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制定统一认证集成规范</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p:txBody>
            </p:sp>
            <p:sp>
              <p:nvSpPr>
                <p:cNvPr id="39" name="标题 1">
                  <a:extLst>
                    <a:ext uri="{FF2B5EF4-FFF2-40B4-BE49-F238E27FC236}">
                      <a16:creationId xmlns:a16="http://schemas.microsoft.com/office/drawing/2014/main" id="{CEC69991-554B-AA47-B08A-A60237EB5040}"/>
                    </a:ext>
                  </a:extLst>
                </p:cNvPr>
                <p:cNvSpPr txBox="1">
                  <a:spLocks/>
                </p:cNvSpPr>
                <p:nvPr/>
              </p:nvSpPr>
              <p:spPr>
                <a:xfrm>
                  <a:off x="4349756" y="2112354"/>
                  <a:ext cx="2859719" cy="218076"/>
                </a:xfrm>
                <a:prstGeom prst="rect">
                  <a:avLst/>
                </a:prstGeom>
              </p:spPr>
              <p:txBody>
                <a:bodyPr/>
                <a:lstStyle>
                  <a:lvl1pPr algn="l" rtl="0" eaLnBrk="0" fontAlgn="base" hangingPunct="0">
                    <a:spcBef>
                      <a:spcPct val="0"/>
                    </a:spcBef>
                    <a:spcAft>
                      <a:spcPct val="0"/>
                    </a:spcAft>
                    <a:defRPr sz="2800">
                      <a:solidFill>
                        <a:srgbClr val="C00000"/>
                      </a:solidFill>
                      <a:latin typeface="+mj-lt"/>
                      <a:ea typeface="+mj-ea"/>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2" charset="-122"/>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a:lstStyle>
                <a:p>
                  <a:pPr algn="ctr" fontAlgn="auto">
                    <a:lnSpc>
                      <a:spcPct val="80000"/>
                    </a:lnSpc>
                    <a:spcBef>
                      <a:spcPts val="0"/>
                    </a:spcBef>
                    <a:spcAft>
                      <a:spcPts val="0"/>
                    </a:spcAft>
                    <a:defRPr/>
                  </a:pPr>
                  <a:r>
                    <a:rPr lang="zh-CN" altLang="en-US" sz="1467" b="1" kern="0" dirty="0">
                      <a:ln w="18415" cmpd="sng">
                        <a:noFill/>
                        <a:prstDash val="solid"/>
                      </a:ln>
                      <a:solidFill>
                        <a:prstClr val="black">
                          <a:lumMod val="75000"/>
                          <a:lumOff val="25000"/>
                        </a:prstClr>
                      </a:solidFill>
                      <a:latin typeface="微软雅黑" panose="020B0503020204020204" pitchFamily="34" charset="-122"/>
                      <a:ea typeface="微软雅黑" panose="020B0503020204020204" pitchFamily="34" charset="-122"/>
                      <a:cs typeface="Times New Roman" pitchFamily="18" charset="0"/>
                    </a:rPr>
                    <a:t>规范先行：集成方案与标准制定</a:t>
                  </a:r>
                </a:p>
              </p:txBody>
            </p:sp>
          </p:grpSp>
        </p:grpSp>
      </p:grpSp>
      <p:grpSp>
        <p:nvGrpSpPr>
          <p:cNvPr id="45" name="组合 44">
            <a:extLst>
              <a:ext uri="{FF2B5EF4-FFF2-40B4-BE49-F238E27FC236}">
                <a16:creationId xmlns:a16="http://schemas.microsoft.com/office/drawing/2014/main" id="{22DAF36B-1AC5-514F-9B91-E4BB15E8908B}"/>
              </a:ext>
            </a:extLst>
          </p:cNvPr>
          <p:cNvGrpSpPr/>
          <p:nvPr/>
        </p:nvGrpSpPr>
        <p:grpSpPr>
          <a:xfrm>
            <a:off x="9213183" y="971859"/>
            <a:ext cx="3005643" cy="3395008"/>
            <a:chOff x="4627414" y="1020567"/>
            <a:chExt cx="2254232" cy="2546256"/>
          </a:xfrm>
        </p:grpSpPr>
        <p:cxnSp>
          <p:nvCxnSpPr>
            <p:cNvPr id="46" name="直接箭头连接符 233">
              <a:extLst>
                <a:ext uri="{FF2B5EF4-FFF2-40B4-BE49-F238E27FC236}">
                  <a16:creationId xmlns:a16="http://schemas.microsoft.com/office/drawing/2014/main" id="{1D26BC2F-6FBB-C241-8D96-EB33997043A2}"/>
                </a:ext>
              </a:extLst>
            </p:cNvPr>
            <p:cNvCxnSpPr/>
            <p:nvPr/>
          </p:nvCxnSpPr>
          <p:spPr>
            <a:xfrm flipV="1">
              <a:off x="4694911" y="1020567"/>
              <a:ext cx="2154253" cy="7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组合 6156">
              <a:extLst>
                <a:ext uri="{FF2B5EF4-FFF2-40B4-BE49-F238E27FC236}">
                  <a16:creationId xmlns:a16="http://schemas.microsoft.com/office/drawing/2014/main" id="{99F11B1D-C66B-134B-B051-08BC7F60C06C}"/>
                </a:ext>
              </a:extLst>
            </p:cNvPr>
            <p:cNvGrpSpPr/>
            <p:nvPr/>
          </p:nvGrpSpPr>
          <p:grpSpPr>
            <a:xfrm>
              <a:off x="4627414" y="1052289"/>
              <a:ext cx="2254232" cy="2514534"/>
              <a:chOff x="4152902" y="2099653"/>
              <a:chExt cx="3005642" cy="3352712"/>
            </a:xfrm>
          </p:grpSpPr>
          <p:grpSp>
            <p:nvGrpSpPr>
              <p:cNvPr id="48" name="组合 112">
                <a:extLst>
                  <a:ext uri="{FF2B5EF4-FFF2-40B4-BE49-F238E27FC236}">
                    <a16:creationId xmlns:a16="http://schemas.microsoft.com/office/drawing/2014/main" id="{BA399D52-0FE9-D743-8CD4-C66251F1F8F0}"/>
                  </a:ext>
                </a:extLst>
              </p:cNvPr>
              <p:cNvGrpSpPr/>
              <p:nvPr/>
            </p:nvGrpSpPr>
            <p:grpSpPr>
              <a:xfrm>
                <a:off x="4152902" y="2099653"/>
                <a:ext cx="1220480" cy="3352712"/>
                <a:chOff x="582110" y="3048010"/>
                <a:chExt cx="1220480" cy="3352712"/>
              </a:xfrm>
            </p:grpSpPr>
            <p:grpSp>
              <p:nvGrpSpPr>
                <p:cNvPr id="52" name="组合 113">
                  <a:extLst>
                    <a:ext uri="{FF2B5EF4-FFF2-40B4-BE49-F238E27FC236}">
                      <a16:creationId xmlns:a16="http://schemas.microsoft.com/office/drawing/2014/main" id="{5673D782-6ECA-2F43-B090-8EC4C9268FDE}"/>
                    </a:ext>
                  </a:extLst>
                </p:cNvPr>
                <p:cNvGrpSpPr/>
                <p:nvPr/>
              </p:nvGrpSpPr>
              <p:grpSpPr>
                <a:xfrm>
                  <a:off x="808892" y="5227034"/>
                  <a:ext cx="993698" cy="993698"/>
                  <a:chOff x="371481" y="5309483"/>
                  <a:chExt cx="1387376" cy="1387376"/>
                </a:xfrm>
              </p:grpSpPr>
              <p:sp>
                <p:nvSpPr>
                  <p:cNvPr id="55" name="椭圆 54">
                    <a:extLst>
                      <a:ext uri="{FF2B5EF4-FFF2-40B4-BE49-F238E27FC236}">
                        <a16:creationId xmlns:a16="http://schemas.microsoft.com/office/drawing/2014/main" id="{D33D896F-1FC9-1B4D-B81A-1A281676D1C2}"/>
                      </a:ext>
                    </a:extLst>
                  </p:cNvPr>
                  <p:cNvSpPr/>
                  <p:nvPr/>
                </p:nvSpPr>
                <p:spPr>
                  <a:xfrm>
                    <a:off x="371481" y="5309483"/>
                    <a:ext cx="1387376" cy="1387376"/>
                  </a:xfrm>
                  <a:prstGeom prst="ellipse">
                    <a:avLst/>
                  </a:prstGeom>
                  <a:solidFill>
                    <a:schemeClr val="bg1"/>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6" name="椭圆 55">
                    <a:extLst>
                      <a:ext uri="{FF2B5EF4-FFF2-40B4-BE49-F238E27FC236}">
                        <a16:creationId xmlns:a16="http://schemas.microsoft.com/office/drawing/2014/main" id="{89E507D1-5255-5142-BEA8-B358CC0A5512}"/>
                      </a:ext>
                    </a:extLst>
                  </p:cNvPr>
                  <p:cNvSpPr/>
                  <p:nvPr/>
                </p:nvSpPr>
                <p:spPr>
                  <a:xfrm>
                    <a:off x="474110" y="5412110"/>
                    <a:ext cx="1182120" cy="1182120"/>
                  </a:xfrm>
                  <a:prstGeom prst="ellipse">
                    <a:avLst/>
                  </a:prstGeom>
                  <a:solidFill>
                    <a:srgbClr val="E6001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600" b="1" dirty="0">
                        <a:solidFill>
                          <a:prstClr val="white"/>
                        </a:solidFill>
                        <a:latin typeface="微软雅黑" panose="020B0503020204020204" pitchFamily="34" charset="-122"/>
                        <a:ea typeface="微软雅黑" panose="020B0503020204020204" pitchFamily="34" charset="-122"/>
                      </a:rPr>
                      <a:t>4</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sp>
              <p:nvSpPr>
                <p:cNvPr id="53" name="椭圆 52">
                  <a:extLst>
                    <a:ext uri="{FF2B5EF4-FFF2-40B4-BE49-F238E27FC236}">
                      <a16:creationId xmlns:a16="http://schemas.microsoft.com/office/drawing/2014/main" id="{8D6A8F3C-AA33-7648-AEC5-B00D071E93E1}"/>
                    </a:ext>
                  </a:extLst>
                </p:cNvPr>
                <p:cNvSpPr/>
                <p:nvPr/>
              </p:nvSpPr>
              <p:spPr>
                <a:xfrm>
                  <a:off x="582110" y="6220732"/>
                  <a:ext cx="179990" cy="179990"/>
                </a:xfrm>
                <a:prstGeom prst="ellipse">
                  <a:avLst/>
                </a:prstGeom>
                <a:solidFill>
                  <a:srgbClr val="E6001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54" name="直接连接符 241">
                  <a:extLst>
                    <a:ext uri="{FF2B5EF4-FFF2-40B4-BE49-F238E27FC236}">
                      <a16:creationId xmlns:a16="http://schemas.microsoft.com/office/drawing/2014/main" id="{AD93F1FB-2E52-9B4A-A197-C899B368CA55}"/>
                    </a:ext>
                  </a:extLst>
                </p:cNvPr>
                <p:cNvCxnSpPr/>
                <p:nvPr/>
              </p:nvCxnSpPr>
              <p:spPr>
                <a:xfrm>
                  <a:off x="672105" y="3048010"/>
                  <a:ext cx="0" cy="3262717"/>
                </a:xfrm>
                <a:prstGeom prst="line">
                  <a:avLst/>
                </a:prstGeom>
                <a:ln w="12700">
                  <a:solidFill>
                    <a:srgbClr val="E60012"/>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组合 6153">
                <a:extLst>
                  <a:ext uri="{FF2B5EF4-FFF2-40B4-BE49-F238E27FC236}">
                    <a16:creationId xmlns:a16="http://schemas.microsoft.com/office/drawing/2014/main" id="{8B1C1FAB-537F-054B-A20D-B44B696C4CDF}"/>
                  </a:ext>
                </a:extLst>
              </p:cNvPr>
              <p:cNvGrpSpPr/>
              <p:nvPr/>
            </p:nvGrpSpPr>
            <p:grpSpPr>
              <a:xfrm>
                <a:off x="4216252" y="2112354"/>
                <a:ext cx="2942292" cy="1719830"/>
                <a:chOff x="4254352" y="2112354"/>
                <a:chExt cx="2942292" cy="1719830"/>
              </a:xfrm>
            </p:grpSpPr>
            <p:sp>
              <p:nvSpPr>
                <p:cNvPr id="50" name="TextBox 14">
                  <a:extLst>
                    <a:ext uri="{FF2B5EF4-FFF2-40B4-BE49-F238E27FC236}">
                      <a16:creationId xmlns:a16="http://schemas.microsoft.com/office/drawing/2014/main" id="{64B2D7F7-640F-6A4A-BE35-5C3DBF7B146A}"/>
                    </a:ext>
                  </a:extLst>
                </p:cNvPr>
                <p:cNvSpPr txBox="1"/>
                <p:nvPr/>
              </p:nvSpPr>
              <p:spPr>
                <a:xfrm flipH="1">
                  <a:off x="4307641" y="2306253"/>
                  <a:ext cx="2889002" cy="1525931"/>
                </a:xfrm>
                <a:prstGeom prst="rect">
                  <a:avLst/>
                </a:prstGeom>
                <a:noFill/>
              </p:spPr>
              <p:txBody>
                <a:bodyPr wrap="square" rtlCol="0">
                  <a:spAutoFit/>
                </a:bodyPr>
                <a:lstStyle/>
                <a:p>
                  <a:pPr marL="174621" indent="-174621" fontAlgn="base">
                    <a:lnSpc>
                      <a:spcPts val="2267"/>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各个业务系统根据集成方案与标准规范开放、开发接口。</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a:p>
                  <a:pPr marL="174621" indent="-174621" fontAlgn="base">
                    <a:lnSpc>
                      <a:spcPts val="2267"/>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根据业务流程、数据流等，完成接口注册、翻译转发、映射、服务编排等操作。</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a:p>
                  <a:pPr marL="174621" indent="-174621" fontAlgn="base">
                    <a:lnSpc>
                      <a:spcPts val="2267"/>
                    </a:lnSpc>
                    <a:spcBef>
                      <a:spcPct val="0"/>
                    </a:spcBef>
                    <a:spcAft>
                      <a:spcPct val="0"/>
                    </a:spcAft>
                    <a:buFont typeface="Arial" pitchFamily="34" charset="0"/>
                    <a:buChar char="•"/>
                    <a:defRPr/>
                  </a:pPr>
                  <a:r>
                    <a:rPr lang="zh-CN" altLang="en-US"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后续日常接口维护、服务治理。</a:t>
                  </a:r>
                  <a:endParaRPr lang="en-US" altLang="zh-CN" sz="1067" kern="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p:txBody>
            </p:sp>
            <p:sp>
              <p:nvSpPr>
                <p:cNvPr id="51" name="标题 1">
                  <a:extLst>
                    <a:ext uri="{FF2B5EF4-FFF2-40B4-BE49-F238E27FC236}">
                      <a16:creationId xmlns:a16="http://schemas.microsoft.com/office/drawing/2014/main" id="{2BDBD39B-78D3-0042-8B47-F32A494F4476}"/>
                    </a:ext>
                  </a:extLst>
                </p:cNvPr>
                <p:cNvSpPr txBox="1">
                  <a:spLocks/>
                </p:cNvSpPr>
                <p:nvPr/>
              </p:nvSpPr>
              <p:spPr>
                <a:xfrm>
                  <a:off x="4254352" y="2112354"/>
                  <a:ext cx="2942292" cy="291581"/>
                </a:xfrm>
                <a:prstGeom prst="rect">
                  <a:avLst/>
                </a:prstGeom>
              </p:spPr>
              <p:txBody>
                <a:bodyPr/>
                <a:lstStyle>
                  <a:lvl1pPr algn="l" rtl="0" eaLnBrk="0" fontAlgn="base" hangingPunct="0">
                    <a:spcBef>
                      <a:spcPct val="0"/>
                    </a:spcBef>
                    <a:spcAft>
                      <a:spcPct val="0"/>
                    </a:spcAft>
                    <a:defRPr sz="2800">
                      <a:solidFill>
                        <a:srgbClr val="C00000"/>
                      </a:solidFill>
                      <a:latin typeface="+mj-lt"/>
                      <a:ea typeface="+mj-ea"/>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2" charset="-122"/>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a:lstStyle>
                <a:p>
                  <a:pPr algn="ctr" fontAlgn="auto">
                    <a:lnSpc>
                      <a:spcPct val="80000"/>
                    </a:lnSpc>
                    <a:spcBef>
                      <a:spcPts val="0"/>
                    </a:spcBef>
                    <a:spcAft>
                      <a:spcPts val="0"/>
                    </a:spcAft>
                    <a:defRPr/>
                  </a:pPr>
                  <a:r>
                    <a:rPr lang="zh-CN" altLang="en-US" sz="1467" b="1" kern="0" dirty="0">
                      <a:ln w="18415" cmpd="sng">
                        <a:noFill/>
                        <a:prstDash val="solid"/>
                      </a:ln>
                      <a:solidFill>
                        <a:prstClr val="black">
                          <a:lumMod val="75000"/>
                          <a:lumOff val="25000"/>
                        </a:prstClr>
                      </a:solidFill>
                      <a:latin typeface="微软雅黑" panose="020B0503020204020204" pitchFamily="34" charset="-122"/>
                      <a:ea typeface="微软雅黑" panose="020B0503020204020204" pitchFamily="34" charset="-122"/>
                      <a:cs typeface="Times New Roman" pitchFamily="18" charset="0"/>
                    </a:rPr>
                    <a:t>集成实施</a:t>
                  </a:r>
                </a:p>
              </p:txBody>
            </p:sp>
          </p:grpSp>
        </p:grpSp>
      </p:grpSp>
    </p:spTree>
    <p:extLst>
      <p:ext uri="{BB962C8B-B14F-4D97-AF65-F5344CB8AC3E}">
        <p14:creationId xmlns:p14="http://schemas.microsoft.com/office/powerpoint/2010/main" val="2548271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kumimoji="1" lang="zh-CN" altLang="en-US" dirty="0"/>
              <a:t>集成规范示例</a:t>
            </a:r>
          </a:p>
        </p:txBody>
      </p:sp>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pic>
        <p:nvPicPr>
          <p:cNvPr id="4" name="图片 3">
            <a:extLst>
              <a:ext uri="{FF2B5EF4-FFF2-40B4-BE49-F238E27FC236}">
                <a16:creationId xmlns:a16="http://schemas.microsoft.com/office/drawing/2014/main" id="{95AB25FC-FFB6-544A-8DC4-246AECD5D0FE}"/>
              </a:ext>
            </a:extLst>
          </p:cNvPr>
          <p:cNvPicPr>
            <a:picLocks noChangeAspect="1"/>
          </p:cNvPicPr>
          <p:nvPr/>
        </p:nvPicPr>
        <p:blipFill rotWithShape="1">
          <a:blip r:embed="rId3"/>
          <a:srcRect t="16255" b="2693"/>
          <a:stretch/>
        </p:blipFill>
        <p:spPr>
          <a:xfrm>
            <a:off x="-1" y="953264"/>
            <a:ext cx="8322439" cy="5917122"/>
          </a:xfrm>
          <a:prstGeom prst="rect">
            <a:avLst/>
          </a:prstGeom>
        </p:spPr>
      </p:pic>
      <p:pic>
        <p:nvPicPr>
          <p:cNvPr id="5" name="图片 4">
            <a:extLst>
              <a:ext uri="{FF2B5EF4-FFF2-40B4-BE49-F238E27FC236}">
                <a16:creationId xmlns:a16="http://schemas.microsoft.com/office/drawing/2014/main" id="{CAC573DD-4668-284E-8A1C-E822AA125932}"/>
              </a:ext>
            </a:extLst>
          </p:cNvPr>
          <p:cNvPicPr>
            <a:picLocks noChangeAspect="1"/>
          </p:cNvPicPr>
          <p:nvPr/>
        </p:nvPicPr>
        <p:blipFill>
          <a:blip r:embed="rId4"/>
          <a:stretch>
            <a:fillRect/>
          </a:stretch>
        </p:blipFill>
        <p:spPr>
          <a:xfrm>
            <a:off x="3889450" y="953264"/>
            <a:ext cx="8302550" cy="5959844"/>
          </a:xfrm>
          <a:prstGeom prst="rect">
            <a:avLst/>
          </a:prstGeom>
        </p:spPr>
      </p:pic>
    </p:spTree>
    <p:extLst>
      <p:ext uri="{BB962C8B-B14F-4D97-AF65-F5344CB8AC3E}">
        <p14:creationId xmlns:p14="http://schemas.microsoft.com/office/powerpoint/2010/main" val="1057649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4001315" y="2859557"/>
            <a:ext cx="4189370" cy="1138887"/>
            <a:chOff x="3800475" y="-1522412"/>
            <a:chExt cx="4286251" cy="1165225"/>
          </a:xfrm>
          <a:solidFill>
            <a:schemeClr val="bg1"/>
          </a:solidFill>
        </p:grpSpPr>
        <p:sp>
          <p:nvSpPr>
            <p:cNvPr id="33" name="Freeform 5"/>
            <p:cNvSpPr/>
            <p:nvPr/>
          </p:nvSpPr>
          <p:spPr bwMode="auto">
            <a:xfrm>
              <a:off x="3886200" y="-1436687"/>
              <a:ext cx="558800" cy="474663"/>
            </a:xfrm>
            <a:custGeom>
              <a:avLst/>
              <a:gdLst>
                <a:gd name="T0" fmla="*/ 352 w 352"/>
                <a:gd name="T1" fmla="*/ 129 h 299"/>
                <a:gd name="T2" fmla="*/ 352 w 352"/>
                <a:gd name="T3" fmla="*/ 88 h 299"/>
                <a:gd name="T4" fmla="*/ 220 w 352"/>
                <a:gd name="T5" fmla="*/ 88 h 299"/>
                <a:gd name="T6" fmla="*/ 220 w 352"/>
                <a:gd name="T7" fmla="*/ 0 h 299"/>
                <a:gd name="T8" fmla="*/ 126 w 352"/>
                <a:gd name="T9" fmla="*/ 0 h 299"/>
                <a:gd name="T10" fmla="*/ 125 w 352"/>
                <a:gd name="T11" fmla="*/ 88 h 299"/>
                <a:gd name="T12" fmla="*/ 0 w 352"/>
                <a:gd name="T13" fmla="*/ 88 h 299"/>
                <a:gd name="T14" fmla="*/ 0 w 352"/>
                <a:gd name="T15" fmla="*/ 129 h 299"/>
                <a:gd name="T16" fmla="*/ 119 w 352"/>
                <a:gd name="T17" fmla="*/ 129 h 299"/>
                <a:gd name="T18" fmla="*/ 0 w 352"/>
                <a:gd name="T19" fmla="*/ 299 h 299"/>
                <a:gd name="T20" fmla="*/ 95 w 352"/>
                <a:gd name="T21" fmla="*/ 299 h 299"/>
                <a:gd name="T22" fmla="*/ 213 w 352"/>
                <a:gd name="T23" fmla="*/ 129 h 299"/>
                <a:gd name="T24" fmla="*/ 352 w 352"/>
                <a:gd name="T25" fmla="*/ 12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 h="299">
                  <a:moveTo>
                    <a:pt x="352" y="129"/>
                  </a:moveTo>
                  <a:lnTo>
                    <a:pt x="352" y="88"/>
                  </a:lnTo>
                  <a:lnTo>
                    <a:pt x="220" y="88"/>
                  </a:lnTo>
                  <a:lnTo>
                    <a:pt x="220" y="0"/>
                  </a:lnTo>
                  <a:lnTo>
                    <a:pt x="126" y="0"/>
                  </a:lnTo>
                  <a:lnTo>
                    <a:pt x="125" y="88"/>
                  </a:lnTo>
                  <a:lnTo>
                    <a:pt x="0" y="88"/>
                  </a:lnTo>
                  <a:lnTo>
                    <a:pt x="0" y="129"/>
                  </a:lnTo>
                  <a:lnTo>
                    <a:pt x="119" y="129"/>
                  </a:lnTo>
                  <a:lnTo>
                    <a:pt x="0" y="299"/>
                  </a:lnTo>
                  <a:lnTo>
                    <a:pt x="95" y="299"/>
                  </a:lnTo>
                  <a:lnTo>
                    <a:pt x="213" y="129"/>
                  </a:lnTo>
                  <a:lnTo>
                    <a:pt x="352" y="1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6"/>
            <p:cNvSpPr/>
            <p:nvPr/>
          </p:nvSpPr>
          <p:spPr bwMode="auto">
            <a:xfrm>
              <a:off x="4175125" y="-1212850"/>
              <a:ext cx="269875" cy="250825"/>
            </a:xfrm>
            <a:custGeom>
              <a:avLst/>
              <a:gdLst>
                <a:gd name="T0" fmla="*/ 0 w 170"/>
                <a:gd name="T1" fmla="*/ 58 h 158"/>
                <a:gd name="T2" fmla="*/ 81 w 170"/>
                <a:gd name="T3" fmla="*/ 158 h 158"/>
                <a:gd name="T4" fmla="*/ 170 w 170"/>
                <a:gd name="T5" fmla="*/ 158 h 158"/>
                <a:gd name="T6" fmla="*/ 40 w 170"/>
                <a:gd name="T7" fmla="*/ 0 h 158"/>
                <a:gd name="T8" fmla="*/ 0 w 170"/>
                <a:gd name="T9" fmla="*/ 58 h 158"/>
              </a:gdLst>
              <a:ahLst/>
              <a:cxnLst>
                <a:cxn ang="0">
                  <a:pos x="T0" y="T1"/>
                </a:cxn>
                <a:cxn ang="0">
                  <a:pos x="T2" y="T3"/>
                </a:cxn>
                <a:cxn ang="0">
                  <a:pos x="T4" y="T5"/>
                </a:cxn>
                <a:cxn ang="0">
                  <a:pos x="T6" y="T7"/>
                </a:cxn>
                <a:cxn ang="0">
                  <a:pos x="T8" y="T9"/>
                </a:cxn>
              </a:cxnLst>
              <a:rect l="0" t="0" r="r" b="b"/>
              <a:pathLst>
                <a:path w="170" h="158">
                  <a:moveTo>
                    <a:pt x="0" y="58"/>
                  </a:moveTo>
                  <a:lnTo>
                    <a:pt x="81" y="158"/>
                  </a:lnTo>
                  <a:lnTo>
                    <a:pt x="170" y="158"/>
                  </a:lnTo>
                  <a:lnTo>
                    <a:pt x="40" y="0"/>
                  </a:lnTo>
                  <a:lnTo>
                    <a:pt x="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7"/>
            <p:cNvSpPr>
              <a:spLocks noEditPoints="1"/>
            </p:cNvSpPr>
            <p:nvPr/>
          </p:nvSpPr>
          <p:spPr bwMode="auto">
            <a:xfrm>
              <a:off x="4505325" y="-1427162"/>
              <a:ext cx="560388" cy="476250"/>
            </a:xfrm>
            <a:custGeom>
              <a:avLst/>
              <a:gdLst>
                <a:gd name="T0" fmla="*/ 353 w 353"/>
                <a:gd name="T1" fmla="*/ 300 h 300"/>
                <a:gd name="T2" fmla="*/ 0 w 353"/>
                <a:gd name="T3" fmla="*/ 300 h 300"/>
                <a:gd name="T4" fmla="*/ 0 w 353"/>
                <a:gd name="T5" fmla="*/ 17 h 300"/>
                <a:gd name="T6" fmla="*/ 0 w 353"/>
                <a:gd name="T7" fmla="*/ 0 h 300"/>
                <a:gd name="T8" fmla="*/ 353 w 353"/>
                <a:gd name="T9" fmla="*/ 0 h 300"/>
                <a:gd name="T10" fmla="*/ 353 w 353"/>
                <a:gd name="T11" fmla="*/ 300 h 300"/>
                <a:gd name="T12" fmla="*/ 282 w 353"/>
                <a:gd name="T13" fmla="*/ 258 h 300"/>
                <a:gd name="T14" fmla="*/ 282 w 353"/>
                <a:gd name="T15" fmla="*/ 42 h 300"/>
                <a:gd name="T16" fmla="*/ 71 w 353"/>
                <a:gd name="T17" fmla="*/ 42 h 300"/>
                <a:gd name="T18" fmla="*/ 70 w 353"/>
                <a:gd name="T19" fmla="*/ 258 h 300"/>
                <a:gd name="T20" fmla="*/ 282 w 353"/>
                <a:gd name="T21" fmla="*/ 258 h 300"/>
                <a:gd name="T22" fmla="*/ 140 w 353"/>
                <a:gd name="T23" fmla="*/ 116 h 300"/>
                <a:gd name="T24" fmla="*/ 140 w 353"/>
                <a:gd name="T25" fmla="*/ 103 h 300"/>
                <a:gd name="T26" fmla="*/ 84 w 353"/>
                <a:gd name="T27" fmla="*/ 103 h 300"/>
                <a:gd name="T28" fmla="*/ 84 w 353"/>
                <a:gd name="T29" fmla="*/ 51 h 300"/>
                <a:gd name="T30" fmla="*/ 270 w 353"/>
                <a:gd name="T31" fmla="*/ 51 h 300"/>
                <a:gd name="T32" fmla="*/ 270 w 353"/>
                <a:gd name="T33" fmla="*/ 103 h 300"/>
                <a:gd name="T34" fmla="*/ 206 w 353"/>
                <a:gd name="T35" fmla="*/ 103 h 300"/>
                <a:gd name="T36" fmla="*/ 206 w 353"/>
                <a:gd name="T37" fmla="*/ 116 h 300"/>
                <a:gd name="T38" fmla="*/ 270 w 353"/>
                <a:gd name="T39" fmla="*/ 116 h 300"/>
                <a:gd name="T40" fmla="*/ 270 w 353"/>
                <a:gd name="T41" fmla="*/ 168 h 300"/>
                <a:gd name="T42" fmla="*/ 206 w 353"/>
                <a:gd name="T43" fmla="*/ 168 h 300"/>
                <a:gd name="T44" fmla="*/ 206 w 353"/>
                <a:gd name="T45" fmla="*/ 197 h 300"/>
                <a:gd name="T46" fmla="*/ 270 w 353"/>
                <a:gd name="T47" fmla="*/ 197 h 300"/>
                <a:gd name="T48" fmla="*/ 270 w 353"/>
                <a:gd name="T49" fmla="*/ 249 h 300"/>
                <a:gd name="T50" fmla="*/ 84 w 353"/>
                <a:gd name="T51" fmla="*/ 249 h 300"/>
                <a:gd name="T52" fmla="*/ 84 w 353"/>
                <a:gd name="T53" fmla="*/ 197 h 300"/>
                <a:gd name="T54" fmla="*/ 140 w 353"/>
                <a:gd name="T55" fmla="*/ 197 h 300"/>
                <a:gd name="T56" fmla="*/ 140 w 353"/>
                <a:gd name="T57" fmla="*/ 168 h 300"/>
                <a:gd name="T58" fmla="*/ 84 w 353"/>
                <a:gd name="T59" fmla="*/ 168 h 300"/>
                <a:gd name="T60" fmla="*/ 84 w 353"/>
                <a:gd name="T61" fmla="*/ 116 h 300"/>
                <a:gd name="T62" fmla="*/ 140 w 353"/>
                <a:gd name="T63" fmla="*/ 116 h 300"/>
                <a:gd name="T64" fmla="*/ 262 w 353"/>
                <a:gd name="T65" fmla="*/ 197 h 300"/>
                <a:gd name="T66" fmla="*/ 216 w 353"/>
                <a:gd name="T67" fmla="*/ 197 h 300"/>
                <a:gd name="T68" fmla="*/ 216 w 353"/>
                <a:gd name="T69" fmla="*/ 177 h 300"/>
                <a:gd name="T70" fmla="*/ 262 w 353"/>
                <a:gd name="T71" fmla="*/ 177 h 300"/>
                <a:gd name="T72" fmla="*/ 262 w 353"/>
                <a:gd name="T73" fmla="*/ 1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00">
                  <a:moveTo>
                    <a:pt x="353" y="300"/>
                  </a:moveTo>
                  <a:lnTo>
                    <a:pt x="0" y="300"/>
                  </a:lnTo>
                  <a:lnTo>
                    <a:pt x="0" y="17"/>
                  </a:lnTo>
                  <a:lnTo>
                    <a:pt x="0" y="0"/>
                  </a:lnTo>
                  <a:lnTo>
                    <a:pt x="353" y="0"/>
                  </a:lnTo>
                  <a:lnTo>
                    <a:pt x="353" y="300"/>
                  </a:lnTo>
                  <a:close/>
                  <a:moveTo>
                    <a:pt x="282" y="258"/>
                  </a:moveTo>
                  <a:lnTo>
                    <a:pt x="282" y="42"/>
                  </a:lnTo>
                  <a:lnTo>
                    <a:pt x="71" y="42"/>
                  </a:lnTo>
                  <a:lnTo>
                    <a:pt x="70" y="258"/>
                  </a:lnTo>
                  <a:lnTo>
                    <a:pt x="282" y="258"/>
                  </a:lnTo>
                  <a:close/>
                  <a:moveTo>
                    <a:pt x="140" y="116"/>
                  </a:moveTo>
                  <a:lnTo>
                    <a:pt x="140" y="103"/>
                  </a:lnTo>
                  <a:lnTo>
                    <a:pt x="84" y="103"/>
                  </a:lnTo>
                  <a:lnTo>
                    <a:pt x="84" y="51"/>
                  </a:lnTo>
                  <a:lnTo>
                    <a:pt x="270" y="51"/>
                  </a:lnTo>
                  <a:lnTo>
                    <a:pt x="270" y="103"/>
                  </a:lnTo>
                  <a:lnTo>
                    <a:pt x="206" y="103"/>
                  </a:lnTo>
                  <a:lnTo>
                    <a:pt x="206" y="116"/>
                  </a:lnTo>
                  <a:lnTo>
                    <a:pt x="270" y="116"/>
                  </a:lnTo>
                  <a:lnTo>
                    <a:pt x="270" y="168"/>
                  </a:lnTo>
                  <a:lnTo>
                    <a:pt x="206" y="168"/>
                  </a:lnTo>
                  <a:lnTo>
                    <a:pt x="206" y="197"/>
                  </a:lnTo>
                  <a:lnTo>
                    <a:pt x="270" y="197"/>
                  </a:lnTo>
                  <a:lnTo>
                    <a:pt x="270" y="249"/>
                  </a:lnTo>
                  <a:lnTo>
                    <a:pt x="84" y="249"/>
                  </a:lnTo>
                  <a:lnTo>
                    <a:pt x="84" y="197"/>
                  </a:lnTo>
                  <a:lnTo>
                    <a:pt x="140" y="197"/>
                  </a:lnTo>
                  <a:lnTo>
                    <a:pt x="140" y="168"/>
                  </a:lnTo>
                  <a:lnTo>
                    <a:pt x="84" y="168"/>
                  </a:lnTo>
                  <a:lnTo>
                    <a:pt x="84" y="116"/>
                  </a:lnTo>
                  <a:lnTo>
                    <a:pt x="140" y="116"/>
                  </a:lnTo>
                  <a:close/>
                  <a:moveTo>
                    <a:pt x="262" y="197"/>
                  </a:moveTo>
                  <a:lnTo>
                    <a:pt x="216" y="197"/>
                  </a:lnTo>
                  <a:lnTo>
                    <a:pt x="216" y="177"/>
                  </a:lnTo>
                  <a:lnTo>
                    <a:pt x="262" y="177"/>
                  </a:lnTo>
                  <a:lnTo>
                    <a:pt x="262" y="1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8"/>
            <p:cNvSpPr>
              <a:spLocks noEditPoints="1"/>
            </p:cNvSpPr>
            <p:nvPr/>
          </p:nvSpPr>
          <p:spPr bwMode="auto">
            <a:xfrm>
              <a:off x="3886200" y="-915987"/>
              <a:ext cx="558800" cy="476250"/>
            </a:xfrm>
            <a:custGeom>
              <a:avLst/>
              <a:gdLst>
                <a:gd name="T0" fmla="*/ 139 w 352"/>
                <a:gd name="T1" fmla="*/ 92 h 300"/>
                <a:gd name="T2" fmla="*/ 139 w 352"/>
                <a:gd name="T3" fmla="*/ 84 h 300"/>
                <a:gd name="T4" fmla="*/ 8 w 352"/>
                <a:gd name="T5" fmla="*/ 84 h 300"/>
                <a:gd name="T6" fmla="*/ 8 w 352"/>
                <a:gd name="T7" fmla="*/ 52 h 300"/>
                <a:gd name="T8" fmla="*/ 139 w 352"/>
                <a:gd name="T9" fmla="*/ 52 h 300"/>
                <a:gd name="T10" fmla="*/ 139 w 352"/>
                <a:gd name="T11" fmla="*/ 38 h 300"/>
                <a:gd name="T12" fmla="*/ 8 w 352"/>
                <a:gd name="T13" fmla="*/ 40 h 300"/>
                <a:gd name="T14" fmla="*/ 8 w 352"/>
                <a:gd name="T15" fmla="*/ 8 h 300"/>
                <a:gd name="T16" fmla="*/ 352 w 352"/>
                <a:gd name="T17" fmla="*/ 0 h 300"/>
                <a:gd name="T18" fmla="*/ 352 w 352"/>
                <a:gd name="T19" fmla="*/ 32 h 300"/>
                <a:gd name="T20" fmla="*/ 221 w 352"/>
                <a:gd name="T21" fmla="*/ 35 h 300"/>
                <a:gd name="T22" fmla="*/ 221 w 352"/>
                <a:gd name="T23" fmla="*/ 52 h 300"/>
                <a:gd name="T24" fmla="*/ 352 w 352"/>
                <a:gd name="T25" fmla="*/ 52 h 300"/>
                <a:gd name="T26" fmla="*/ 352 w 352"/>
                <a:gd name="T27" fmla="*/ 84 h 300"/>
                <a:gd name="T28" fmla="*/ 221 w 352"/>
                <a:gd name="T29" fmla="*/ 84 h 300"/>
                <a:gd name="T30" fmla="*/ 221 w 352"/>
                <a:gd name="T31" fmla="*/ 92 h 300"/>
                <a:gd name="T32" fmla="*/ 345 w 352"/>
                <a:gd name="T33" fmla="*/ 92 h 300"/>
                <a:gd name="T34" fmla="*/ 345 w 352"/>
                <a:gd name="T35" fmla="*/ 210 h 300"/>
                <a:gd name="T36" fmla="*/ 221 w 352"/>
                <a:gd name="T37" fmla="*/ 210 h 300"/>
                <a:gd name="T38" fmla="*/ 221 w 352"/>
                <a:gd name="T39" fmla="*/ 222 h 300"/>
                <a:gd name="T40" fmla="*/ 352 w 352"/>
                <a:gd name="T41" fmla="*/ 222 h 300"/>
                <a:gd name="T42" fmla="*/ 352 w 352"/>
                <a:gd name="T43" fmla="*/ 255 h 300"/>
                <a:gd name="T44" fmla="*/ 221 w 352"/>
                <a:gd name="T45" fmla="*/ 255 h 300"/>
                <a:gd name="T46" fmla="*/ 221 w 352"/>
                <a:gd name="T47" fmla="*/ 268 h 300"/>
                <a:gd name="T48" fmla="*/ 352 w 352"/>
                <a:gd name="T49" fmla="*/ 268 h 300"/>
                <a:gd name="T50" fmla="*/ 352 w 352"/>
                <a:gd name="T51" fmla="*/ 300 h 300"/>
                <a:gd name="T52" fmla="*/ 0 w 352"/>
                <a:gd name="T53" fmla="*/ 300 h 300"/>
                <a:gd name="T54" fmla="*/ 0 w 352"/>
                <a:gd name="T55" fmla="*/ 268 h 300"/>
                <a:gd name="T56" fmla="*/ 139 w 352"/>
                <a:gd name="T57" fmla="*/ 268 h 300"/>
                <a:gd name="T58" fmla="*/ 139 w 352"/>
                <a:gd name="T59" fmla="*/ 255 h 300"/>
                <a:gd name="T60" fmla="*/ 8 w 352"/>
                <a:gd name="T61" fmla="*/ 255 h 300"/>
                <a:gd name="T62" fmla="*/ 8 w 352"/>
                <a:gd name="T63" fmla="*/ 222 h 300"/>
                <a:gd name="T64" fmla="*/ 139 w 352"/>
                <a:gd name="T65" fmla="*/ 222 h 300"/>
                <a:gd name="T66" fmla="*/ 139 w 352"/>
                <a:gd name="T67" fmla="*/ 210 h 300"/>
                <a:gd name="T68" fmla="*/ 17 w 352"/>
                <a:gd name="T69" fmla="*/ 210 h 300"/>
                <a:gd name="T70" fmla="*/ 17 w 352"/>
                <a:gd name="T71" fmla="*/ 92 h 300"/>
                <a:gd name="T72" fmla="*/ 139 w 352"/>
                <a:gd name="T73" fmla="*/ 92 h 300"/>
                <a:gd name="T74" fmla="*/ 139 w 352"/>
                <a:gd name="T75" fmla="*/ 178 h 300"/>
                <a:gd name="T76" fmla="*/ 139 w 352"/>
                <a:gd name="T77" fmla="*/ 165 h 300"/>
                <a:gd name="T78" fmla="*/ 82 w 352"/>
                <a:gd name="T79" fmla="*/ 165 h 300"/>
                <a:gd name="T80" fmla="*/ 82 w 352"/>
                <a:gd name="T81" fmla="*/ 178 h 300"/>
                <a:gd name="T82" fmla="*/ 139 w 352"/>
                <a:gd name="T83" fmla="*/ 178 h 300"/>
                <a:gd name="T84" fmla="*/ 82 w 352"/>
                <a:gd name="T85" fmla="*/ 138 h 300"/>
                <a:gd name="T86" fmla="*/ 139 w 352"/>
                <a:gd name="T87" fmla="*/ 138 h 300"/>
                <a:gd name="T88" fmla="*/ 139 w 352"/>
                <a:gd name="T89" fmla="*/ 125 h 300"/>
                <a:gd name="T90" fmla="*/ 82 w 352"/>
                <a:gd name="T91" fmla="*/ 125 h 300"/>
                <a:gd name="T92" fmla="*/ 82 w 352"/>
                <a:gd name="T93" fmla="*/ 138 h 300"/>
                <a:gd name="T94" fmla="*/ 278 w 352"/>
                <a:gd name="T95" fmla="*/ 178 h 300"/>
                <a:gd name="T96" fmla="*/ 278 w 352"/>
                <a:gd name="T97" fmla="*/ 165 h 300"/>
                <a:gd name="T98" fmla="*/ 221 w 352"/>
                <a:gd name="T99" fmla="*/ 165 h 300"/>
                <a:gd name="T100" fmla="*/ 221 w 352"/>
                <a:gd name="T101" fmla="*/ 178 h 300"/>
                <a:gd name="T102" fmla="*/ 278 w 352"/>
                <a:gd name="T103" fmla="*/ 178 h 300"/>
                <a:gd name="T104" fmla="*/ 221 w 352"/>
                <a:gd name="T105" fmla="*/ 125 h 300"/>
                <a:gd name="T106" fmla="*/ 221 w 352"/>
                <a:gd name="T107" fmla="*/ 138 h 300"/>
                <a:gd name="T108" fmla="*/ 278 w 352"/>
                <a:gd name="T109" fmla="*/ 138 h 300"/>
                <a:gd name="T110" fmla="*/ 278 w 352"/>
                <a:gd name="T111" fmla="*/ 125 h 300"/>
                <a:gd name="T112" fmla="*/ 221 w 352"/>
                <a:gd name="T113" fmla="*/ 1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2" h="300">
                  <a:moveTo>
                    <a:pt x="139" y="92"/>
                  </a:moveTo>
                  <a:lnTo>
                    <a:pt x="139" y="84"/>
                  </a:lnTo>
                  <a:lnTo>
                    <a:pt x="8" y="84"/>
                  </a:lnTo>
                  <a:lnTo>
                    <a:pt x="8" y="52"/>
                  </a:lnTo>
                  <a:lnTo>
                    <a:pt x="139" y="52"/>
                  </a:lnTo>
                  <a:lnTo>
                    <a:pt x="139" y="38"/>
                  </a:lnTo>
                  <a:lnTo>
                    <a:pt x="8" y="40"/>
                  </a:lnTo>
                  <a:lnTo>
                    <a:pt x="8" y="8"/>
                  </a:lnTo>
                  <a:lnTo>
                    <a:pt x="352" y="0"/>
                  </a:lnTo>
                  <a:lnTo>
                    <a:pt x="352" y="32"/>
                  </a:lnTo>
                  <a:lnTo>
                    <a:pt x="221" y="35"/>
                  </a:lnTo>
                  <a:lnTo>
                    <a:pt x="221" y="52"/>
                  </a:lnTo>
                  <a:lnTo>
                    <a:pt x="352" y="52"/>
                  </a:lnTo>
                  <a:lnTo>
                    <a:pt x="352" y="84"/>
                  </a:lnTo>
                  <a:lnTo>
                    <a:pt x="221" y="84"/>
                  </a:lnTo>
                  <a:lnTo>
                    <a:pt x="221" y="92"/>
                  </a:lnTo>
                  <a:lnTo>
                    <a:pt x="345" y="92"/>
                  </a:lnTo>
                  <a:lnTo>
                    <a:pt x="345" y="210"/>
                  </a:lnTo>
                  <a:lnTo>
                    <a:pt x="221" y="210"/>
                  </a:lnTo>
                  <a:lnTo>
                    <a:pt x="221" y="222"/>
                  </a:lnTo>
                  <a:lnTo>
                    <a:pt x="352" y="222"/>
                  </a:lnTo>
                  <a:lnTo>
                    <a:pt x="352" y="255"/>
                  </a:lnTo>
                  <a:lnTo>
                    <a:pt x="221" y="255"/>
                  </a:lnTo>
                  <a:lnTo>
                    <a:pt x="221" y="268"/>
                  </a:lnTo>
                  <a:lnTo>
                    <a:pt x="352" y="268"/>
                  </a:lnTo>
                  <a:lnTo>
                    <a:pt x="352" y="300"/>
                  </a:lnTo>
                  <a:lnTo>
                    <a:pt x="0" y="300"/>
                  </a:lnTo>
                  <a:lnTo>
                    <a:pt x="0" y="268"/>
                  </a:lnTo>
                  <a:lnTo>
                    <a:pt x="139" y="268"/>
                  </a:lnTo>
                  <a:lnTo>
                    <a:pt x="139" y="255"/>
                  </a:lnTo>
                  <a:lnTo>
                    <a:pt x="8" y="255"/>
                  </a:lnTo>
                  <a:lnTo>
                    <a:pt x="8" y="222"/>
                  </a:lnTo>
                  <a:lnTo>
                    <a:pt x="139" y="222"/>
                  </a:lnTo>
                  <a:lnTo>
                    <a:pt x="139" y="210"/>
                  </a:lnTo>
                  <a:lnTo>
                    <a:pt x="17" y="210"/>
                  </a:lnTo>
                  <a:lnTo>
                    <a:pt x="17" y="92"/>
                  </a:lnTo>
                  <a:lnTo>
                    <a:pt x="139" y="92"/>
                  </a:lnTo>
                  <a:close/>
                  <a:moveTo>
                    <a:pt x="139" y="178"/>
                  </a:moveTo>
                  <a:lnTo>
                    <a:pt x="139" y="165"/>
                  </a:lnTo>
                  <a:lnTo>
                    <a:pt x="82" y="165"/>
                  </a:lnTo>
                  <a:lnTo>
                    <a:pt x="82" y="178"/>
                  </a:lnTo>
                  <a:lnTo>
                    <a:pt x="139" y="178"/>
                  </a:lnTo>
                  <a:close/>
                  <a:moveTo>
                    <a:pt x="82" y="138"/>
                  </a:moveTo>
                  <a:lnTo>
                    <a:pt x="139" y="138"/>
                  </a:lnTo>
                  <a:lnTo>
                    <a:pt x="139" y="125"/>
                  </a:lnTo>
                  <a:lnTo>
                    <a:pt x="82" y="125"/>
                  </a:lnTo>
                  <a:lnTo>
                    <a:pt x="82" y="138"/>
                  </a:lnTo>
                  <a:close/>
                  <a:moveTo>
                    <a:pt x="278" y="178"/>
                  </a:moveTo>
                  <a:lnTo>
                    <a:pt x="278" y="165"/>
                  </a:lnTo>
                  <a:lnTo>
                    <a:pt x="221" y="165"/>
                  </a:lnTo>
                  <a:lnTo>
                    <a:pt x="221" y="178"/>
                  </a:lnTo>
                  <a:lnTo>
                    <a:pt x="278" y="178"/>
                  </a:lnTo>
                  <a:close/>
                  <a:moveTo>
                    <a:pt x="221" y="125"/>
                  </a:moveTo>
                  <a:lnTo>
                    <a:pt x="221" y="138"/>
                  </a:lnTo>
                  <a:lnTo>
                    <a:pt x="278" y="138"/>
                  </a:lnTo>
                  <a:lnTo>
                    <a:pt x="278" y="125"/>
                  </a:lnTo>
                  <a:lnTo>
                    <a:pt x="22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9"/>
            <p:cNvSpPr>
              <a:spLocks noEditPoints="1"/>
            </p:cNvSpPr>
            <p:nvPr/>
          </p:nvSpPr>
          <p:spPr bwMode="auto">
            <a:xfrm>
              <a:off x="4505325" y="-915987"/>
              <a:ext cx="560388" cy="476250"/>
            </a:xfrm>
            <a:custGeom>
              <a:avLst/>
              <a:gdLst>
                <a:gd name="T0" fmla="*/ 169 w 353"/>
                <a:gd name="T1" fmla="*/ 191 h 300"/>
                <a:gd name="T2" fmla="*/ 169 w 353"/>
                <a:gd name="T3" fmla="*/ 300 h 300"/>
                <a:gd name="T4" fmla="*/ 0 w 353"/>
                <a:gd name="T5" fmla="*/ 300 h 300"/>
                <a:gd name="T6" fmla="*/ 1 w 353"/>
                <a:gd name="T7" fmla="*/ 191 h 300"/>
                <a:gd name="T8" fmla="*/ 169 w 353"/>
                <a:gd name="T9" fmla="*/ 191 h 300"/>
                <a:gd name="T10" fmla="*/ 332 w 353"/>
                <a:gd name="T11" fmla="*/ 100 h 300"/>
                <a:gd name="T12" fmla="*/ 332 w 353"/>
                <a:gd name="T13" fmla="*/ 116 h 300"/>
                <a:gd name="T14" fmla="*/ 353 w 353"/>
                <a:gd name="T15" fmla="*/ 116 h 300"/>
                <a:gd name="T16" fmla="*/ 353 w 353"/>
                <a:gd name="T17" fmla="*/ 149 h 300"/>
                <a:gd name="T18" fmla="*/ 300 w 353"/>
                <a:gd name="T19" fmla="*/ 149 h 300"/>
                <a:gd name="T20" fmla="*/ 352 w 353"/>
                <a:gd name="T21" fmla="*/ 183 h 300"/>
                <a:gd name="T22" fmla="*/ 243 w 353"/>
                <a:gd name="T23" fmla="*/ 183 h 300"/>
                <a:gd name="T24" fmla="*/ 192 w 353"/>
                <a:gd name="T25" fmla="*/ 149 h 300"/>
                <a:gd name="T26" fmla="*/ 160 w 353"/>
                <a:gd name="T27" fmla="*/ 149 h 300"/>
                <a:gd name="T28" fmla="*/ 109 w 353"/>
                <a:gd name="T29" fmla="*/ 183 h 300"/>
                <a:gd name="T30" fmla="*/ 0 w 353"/>
                <a:gd name="T31" fmla="*/ 183 h 300"/>
                <a:gd name="T32" fmla="*/ 51 w 353"/>
                <a:gd name="T33" fmla="*/ 149 h 300"/>
                <a:gd name="T34" fmla="*/ 0 w 353"/>
                <a:gd name="T35" fmla="*/ 149 h 300"/>
                <a:gd name="T36" fmla="*/ 1 w 353"/>
                <a:gd name="T37" fmla="*/ 116 h 300"/>
                <a:gd name="T38" fmla="*/ 126 w 353"/>
                <a:gd name="T39" fmla="*/ 116 h 300"/>
                <a:gd name="T40" fmla="*/ 126 w 353"/>
                <a:gd name="T41" fmla="*/ 100 h 300"/>
                <a:gd name="T42" fmla="*/ 226 w 353"/>
                <a:gd name="T43" fmla="*/ 100 h 300"/>
                <a:gd name="T44" fmla="*/ 227 w 353"/>
                <a:gd name="T45" fmla="*/ 116 h 300"/>
                <a:gd name="T46" fmla="*/ 257 w 353"/>
                <a:gd name="T47" fmla="*/ 116 h 300"/>
                <a:gd name="T48" fmla="*/ 256 w 353"/>
                <a:gd name="T49" fmla="*/ 100 h 300"/>
                <a:gd name="T50" fmla="*/ 332 w 353"/>
                <a:gd name="T51" fmla="*/ 100 h 300"/>
                <a:gd name="T52" fmla="*/ 168 w 353"/>
                <a:gd name="T53" fmla="*/ 0 h 300"/>
                <a:gd name="T54" fmla="*/ 169 w 353"/>
                <a:gd name="T55" fmla="*/ 91 h 300"/>
                <a:gd name="T56" fmla="*/ 1 w 353"/>
                <a:gd name="T57" fmla="*/ 91 h 300"/>
                <a:gd name="T58" fmla="*/ 0 w 353"/>
                <a:gd name="T59" fmla="*/ 0 h 300"/>
                <a:gd name="T60" fmla="*/ 168 w 353"/>
                <a:gd name="T61" fmla="*/ 0 h 300"/>
                <a:gd name="T62" fmla="*/ 56 w 353"/>
                <a:gd name="T63" fmla="*/ 266 h 300"/>
                <a:gd name="T64" fmla="*/ 114 w 353"/>
                <a:gd name="T65" fmla="*/ 266 h 300"/>
                <a:gd name="T66" fmla="*/ 114 w 353"/>
                <a:gd name="T67" fmla="*/ 225 h 300"/>
                <a:gd name="T68" fmla="*/ 56 w 353"/>
                <a:gd name="T69" fmla="*/ 225 h 300"/>
                <a:gd name="T70" fmla="*/ 56 w 353"/>
                <a:gd name="T71" fmla="*/ 266 h 300"/>
                <a:gd name="T72" fmla="*/ 55 w 353"/>
                <a:gd name="T73" fmla="*/ 58 h 300"/>
                <a:gd name="T74" fmla="*/ 114 w 353"/>
                <a:gd name="T75" fmla="*/ 58 h 300"/>
                <a:gd name="T76" fmla="*/ 114 w 353"/>
                <a:gd name="T77" fmla="*/ 32 h 300"/>
                <a:gd name="T78" fmla="*/ 55 w 353"/>
                <a:gd name="T79" fmla="*/ 32 h 300"/>
                <a:gd name="T80" fmla="*/ 55 w 353"/>
                <a:gd name="T81" fmla="*/ 58 h 300"/>
                <a:gd name="T82" fmla="*/ 353 w 353"/>
                <a:gd name="T83" fmla="*/ 191 h 300"/>
                <a:gd name="T84" fmla="*/ 352 w 353"/>
                <a:gd name="T85" fmla="*/ 300 h 300"/>
                <a:gd name="T86" fmla="*/ 184 w 353"/>
                <a:gd name="T87" fmla="*/ 300 h 300"/>
                <a:gd name="T88" fmla="*/ 186 w 353"/>
                <a:gd name="T89" fmla="*/ 191 h 300"/>
                <a:gd name="T90" fmla="*/ 353 w 353"/>
                <a:gd name="T91" fmla="*/ 191 h 300"/>
                <a:gd name="T92" fmla="*/ 352 w 353"/>
                <a:gd name="T93" fmla="*/ 0 h 300"/>
                <a:gd name="T94" fmla="*/ 353 w 353"/>
                <a:gd name="T95" fmla="*/ 91 h 300"/>
                <a:gd name="T96" fmla="*/ 186 w 353"/>
                <a:gd name="T97" fmla="*/ 91 h 300"/>
                <a:gd name="T98" fmla="*/ 184 w 353"/>
                <a:gd name="T99" fmla="*/ 0 h 300"/>
                <a:gd name="T100" fmla="*/ 352 w 353"/>
                <a:gd name="T101" fmla="*/ 0 h 300"/>
                <a:gd name="T102" fmla="*/ 240 w 353"/>
                <a:gd name="T103" fmla="*/ 266 h 300"/>
                <a:gd name="T104" fmla="*/ 297 w 353"/>
                <a:gd name="T105" fmla="*/ 266 h 300"/>
                <a:gd name="T106" fmla="*/ 297 w 353"/>
                <a:gd name="T107" fmla="*/ 225 h 300"/>
                <a:gd name="T108" fmla="*/ 240 w 353"/>
                <a:gd name="T109" fmla="*/ 225 h 300"/>
                <a:gd name="T110" fmla="*/ 240 w 353"/>
                <a:gd name="T111" fmla="*/ 266 h 300"/>
                <a:gd name="T112" fmla="*/ 239 w 353"/>
                <a:gd name="T113" fmla="*/ 58 h 300"/>
                <a:gd name="T114" fmla="*/ 297 w 353"/>
                <a:gd name="T115" fmla="*/ 58 h 300"/>
                <a:gd name="T116" fmla="*/ 297 w 353"/>
                <a:gd name="T117" fmla="*/ 32 h 300"/>
                <a:gd name="T118" fmla="*/ 239 w 353"/>
                <a:gd name="T119" fmla="*/ 32 h 300"/>
                <a:gd name="T120" fmla="*/ 239 w 353"/>
                <a:gd name="T121" fmla="*/ 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00">
                  <a:moveTo>
                    <a:pt x="169" y="191"/>
                  </a:moveTo>
                  <a:lnTo>
                    <a:pt x="169" y="300"/>
                  </a:lnTo>
                  <a:lnTo>
                    <a:pt x="0" y="300"/>
                  </a:lnTo>
                  <a:lnTo>
                    <a:pt x="1" y="191"/>
                  </a:lnTo>
                  <a:lnTo>
                    <a:pt x="169" y="191"/>
                  </a:lnTo>
                  <a:close/>
                  <a:moveTo>
                    <a:pt x="332" y="100"/>
                  </a:moveTo>
                  <a:lnTo>
                    <a:pt x="332" y="116"/>
                  </a:lnTo>
                  <a:lnTo>
                    <a:pt x="353" y="116"/>
                  </a:lnTo>
                  <a:lnTo>
                    <a:pt x="353" y="149"/>
                  </a:lnTo>
                  <a:lnTo>
                    <a:pt x="300" y="149"/>
                  </a:lnTo>
                  <a:lnTo>
                    <a:pt x="352" y="183"/>
                  </a:lnTo>
                  <a:lnTo>
                    <a:pt x="243" y="183"/>
                  </a:lnTo>
                  <a:lnTo>
                    <a:pt x="192" y="149"/>
                  </a:lnTo>
                  <a:lnTo>
                    <a:pt x="160" y="149"/>
                  </a:lnTo>
                  <a:lnTo>
                    <a:pt x="109" y="183"/>
                  </a:lnTo>
                  <a:lnTo>
                    <a:pt x="0" y="183"/>
                  </a:lnTo>
                  <a:lnTo>
                    <a:pt x="51" y="149"/>
                  </a:lnTo>
                  <a:lnTo>
                    <a:pt x="0" y="149"/>
                  </a:lnTo>
                  <a:lnTo>
                    <a:pt x="1" y="116"/>
                  </a:lnTo>
                  <a:lnTo>
                    <a:pt x="126" y="116"/>
                  </a:lnTo>
                  <a:lnTo>
                    <a:pt x="126" y="100"/>
                  </a:lnTo>
                  <a:lnTo>
                    <a:pt x="226" y="100"/>
                  </a:lnTo>
                  <a:lnTo>
                    <a:pt x="227" y="116"/>
                  </a:lnTo>
                  <a:lnTo>
                    <a:pt x="257" y="116"/>
                  </a:lnTo>
                  <a:lnTo>
                    <a:pt x="256" y="100"/>
                  </a:lnTo>
                  <a:lnTo>
                    <a:pt x="332" y="100"/>
                  </a:lnTo>
                  <a:close/>
                  <a:moveTo>
                    <a:pt x="168" y="0"/>
                  </a:moveTo>
                  <a:lnTo>
                    <a:pt x="169" y="91"/>
                  </a:lnTo>
                  <a:lnTo>
                    <a:pt x="1" y="91"/>
                  </a:lnTo>
                  <a:lnTo>
                    <a:pt x="0" y="0"/>
                  </a:lnTo>
                  <a:lnTo>
                    <a:pt x="168" y="0"/>
                  </a:lnTo>
                  <a:close/>
                  <a:moveTo>
                    <a:pt x="56" y="266"/>
                  </a:moveTo>
                  <a:lnTo>
                    <a:pt x="114" y="266"/>
                  </a:lnTo>
                  <a:lnTo>
                    <a:pt x="114" y="225"/>
                  </a:lnTo>
                  <a:lnTo>
                    <a:pt x="56" y="225"/>
                  </a:lnTo>
                  <a:lnTo>
                    <a:pt x="56" y="266"/>
                  </a:lnTo>
                  <a:close/>
                  <a:moveTo>
                    <a:pt x="55" y="58"/>
                  </a:moveTo>
                  <a:lnTo>
                    <a:pt x="114" y="58"/>
                  </a:lnTo>
                  <a:lnTo>
                    <a:pt x="114" y="32"/>
                  </a:lnTo>
                  <a:lnTo>
                    <a:pt x="55" y="32"/>
                  </a:lnTo>
                  <a:lnTo>
                    <a:pt x="55" y="58"/>
                  </a:lnTo>
                  <a:close/>
                  <a:moveTo>
                    <a:pt x="353" y="191"/>
                  </a:moveTo>
                  <a:lnTo>
                    <a:pt x="352" y="300"/>
                  </a:lnTo>
                  <a:lnTo>
                    <a:pt x="184" y="300"/>
                  </a:lnTo>
                  <a:lnTo>
                    <a:pt x="186" y="191"/>
                  </a:lnTo>
                  <a:lnTo>
                    <a:pt x="353" y="191"/>
                  </a:lnTo>
                  <a:close/>
                  <a:moveTo>
                    <a:pt x="352" y="0"/>
                  </a:moveTo>
                  <a:lnTo>
                    <a:pt x="353" y="91"/>
                  </a:lnTo>
                  <a:lnTo>
                    <a:pt x="186" y="91"/>
                  </a:lnTo>
                  <a:lnTo>
                    <a:pt x="184" y="0"/>
                  </a:lnTo>
                  <a:lnTo>
                    <a:pt x="352" y="0"/>
                  </a:lnTo>
                  <a:close/>
                  <a:moveTo>
                    <a:pt x="240" y="266"/>
                  </a:moveTo>
                  <a:lnTo>
                    <a:pt x="297" y="266"/>
                  </a:lnTo>
                  <a:lnTo>
                    <a:pt x="297" y="225"/>
                  </a:lnTo>
                  <a:lnTo>
                    <a:pt x="240" y="225"/>
                  </a:lnTo>
                  <a:lnTo>
                    <a:pt x="240" y="266"/>
                  </a:lnTo>
                  <a:close/>
                  <a:moveTo>
                    <a:pt x="239" y="58"/>
                  </a:moveTo>
                  <a:lnTo>
                    <a:pt x="297" y="58"/>
                  </a:lnTo>
                  <a:lnTo>
                    <a:pt x="297" y="32"/>
                  </a:lnTo>
                  <a:lnTo>
                    <a:pt x="239" y="32"/>
                  </a:lnTo>
                  <a:lnTo>
                    <a:pt x="239"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10"/>
            <p:cNvSpPr>
              <a:spLocks noEditPoints="1"/>
            </p:cNvSpPr>
            <p:nvPr/>
          </p:nvSpPr>
          <p:spPr bwMode="auto">
            <a:xfrm>
              <a:off x="3800475" y="-1522412"/>
              <a:ext cx="1352550" cy="1165225"/>
            </a:xfrm>
            <a:custGeom>
              <a:avLst/>
              <a:gdLst>
                <a:gd name="T0" fmla="*/ 852 w 852"/>
                <a:gd name="T1" fmla="*/ 734 h 734"/>
                <a:gd name="T2" fmla="*/ 0 w 852"/>
                <a:gd name="T3" fmla="*/ 734 h 734"/>
                <a:gd name="T4" fmla="*/ 0 w 852"/>
                <a:gd name="T5" fmla="*/ 0 h 734"/>
                <a:gd name="T6" fmla="*/ 852 w 852"/>
                <a:gd name="T7" fmla="*/ 0 h 734"/>
                <a:gd name="T8" fmla="*/ 852 w 852"/>
                <a:gd name="T9" fmla="*/ 734 h 734"/>
                <a:gd name="T10" fmla="*/ 24 w 852"/>
                <a:gd name="T11" fmla="*/ 709 h 734"/>
                <a:gd name="T12" fmla="*/ 826 w 852"/>
                <a:gd name="T13" fmla="*/ 709 h 734"/>
                <a:gd name="T14" fmla="*/ 826 w 852"/>
                <a:gd name="T15" fmla="*/ 26 h 734"/>
                <a:gd name="T16" fmla="*/ 24 w 852"/>
                <a:gd name="T17" fmla="*/ 26 h 734"/>
                <a:gd name="T18" fmla="*/ 24 w 852"/>
                <a:gd name="T19" fmla="*/ 709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2" h="734">
                  <a:moveTo>
                    <a:pt x="852" y="734"/>
                  </a:moveTo>
                  <a:lnTo>
                    <a:pt x="0" y="734"/>
                  </a:lnTo>
                  <a:lnTo>
                    <a:pt x="0" y="0"/>
                  </a:lnTo>
                  <a:lnTo>
                    <a:pt x="852" y="0"/>
                  </a:lnTo>
                  <a:lnTo>
                    <a:pt x="852" y="734"/>
                  </a:lnTo>
                  <a:close/>
                  <a:moveTo>
                    <a:pt x="24" y="709"/>
                  </a:moveTo>
                  <a:lnTo>
                    <a:pt x="826" y="709"/>
                  </a:lnTo>
                  <a:lnTo>
                    <a:pt x="826" y="26"/>
                  </a:lnTo>
                  <a:lnTo>
                    <a:pt x="24" y="26"/>
                  </a:lnTo>
                  <a:lnTo>
                    <a:pt x="24" y="7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11"/>
            <p:cNvSpPr/>
            <p:nvPr/>
          </p:nvSpPr>
          <p:spPr bwMode="auto">
            <a:xfrm>
              <a:off x="5518150" y="-965200"/>
              <a:ext cx="50800" cy="50800"/>
            </a:xfrm>
            <a:custGeom>
              <a:avLst/>
              <a:gdLst>
                <a:gd name="T0" fmla="*/ 16 w 25"/>
                <a:gd name="T1" fmla="*/ 2 h 25"/>
                <a:gd name="T2" fmla="*/ 23 w 25"/>
                <a:gd name="T3" fmla="*/ 9 h 25"/>
                <a:gd name="T4" fmla="*/ 23 w 25"/>
                <a:gd name="T5" fmla="*/ 16 h 25"/>
                <a:gd name="T6" fmla="*/ 16 w 25"/>
                <a:gd name="T7" fmla="*/ 23 h 25"/>
                <a:gd name="T8" fmla="*/ 9 w 25"/>
                <a:gd name="T9" fmla="*/ 23 h 25"/>
                <a:gd name="T10" fmla="*/ 2 w 25"/>
                <a:gd name="T11" fmla="*/ 16 h 25"/>
                <a:gd name="T12" fmla="*/ 2 w 25"/>
                <a:gd name="T13" fmla="*/ 9 h 25"/>
                <a:gd name="T14" fmla="*/ 9 w 25"/>
                <a:gd name="T15" fmla="*/ 2 h 25"/>
                <a:gd name="T16" fmla="*/ 16 w 25"/>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6" y="2"/>
                  </a:moveTo>
                  <a:cubicBezTo>
                    <a:pt x="23" y="9"/>
                    <a:pt x="23" y="9"/>
                    <a:pt x="23" y="9"/>
                  </a:cubicBezTo>
                  <a:cubicBezTo>
                    <a:pt x="25" y="11"/>
                    <a:pt x="25" y="14"/>
                    <a:pt x="23" y="16"/>
                  </a:cubicBezTo>
                  <a:cubicBezTo>
                    <a:pt x="16" y="23"/>
                    <a:pt x="16" y="23"/>
                    <a:pt x="16" y="23"/>
                  </a:cubicBezTo>
                  <a:cubicBezTo>
                    <a:pt x="14" y="25"/>
                    <a:pt x="11" y="25"/>
                    <a:pt x="9" y="23"/>
                  </a:cubicBezTo>
                  <a:cubicBezTo>
                    <a:pt x="2" y="16"/>
                    <a:pt x="2" y="16"/>
                    <a:pt x="2" y="16"/>
                  </a:cubicBezTo>
                  <a:cubicBezTo>
                    <a:pt x="0" y="14"/>
                    <a:pt x="0" y="11"/>
                    <a:pt x="2" y="9"/>
                  </a:cubicBezTo>
                  <a:cubicBezTo>
                    <a:pt x="9" y="2"/>
                    <a:pt x="9" y="2"/>
                    <a:pt x="9" y="2"/>
                  </a:cubicBezTo>
                  <a:cubicBezTo>
                    <a:pt x="11" y="0"/>
                    <a:pt x="14" y="0"/>
                    <a:pt x="16"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Rectangle 12"/>
            <p:cNvSpPr>
              <a:spLocks noChangeArrowheads="1"/>
            </p:cNvSpPr>
            <p:nvPr/>
          </p:nvSpPr>
          <p:spPr bwMode="auto">
            <a:xfrm>
              <a:off x="5535613" y="-876300"/>
              <a:ext cx="14288" cy="519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Rectangle 13"/>
            <p:cNvSpPr>
              <a:spLocks noChangeArrowheads="1"/>
            </p:cNvSpPr>
            <p:nvPr/>
          </p:nvSpPr>
          <p:spPr bwMode="auto">
            <a:xfrm>
              <a:off x="5535613" y="-1522412"/>
              <a:ext cx="14288" cy="520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14"/>
            <p:cNvSpPr>
              <a:spLocks noEditPoints="1"/>
            </p:cNvSpPr>
            <p:nvPr/>
          </p:nvSpPr>
          <p:spPr bwMode="auto">
            <a:xfrm>
              <a:off x="5848350" y="-1400175"/>
              <a:ext cx="403225" cy="379413"/>
            </a:xfrm>
            <a:custGeom>
              <a:avLst/>
              <a:gdLst>
                <a:gd name="T0" fmla="*/ 3 w 196"/>
                <a:gd name="T1" fmla="*/ 50 h 184"/>
                <a:gd name="T2" fmla="*/ 77 w 196"/>
                <a:gd name="T3" fmla="*/ 3 h 184"/>
                <a:gd name="T4" fmla="*/ 82 w 196"/>
                <a:gd name="T5" fmla="*/ 0 h 184"/>
                <a:gd name="T6" fmla="*/ 115 w 196"/>
                <a:gd name="T7" fmla="*/ 0 h 184"/>
                <a:gd name="T8" fmla="*/ 119 w 196"/>
                <a:gd name="T9" fmla="*/ 3 h 184"/>
                <a:gd name="T10" fmla="*/ 193 w 196"/>
                <a:gd name="T11" fmla="*/ 50 h 184"/>
                <a:gd name="T12" fmla="*/ 196 w 196"/>
                <a:gd name="T13" fmla="*/ 55 h 184"/>
                <a:gd name="T14" fmla="*/ 196 w 196"/>
                <a:gd name="T15" fmla="*/ 75 h 184"/>
                <a:gd name="T16" fmla="*/ 190 w 196"/>
                <a:gd name="T17" fmla="*/ 81 h 184"/>
                <a:gd name="T18" fmla="*/ 99 w 196"/>
                <a:gd name="T19" fmla="*/ 34 h 184"/>
                <a:gd name="T20" fmla="*/ 7 w 196"/>
                <a:gd name="T21" fmla="*/ 81 h 184"/>
                <a:gd name="T22" fmla="*/ 0 w 196"/>
                <a:gd name="T23" fmla="*/ 75 h 184"/>
                <a:gd name="T24" fmla="*/ 0 w 196"/>
                <a:gd name="T25" fmla="*/ 55 h 184"/>
                <a:gd name="T26" fmla="*/ 3 w 196"/>
                <a:gd name="T27" fmla="*/ 50 h 184"/>
                <a:gd name="T28" fmla="*/ 188 w 196"/>
                <a:gd name="T29" fmla="*/ 165 h 184"/>
                <a:gd name="T30" fmla="*/ 188 w 196"/>
                <a:gd name="T31" fmla="*/ 179 h 184"/>
                <a:gd name="T32" fmla="*/ 183 w 196"/>
                <a:gd name="T33" fmla="*/ 184 h 184"/>
                <a:gd name="T34" fmla="*/ 11 w 196"/>
                <a:gd name="T35" fmla="*/ 184 h 184"/>
                <a:gd name="T36" fmla="*/ 6 w 196"/>
                <a:gd name="T37" fmla="*/ 179 h 184"/>
                <a:gd name="T38" fmla="*/ 6 w 196"/>
                <a:gd name="T39" fmla="*/ 165 h 184"/>
                <a:gd name="T40" fmla="*/ 11 w 196"/>
                <a:gd name="T41" fmla="*/ 159 h 184"/>
                <a:gd name="T42" fmla="*/ 32 w 196"/>
                <a:gd name="T43" fmla="*/ 159 h 184"/>
                <a:gd name="T44" fmla="*/ 32 w 196"/>
                <a:gd name="T45" fmla="*/ 85 h 184"/>
                <a:gd name="T46" fmla="*/ 37 w 196"/>
                <a:gd name="T47" fmla="*/ 80 h 184"/>
                <a:gd name="T48" fmla="*/ 59 w 196"/>
                <a:gd name="T49" fmla="*/ 80 h 184"/>
                <a:gd name="T50" fmla="*/ 65 w 196"/>
                <a:gd name="T51" fmla="*/ 85 h 184"/>
                <a:gd name="T52" fmla="*/ 65 w 196"/>
                <a:gd name="T53" fmla="*/ 159 h 184"/>
                <a:gd name="T54" fmla="*/ 90 w 196"/>
                <a:gd name="T55" fmla="*/ 159 h 184"/>
                <a:gd name="T56" fmla="*/ 90 w 196"/>
                <a:gd name="T57" fmla="*/ 61 h 184"/>
                <a:gd name="T58" fmla="*/ 95 w 196"/>
                <a:gd name="T59" fmla="*/ 56 h 184"/>
                <a:gd name="T60" fmla="*/ 118 w 196"/>
                <a:gd name="T61" fmla="*/ 56 h 184"/>
                <a:gd name="T62" fmla="*/ 123 w 196"/>
                <a:gd name="T63" fmla="*/ 61 h 184"/>
                <a:gd name="T64" fmla="*/ 123 w 196"/>
                <a:gd name="T65" fmla="*/ 91 h 184"/>
                <a:gd name="T66" fmla="*/ 166 w 196"/>
                <a:gd name="T67" fmla="*/ 91 h 184"/>
                <a:gd name="T68" fmla="*/ 171 w 196"/>
                <a:gd name="T69" fmla="*/ 96 h 184"/>
                <a:gd name="T70" fmla="*/ 171 w 196"/>
                <a:gd name="T71" fmla="*/ 116 h 184"/>
                <a:gd name="T72" fmla="*/ 166 w 196"/>
                <a:gd name="T73" fmla="*/ 121 h 184"/>
                <a:gd name="T74" fmla="*/ 123 w 196"/>
                <a:gd name="T75" fmla="*/ 121 h 184"/>
                <a:gd name="T76" fmla="*/ 123 w 196"/>
                <a:gd name="T77" fmla="*/ 159 h 184"/>
                <a:gd name="T78" fmla="*/ 183 w 196"/>
                <a:gd name="T79" fmla="*/ 159 h 184"/>
                <a:gd name="T80" fmla="*/ 188 w 196"/>
                <a:gd name="T81" fmla="*/ 16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184">
                  <a:moveTo>
                    <a:pt x="3" y="50"/>
                  </a:moveTo>
                  <a:cubicBezTo>
                    <a:pt x="36" y="37"/>
                    <a:pt x="62" y="26"/>
                    <a:pt x="77" y="3"/>
                  </a:cubicBezTo>
                  <a:cubicBezTo>
                    <a:pt x="78" y="1"/>
                    <a:pt x="80" y="0"/>
                    <a:pt x="82" y="0"/>
                  </a:cubicBezTo>
                  <a:cubicBezTo>
                    <a:pt x="115" y="0"/>
                    <a:pt x="115" y="0"/>
                    <a:pt x="115" y="0"/>
                  </a:cubicBezTo>
                  <a:cubicBezTo>
                    <a:pt x="116" y="0"/>
                    <a:pt x="118" y="1"/>
                    <a:pt x="119" y="3"/>
                  </a:cubicBezTo>
                  <a:cubicBezTo>
                    <a:pt x="134" y="26"/>
                    <a:pt x="160" y="37"/>
                    <a:pt x="193" y="50"/>
                  </a:cubicBezTo>
                  <a:cubicBezTo>
                    <a:pt x="195" y="51"/>
                    <a:pt x="196" y="53"/>
                    <a:pt x="196" y="55"/>
                  </a:cubicBezTo>
                  <a:cubicBezTo>
                    <a:pt x="196" y="75"/>
                    <a:pt x="196" y="75"/>
                    <a:pt x="196" y="75"/>
                  </a:cubicBezTo>
                  <a:cubicBezTo>
                    <a:pt x="196" y="79"/>
                    <a:pt x="193" y="81"/>
                    <a:pt x="190" y="81"/>
                  </a:cubicBezTo>
                  <a:cubicBezTo>
                    <a:pt x="149" y="71"/>
                    <a:pt x="119" y="55"/>
                    <a:pt x="99" y="34"/>
                  </a:cubicBezTo>
                  <a:cubicBezTo>
                    <a:pt x="77" y="55"/>
                    <a:pt x="46" y="71"/>
                    <a:pt x="7" y="81"/>
                  </a:cubicBezTo>
                  <a:cubicBezTo>
                    <a:pt x="3" y="81"/>
                    <a:pt x="0" y="79"/>
                    <a:pt x="0" y="75"/>
                  </a:cubicBezTo>
                  <a:cubicBezTo>
                    <a:pt x="0" y="55"/>
                    <a:pt x="0" y="55"/>
                    <a:pt x="0" y="55"/>
                  </a:cubicBezTo>
                  <a:cubicBezTo>
                    <a:pt x="0" y="53"/>
                    <a:pt x="1" y="51"/>
                    <a:pt x="3" y="50"/>
                  </a:cubicBezTo>
                  <a:moveTo>
                    <a:pt x="188" y="165"/>
                  </a:moveTo>
                  <a:cubicBezTo>
                    <a:pt x="188" y="179"/>
                    <a:pt x="188" y="179"/>
                    <a:pt x="188" y="179"/>
                  </a:cubicBezTo>
                  <a:cubicBezTo>
                    <a:pt x="188" y="181"/>
                    <a:pt x="186" y="184"/>
                    <a:pt x="183" y="184"/>
                  </a:cubicBezTo>
                  <a:cubicBezTo>
                    <a:pt x="11" y="184"/>
                    <a:pt x="11" y="184"/>
                    <a:pt x="11" y="184"/>
                  </a:cubicBezTo>
                  <a:cubicBezTo>
                    <a:pt x="8" y="184"/>
                    <a:pt x="6" y="181"/>
                    <a:pt x="6" y="179"/>
                  </a:cubicBezTo>
                  <a:cubicBezTo>
                    <a:pt x="6" y="165"/>
                    <a:pt x="6" y="165"/>
                    <a:pt x="6" y="165"/>
                  </a:cubicBezTo>
                  <a:cubicBezTo>
                    <a:pt x="6" y="162"/>
                    <a:pt x="8" y="159"/>
                    <a:pt x="11" y="159"/>
                  </a:cubicBezTo>
                  <a:cubicBezTo>
                    <a:pt x="32" y="159"/>
                    <a:pt x="32" y="159"/>
                    <a:pt x="32" y="159"/>
                  </a:cubicBezTo>
                  <a:cubicBezTo>
                    <a:pt x="32" y="85"/>
                    <a:pt x="32" y="85"/>
                    <a:pt x="32" y="85"/>
                  </a:cubicBezTo>
                  <a:cubicBezTo>
                    <a:pt x="32" y="82"/>
                    <a:pt x="34" y="80"/>
                    <a:pt x="37" y="80"/>
                  </a:cubicBezTo>
                  <a:cubicBezTo>
                    <a:pt x="59" y="80"/>
                    <a:pt x="59" y="80"/>
                    <a:pt x="59" y="80"/>
                  </a:cubicBezTo>
                  <a:cubicBezTo>
                    <a:pt x="62" y="80"/>
                    <a:pt x="65" y="82"/>
                    <a:pt x="65" y="85"/>
                  </a:cubicBezTo>
                  <a:cubicBezTo>
                    <a:pt x="65" y="159"/>
                    <a:pt x="65" y="159"/>
                    <a:pt x="65" y="159"/>
                  </a:cubicBezTo>
                  <a:cubicBezTo>
                    <a:pt x="90" y="159"/>
                    <a:pt x="90" y="159"/>
                    <a:pt x="90" y="159"/>
                  </a:cubicBezTo>
                  <a:cubicBezTo>
                    <a:pt x="90" y="61"/>
                    <a:pt x="90" y="61"/>
                    <a:pt x="90" y="61"/>
                  </a:cubicBezTo>
                  <a:cubicBezTo>
                    <a:pt x="90" y="58"/>
                    <a:pt x="92" y="56"/>
                    <a:pt x="95" y="56"/>
                  </a:cubicBezTo>
                  <a:cubicBezTo>
                    <a:pt x="118" y="56"/>
                    <a:pt x="118" y="56"/>
                    <a:pt x="118" y="56"/>
                  </a:cubicBezTo>
                  <a:cubicBezTo>
                    <a:pt x="121" y="56"/>
                    <a:pt x="123" y="58"/>
                    <a:pt x="123" y="61"/>
                  </a:cubicBezTo>
                  <a:cubicBezTo>
                    <a:pt x="123" y="91"/>
                    <a:pt x="123" y="91"/>
                    <a:pt x="123" y="91"/>
                  </a:cubicBezTo>
                  <a:cubicBezTo>
                    <a:pt x="166" y="91"/>
                    <a:pt x="166" y="91"/>
                    <a:pt x="166" y="91"/>
                  </a:cubicBezTo>
                  <a:cubicBezTo>
                    <a:pt x="169" y="91"/>
                    <a:pt x="171" y="94"/>
                    <a:pt x="171" y="96"/>
                  </a:cubicBezTo>
                  <a:cubicBezTo>
                    <a:pt x="171" y="116"/>
                    <a:pt x="171" y="116"/>
                    <a:pt x="171" y="116"/>
                  </a:cubicBezTo>
                  <a:cubicBezTo>
                    <a:pt x="171" y="119"/>
                    <a:pt x="169" y="121"/>
                    <a:pt x="166" y="121"/>
                  </a:cubicBezTo>
                  <a:cubicBezTo>
                    <a:pt x="123" y="121"/>
                    <a:pt x="123" y="121"/>
                    <a:pt x="123" y="121"/>
                  </a:cubicBezTo>
                  <a:cubicBezTo>
                    <a:pt x="123" y="159"/>
                    <a:pt x="123" y="159"/>
                    <a:pt x="123" y="159"/>
                  </a:cubicBezTo>
                  <a:cubicBezTo>
                    <a:pt x="183" y="159"/>
                    <a:pt x="183" y="159"/>
                    <a:pt x="183" y="159"/>
                  </a:cubicBezTo>
                  <a:cubicBezTo>
                    <a:pt x="186" y="159"/>
                    <a:pt x="188" y="162"/>
                    <a:pt x="188" y="16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15"/>
            <p:cNvSpPr>
              <a:spLocks noEditPoints="1"/>
            </p:cNvSpPr>
            <p:nvPr/>
          </p:nvSpPr>
          <p:spPr bwMode="auto">
            <a:xfrm>
              <a:off x="6318250" y="-1400175"/>
              <a:ext cx="409575" cy="379413"/>
            </a:xfrm>
            <a:custGeom>
              <a:avLst/>
              <a:gdLst>
                <a:gd name="T0" fmla="*/ 6 w 199"/>
                <a:gd name="T1" fmla="*/ 34 h 184"/>
                <a:gd name="T2" fmla="*/ 29 w 199"/>
                <a:gd name="T3" fmla="*/ 34 h 184"/>
                <a:gd name="T4" fmla="*/ 35 w 199"/>
                <a:gd name="T5" fmla="*/ 39 h 184"/>
                <a:gd name="T6" fmla="*/ 48 w 199"/>
                <a:gd name="T7" fmla="*/ 122 h 184"/>
                <a:gd name="T8" fmla="*/ 42 w 199"/>
                <a:gd name="T9" fmla="*/ 129 h 184"/>
                <a:gd name="T10" fmla="*/ 19 w 199"/>
                <a:gd name="T11" fmla="*/ 129 h 184"/>
                <a:gd name="T12" fmla="*/ 13 w 199"/>
                <a:gd name="T13" fmla="*/ 125 h 184"/>
                <a:gd name="T14" fmla="*/ 0 w 199"/>
                <a:gd name="T15" fmla="*/ 40 h 184"/>
                <a:gd name="T16" fmla="*/ 6 w 199"/>
                <a:gd name="T17" fmla="*/ 34 h 184"/>
                <a:gd name="T18" fmla="*/ 199 w 199"/>
                <a:gd name="T19" fmla="*/ 165 h 184"/>
                <a:gd name="T20" fmla="*/ 199 w 199"/>
                <a:gd name="T21" fmla="*/ 179 h 184"/>
                <a:gd name="T22" fmla="*/ 193 w 199"/>
                <a:gd name="T23" fmla="*/ 184 h 184"/>
                <a:gd name="T24" fmla="*/ 6 w 199"/>
                <a:gd name="T25" fmla="*/ 184 h 184"/>
                <a:gd name="T26" fmla="*/ 0 w 199"/>
                <a:gd name="T27" fmla="*/ 179 h 184"/>
                <a:gd name="T28" fmla="*/ 0 w 199"/>
                <a:gd name="T29" fmla="*/ 165 h 184"/>
                <a:gd name="T30" fmla="*/ 6 w 199"/>
                <a:gd name="T31" fmla="*/ 160 h 184"/>
                <a:gd name="T32" fmla="*/ 55 w 199"/>
                <a:gd name="T33" fmla="*/ 160 h 184"/>
                <a:gd name="T34" fmla="*/ 55 w 199"/>
                <a:gd name="T35" fmla="*/ 6 h 184"/>
                <a:gd name="T36" fmla="*/ 61 w 199"/>
                <a:gd name="T37" fmla="*/ 0 h 184"/>
                <a:gd name="T38" fmla="*/ 84 w 199"/>
                <a:gd name="T39" fmla="*/ 0 h 184"/>
                <a:gd name="T40" fmla="*/ 90 w 199"/>
                <a:gd name="T41" fmla="*/ 6 h 184"/>
                <a:gd name="T42" fmla="*/ 90 w 199"/>
                <a:gd name="T43" fmla="*/ 160 h 184"/>
                <a:gd name="T44" fmla="*/ 110 w 199"/>
                <a:gd name="T45" fmla="*/ 160 h 184"/>
                <a:gd name="T46" fmla="*/ 110 w 199"/>
                <a:gd name="T47" fmla="*/ 6 h 184"/>
                <a:gd name="T48" fmla="*/ 115 w 199"/>
                <a:gd name="T49" fmla="*/ 0 h 184"/>
                <a:gd name="T50" fmla="*/ 139 w 199"/>
                <a:gd name="T51" fmla="*/ 0 h 184"/>
                <a:gd name="T52" fmla="*/ 144 w 199"/>
                <a:gd name="T53" fmla="*/ 6 h 184"/>
                <a:gd name="T54" fmla="*/ 144 w 199"/>
                <a:gd name="T55" fmla="*/ 160 h 184"/>
                <a:gd name="T56" fmla="*/ 193 w 199"/>
                <a:gd name="T57" fmla="*/ 160 h 184"/>
                <a:gd name="T58" fmla="*/ 199 w 199"/>
                <a:gd name="T59" fmla="*/ 165 h 184"/>
                <a:gd name="T60" fmla="*/ 198 w 199"/>
                <a:gd name="T61" fmla="*/ 40 h 184"/>
                <a:gd name="T62" fmla="*/ 185 w 199"/>
                <a:gd name="T63" fmla="*/ 125 h 184"/>
                <a:gd name="T64" fmla="*/ 180 w 199"/>
                <a:gd name="T65" fmla="*/ 129 h 184"/>
                <a:gd name="T66" fmla="*/ 156 w 199"/>
                <a:gd name="T67" fmla="*/ 129 h 184"/>
                <a:gd name="T68" fmla="*/ 151 w 199"/>
                <a:gd name="T69" fmla="*/ 122 h 184"/>
                <a:gd name="T70" fmla="*/ 163 w 199"/>
                <a:gd name="T71" fmla="*/ 39 h 184"/>
                <a:gd name="T72" fmla="*/ 169 w 199"/>
                <a:gd name="T73" fmla="*/ 34 h 184"/>
                <a:gd name="T74" fmla="*/ 193 w 199"/>
                <a:gd name="T75" fmla="*/ 34 h 184"/>
                <a:gd name="T76" fmla="*/ 198 w 199"/>
                <a:gd name="T77"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84">
                  <a:moveTo>
                    <a:pt x="6" y="34"/>
                  </a:moveTo>
                  <a:cubicBezTo>
                    <a:pt x="29" y="34"/>
                    <a:pt x="29" y="34"/>
                    <a:pt x="29" y="34"/>
                  </a:cubicBezTo>
                  <a:cubicBezTo>
                    <a:pt x="32" y="34"/>
                    <a:pt x="35" y="36"/>
                    <a:pt x="35" y="39"/>
                  </a:cubicBezTo>
                  <a:cubicBezTo>
                    <a:pt x="38" y="71"/>
                    <a:pt x="42" y="98"/>
                    <a:pt x="48" y="122"/>
                  </a:cubicBezTo>
                  <a:cubicBezTo>
                    <a:pt x="48" y="125"/>
                    <a:pt x="46" y="129"/>
                    <a:pt x="42" y="129"/>
                  </a:cubicBezTo>
                  <a:cubicBezTo>
                    <a:pt x="19" y="129"/>
                    <a:pt x="19" y="129"/>
                    <a:pt x="19" y="129"/>
                  </a:cubicBezTo>
                  <a:cubicBezTo>
                    <a:pt x="16" y="129"/>
                    <a:pt x="14" y="127"/>
                    <a:pt x="13" y="125"/>
                  </a:cubicBezTo>
                  <a:cubicBezTo>
                    <a:pt x="6" y="100"/>
                    <a:pt x="3" y="72"/>
                    <a:pt x="0" y="40"/>
                  </a:cubicBezTo>
                  <a:cubicBezTo>
                    <a:pt x="0" y="37"/>
                    <a:pt x="2" y="34"/>
                    <a:pt x="6" y="34"/>
                  </a:cubicBezTo>
                  <a:moveTo>
                    <a:pt x="199" y="165"/>
                  </a:moveTo>
                  <a:cubicBezTo>
                    <a:pt x="199" y="179"/>
                    <a:pt x="199" y="179"/>
                    <a:pt x="199" y="179"/>
                  </a:cubicBezTo>
                  <a:cubicBezTo>
                    <a:pt x="199" y="182"/>
                    <a:pt x="196" y="184"/>
                    <a:pt x="193" y="184"/>
                  </a:cubicBezTo>
                  <a:cubicBezTo>
                    <a:pt x="6" y="184"/>
                    <a:pt x="6" y="184"/>
                    <a:pt x="6" y="184"/>
                  </a:cubicBezTo>
                  <a:cubicBezTo>
                    <a:pt x="3" y="184"/>
                    <a:pt x="0" y="182"/>
                    <a:pt x="0" y="179"/>
                  </a:cubicBezTo>
                  <a:cubicBezTo>
                    <a:pt x="0" y="165"/>
                    <a:pt x="0" y="165"/>
                    <a:pt x="0" y="165"/>
                  </a:cubicBezTo>
                  <a:cubicBezTo>
                    <a:pt x="0" y="162"/>
                    <a:pt x="3" y="160"/>
                    <a:pt x="6" y="160"/>
                  </a:cubicBezTo>
                  <a:cubicBezTo>
                    <a:pt x="55" y="160"/>
                    <a:pt x="55" y="160"/>
                    <a:pt x="55" y="160"/>
                  </a:cubicBezTo>
                  <a:cubicBezTo>
                    <a:pt x="55" y="6"/>
                    <a:pt x="55" y="6"/>
                    <a:pt x="55" y="6"/>
                  </a:cubicBezTo>
                  <a:cubicBezTo>
                    <a:pt x="55" y="3"/>
                    <a:pt x="58" y="0"/>
                    <a:pt x="61" y="0"/>
                  </a:cubicBezTo>
                  <a:cubicBezTo>
                    <a:pt x="84" y="0"/>
                    <a:pt x="84" y="0"/>
                    <a:pt x="84" y="0"/>
                  </a:cubicBezTo>
                  <a:cubicBezTo>
                    <a:pt x="87" y="0"/>
                    <a:pt x="90" y="3"/>
                    <a:pt x="90" y="6"/>
                  </a:cubicBezTo>
                  <a:cubicBezTo>
                    <a:pt x="90" y="160"/>
                    <a:pt x="90" y="160"/>
                    <a:pt x="90" y="160"/>
                  </a:cubicBezTo>
                  <a:cubicBezTo>
                    <a:pt x="110" y="160"/>
                    <a:pt x="110" y="160"/>
                    <a:pt x="110" y="160"/>
                  </a:cubicBezTo>
                  <a:cubicBezTo>
                    <a:pt x="110" y="6"/>
                    <a:pt x="110" y="6"/>
                    <a:pt x="110" y="6"/>
                  </a:cubicBezTo>
                  <a:cubicBezTo>
                    <a:pt x="110" y="3"/>
                    <a:pt x="112" y="0"/>
                    <a:pt x="115" y="0"/>
                  </a:cubicBezTo>
                  <a:cubicBezTo>
                    <a:pt x="139" y="0"/>
                    <a:pt x="139" y="0"/>
                    <a:pt x="139" y="0"/>
                  </a:cubicBezTo>
                  <a:cubicBezTo>
                    <a:pt x="142" y="0"/>
                    <a:pt x="144" y="3"/>
                    <a:pt x="144" y="6"/>
                  </a:cubicBezTo>
                  <a:cubicBezTo>
                    <a:pt x="144" y="160"/>
                    <a:pt x="144" y="160"/>
                    <a:pt x="144" y="160"/>
                  </a:cubicBezTo>
                  <a:cubicBezTo>
                    <a:pt x="193" y="160"/>
                    <a:pt x="193" y="160"/>
                    <a:pt x="193" y="160"/>
                  </a:cubicBezTo>
                  <a:cubicBezTo>
                    <a:pt x="196" y="160"/>
                    <a:pt x="199" y="162"/>
                    <a:pt x="199" y="165"/>
                  </a:cubicBezTo>
                  <a:moveTo>
                    <a:pt x="198" y="40"/>
                  </a:moveTo>
                  <a:cubicBezTo>
                    <a:pt x="195" y="72"/>
                    <a:pt x="192" y="100"/>
                    <a:pt x="185" y="125"/>
                  </a:cubicBezTo>
                  <a:cubicBezTo>
                    <a:pt x="184" y="127"/>
                    <a:pt x="182" y="129"/>
                    <a:pt x="180" y="129"/>
                  </a:cubicBezTo>
                  <a:cubicBezTo>
                    <a:pt x="156" y="129"/>
                    <a:pt x="156" y="129"/>
                    <a:pt x="156" y="129"/>
                  </a:cubicBezTo>
                  <a:cubicBezTo>
                    <a:pt x="152" y="129"/>
                    <a:pt x="150" y="125"/>
                    <a:pt x="151" y="122"/>
                  </a:cubicBezTo>
                  <a:cubicBezTo>
                    <a:pt x="156" y="96"/>
                    <a:pt x="161" y="68"/>
                    <a:pt x="163" y="39"/>
                  </a:cubicBezTo>
                  <a:cubicBezTo>
                    <a:pt x="164" y="36"/>
                    <a:pt x="166" y="34"/>
                    <a:pt x="169" y="34"/>
                  </a:cubicBezTo>
                  <a:cubicBezTo>
                    <a:pt x="193" y="34"/>
                    <a:pt x="193" y="34"/>
                    <a:pt x="193" y="34"/>
                  </a:cubicBezTo>
                  <a:cubicBezTo>
                    <a:pt x="196" y="34"/>
                    <a:pt x="199" y="37"/>
                    <a:pt x="198"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16"/>
            <p:cNvSpPr>
              <a:spLocks noEditPoints="1"/>
            </p:cNvSpPr>
            <p:nvPr/>
          </p:nvSpPr>
          <p:spPr bwMode="auto">
            <a:xfrm>
              <a:off x="6805613" y="-1401762"/>
              <a:ext cx="392113" cy="382588"/>
            </a:xfrm>
            <a:custGeom>
              <a:avLst/>
              <a:gdLst>
                <a:gd name="T0" fmla="*/ 98 w 190"/>
                <a:gd name="T1" fmla="*/ 180 h 186"/>
                <a:gd name="T2" fmla="*/ 54 w 190"/>
                <a:gd name="T3" fmla="*/ 175 h 186"/>
                <a:gd name="T4" fmla="*/ 0 w 190"/>
                <a:gd name="T5" fmla="*/ 180 h 186"/>
                <a:gd name="T6" fmla="*/ 5 w 190"/>
                <a:gd name="T7" fmla="*/ 162 h 186"/>
                <a:gd name="T8" fmla="*/ 13 w 190"/>
                <a:gd name="T9" fmla="*/ 127 h 186"/>
                <a:gd name="T10" fmla="*/ 2 w 190"/>
                <a:gd name="T11" fmla="*/ 121 h 186"/>
                <a:gd name="T12" fmla="*/ 8 w 190"/>
                <a:gd name="T13" fmla="*/ 104 h 186"/>
                <a:gd name="T14" fmla="*/ 13 w 190"/>
                <a:gd name="T15" fmla="*/ 99 h 186"/>
                <a:gd name="T16" fmla="*/ 34 w 190"/>
                <a:gd name="T17" fmla="*/ 94 h 186"/>
                <a:gd name="T18" fmla="*/ 40 w 190"/>
                <a:gd name="T19" fmla="*/ 104 h 186"/>
                <a:gd name="T20" fmla="*/ 68 w 190"/>
                <a:gd name="T21" fmla="*/ 99 h 186"/>
                <a:gd name="T22" fmla="*/ 90 w 190"/>
                <a:gd name="T23" fmla="*/ 94 h 186"/>
                <a:gd name="T24" fmla="*/ 96 w 190"/>
                <a:gd name="T25" fmla="*/ 104 h 186"/>
                <a:gd name="T26" fmla="*/ 106 w 190"/>
                <a:gd name="T27" fmla="*/ 110 h 186"/>
                <a:gd name="T28" fmla="*/ 100 w 190"/>
                <a:gd name="T29" fmla="*/ 127 h 186"/>
                <a:gd name="T30" fmla="*/ 79 w 190"/>
                <a:gd name="T31" fmla="*/ 158 h 186"/>
                <a:gd name="T32" fmla="*/ 98 w 190"/>
                <a:gd name="T33" fmla="*/ 168 h 186"/>
                <a:gd name="T34" fmla="*/ 190 w 190"/>
                <a:gd name="T35" fmla="*/ 41 h 186"/>
                <a:gd name="T36" fmla="*/ 181 w 190"/>
                <a:gd name="T37" fmla="*/ 46 h 186"/>
                <a:gd name="T38" fmla="*/ 184 w 190"/>
                <a:gd name="T39" fmla="*/ 154 h 186"/>
                <a:gd name="T40" fmla="*/ 187 w 190"/>
                <a:gd name="T41" fmla="*/ 177 h 186"/>
                <a:gd name="T42" fmla="*/ 144 w 190"/>
                <a:gd name="T43" fmla="*/ 157 h 186"/>
                <a:gd name="T44" fmla="*/ 102 w 190"/>
                <a:gd name="T45" fmla="*/ 177 h 186"/>
                <a:gd name="T46" fmla="*/ 104 w 190"/>
                <a:gd name="T47" fmla="*/ 154 h 186"/>
                <a:gd name="T48" fmla="*/ 107 w 190"/>
                <a:gd name="T49" fmla="*/ 70 h 186"/>
                <a:gd name="T50" fmla="*/ 102 w 190"/>
                <a:gd name="T51" fmla="*/ 60 h 186"/>
                <a:gd name="T52" fmla="*/ 102 w 190"/>
                <a:gd name="T53" fmla="*/ 70 h 186"/>
                <a:gd name="T54" fmla="*/ 104 w 190"/>
                <a:gd name="T55" fmla="*/ 88 h 186"/>
                <a:gd name="T56" fmla="*/ 68 w 190"/>
                <a:gd name="T57" fmla="*/ 64 h 186"/>
                <a:gd name="T58" fmla="*/ 63 w 190"/>
                <a:gd name="T59" fmla="*/ 90 h 186"/>
                <a:gd name="T60" fmla="*/ 40 w 190"/>
                <a:gd name="T61" fmla="*/ 85 h 186"/>
                <a:gd name="T62" fmla="*/ 13 w 190"/>
                <a:gd name="T63" fmla="*/ 92 h 186"/>
                <a:gd name="T64" fmla="*/ 4 w 190"/>
                <a:gd name="T65" fmla="*/ 75 h 186"/>
                <a:gd name="T66" fmla="*/ 18 w 190"/>
                <a:gd name="T67" fmla="*/ 60 h 186"/>
                <a:gd name="T68" fmla="*/ 4 w 190"/>
                <a:gd name="T69" fmla="*/ 54 h 186"/>
                <a:gd name="T70" fmla="*/ 10 w 190"/>
                <a:gd name="T71" fmla="*/ 37 h 186"/>
                <a:gd name="T72" fmla="*/ 40 w 190"/>
                <a:gd name="T73" fmla="*/ 6 h 186"/>
                <a:gd name="T74" fmla="*/ 63 w 190"/>
                <a:gd name="T75" fmla="*/ 0 h 186"/>
                <a:gd name="T76" fmla="*/ 68 w 190"/>
                <a:gd name="T77" fmla="*/ 37 h 186"/>
                <a:gd name="T78" fmla="*/ 102 w 190"/>
                <a:gd name="T79" fmla="*/ 43 h 186"/>
                <a:gd name="T80" fmla="*/ 119 w 190"/>
                <a:gd name="T81" fmla="*/ 6 h 186"/>
                <a:gd name="T82" fmla="*/ 144 w 190"/>
                <a:gd name="T83" fmla="*/ 0 h 186"/>
                <a:gd name="T84" fmla="*/ 146 w 190"/>
                <a:gd name="T85" fmla="*/ 22 h 186"/>
                <a:gd name="T86" fmla="*/ 190 w 190"/>
                <a:gd name="T87" fmla="*/ 27 h 186"/>
                <a:gd name="T88" fmla="*/ 24 w 190"/>
                <a:gd name="T89" fmla="*/ 5 h 186"/>
                <a:gd name="T90" fmla="*/ 33 w 190"/>
                <a:gd name="T91" fmla="*/ 26 h 186"/>
                <a:gd name="T92" fmla="*/ 16 w 190"/>
                <a:gd name="T93" fmla="*/ 33 h 186"/>
                <a:gd name="T94" fmla="*/ 6 w 190"/>
                <a:gd name="T95" fmla="*/ 11 h 186"/>
                <a:gd name="T96" fmla="*/ 53 w 190"/>
                <a:gd name="T97" fmla="*/ 149 h 186"/>
                <a:gd name="T98" fmla="*/ 41 w 190"/>
                <a:gd name="T99" fmla="*/ 127 h 186"/>
                <a:gd name="T100" fmla="*/ 84 w 190"/>
                <a:gd name="T101" fmla="*/ 5 h 186"/>
                <a:gd name="T102" fmla="*/ 103 w 190"/>
                <a:gd name="T103" fmla="*/ 11 h 186"/>
                <a:gd name="T104" fmla="*/ 93 w 190"/>
                <a:gd name="T105" fmla="*/ 33 h 186"/>
                <a:gd name="T106" fmla="*/ 76 w 190"/>
                <a:gd name="T107" fmla="*/ 26 h 186"/>
                <a:gd name="T108" fmla="*/ 84 w 190"/>
                <a:gd name="T109" fmla="*/ 5 h 186"/>
                <a:gd name="T110" fmla="*/ 144 w 190"/>
                <a:gd name="T111" fmla="*/ 106 h 186"/>
                <a:gd name="T112" fmla="*/ 138 w 190"/>
                <a:gd name="T113" fmla="*/ 46 h 186"/>
                <a:gd name="T114" fmla="*/ 135 w 190"/>
                <a:gd name="T115" fmla="*/ 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0" h="186">
                  <a:moveTo>
                    <a:pt x="98" y="168"/>
                  </a:moveTo>
                  <a:cubicBezTo>
                    <a:pt x="98" y="180"/>
                    <a:pt x="98" y="180"/>
                    <a:pt x="98" y="180"/>
                  </a:cubicBezTo>
                  <a:cubicBezTo>
                    <a:pt x="98" y="183"/>
                    <a:pt x="95" y="186"/>
                    <a:pt x="92" y="185"/>
                  </a:cubicBezTo>
                  <a:cubicBezTo>
                    <a:pt x="76" y="182"/>
                    <a:pt x="64" y="179"/>
                    <a:pt x="54" y="175"/>
                  </a:cubicBezTo>
                  <a:cubicBezTo>
                    <a:pt x="41" y="179"/>
                    <a:pt x="26" y="183"/>
                    <a:pt x="7" y="186"/>
                  </a:cubicBezTo>
                  <a:cubicBezTo>
                    <a:pt x="4" y="186"/>
                    <a:pt x="0" y="184"/>
                    <a:pt x="0" y="180"/>
                  </a:cubicBezTo>
                  <a:cubicBezTo>
                    <a:pt x="0" y="168"/>
                    <a:pt x="0" y="168"/>
                    <a:pt x="0" y="168"/>
                  </a:cubicBezTo>
                  <a:cubicBezTo>
                    <a:pt x="0" y="165"/>
                    <a:pt x="3" y="163"/>
                    <a:pt x="5" y="162"/>
                  </a:cubicBezTo>
                  <a:cubicBezTo>
                    <a:pt x="14" y="161"/>
                    <a:pt x="22" y="160"/>
                    <a:pt x="28" y="157"/>
                  </a:cubicBezTo>
                  <a:cubicBezTo>
                    <a:pt x="20" y="148"/>
                    <a:pt x="15" y="140"/>
                    <a:pt x="13" y="127"/>
                  </a:cubicBezTo>
                  <a:cubicBezTo>
                    <a:pt x="8" y="127"/>
                    <a:pt x="8" y="127"/>
                    <a:pt x="8" y="127"/>
                  </a:cubicBezTo>
                  <a:cubicBezTo>
                    <a:pt x="5" y="127"/>
                    <a:pt x="2" y="124"/>
                    <a:pt x="2" y="121"/>
                  </a:cubicBezTo>
                  <a:cubicBezTo>
                    <a:pt x="2" y="110"/>
                    <a:pt x="2" y="110"/>
                    <a:pt x="2" y="110"/>
                  </a:cubicBezTo>
                  <a:cubicBezTo>
                    <a:pt x="2" y="107"/>
                    <a:pt x="5" y="104"/>
                    <a:pt x="8" y="104"/>
                  </a:cubicBezTo>
                  <a:cubicBezTo>
                    <a:pt x="13" y="104"/>
                    <a:pt x="13" y="104"/>
                    <a:pt x="13" y="104"/>
                  </a:cubicBezTo>
                  <a:cubicBezTo>
                    <a:pt x="13" y="99"/>
                    <a:pt x="13" y="99"/>
                    <a:pt x="13" y="99"/>
                  </a:cubicBezTo>
                  <a:cubicBezTo>
                    <a:pt x="13" y="96"/>
                    <a:pt x="15" y="94"/>
                    <a:pt x="18" y="94"/>
                  </a:cubicBezTo>
                  <a:cubicBezTo>
                    <a:pt x="34" y="94"/>
                    <a:pt x="34" y="94"/>
                    <a:pt x="34" y="94"/>
                  </a:cubicBezTo>
                  <a:cubicBezTo>
                    <a:pt x="38" y="94"/>
                    <a:pt x="40" y="96"/>
                    <a:pt x="40" y="99"/>
                  </a:cubicBezTo>
                  <a:cubicBezTo>
                    <a:pt x="40" y="104"/>
                    <a:pt x="40" y="104"/>
                    <a:pt x="40" y="104"/>
                  </a:cubicBezTo>
                  <a:cubicBezTo>
                    <a:pt x="68" y="104"/>
                    <a:pt x="68" y="104"/>
                    <a:pt x="68" y="104"/>
                  </a:cubicBezTo>
                  <a:cubicBezTo>
                    <a:pt x="68" y="99"/>
                    <a:pt x="68" y="99"/>
                    <a:pt x="68" y="99"/>
                  </a:cubicBezTo>
                  <a:cubicBezTo>
                    <a:pt x="68" y="96"/>
                    <a:pt x="71" y="94"/>
                    <a:pt x="74" y="94"/>
                  </a:cubicBezTo>
                  <a:cubicBezTo>
                    <a:pt x="90" y="94"/>
                    <a:pt x="90" y="94"/>
                    <a:pt x="90" y="94"/>
                  </a:cubicBezTo>
                  <a:cubicBezTo>
                    <a:pt x="93" y="94"/>
                    <a:pt x="96" y="96"/>
                    <a:pt x="96" y="99"/>
                  </a:cubicBezTo>
                  <a:cubicBezTo>
                    <a:pt x="96" y="104"/>
                    <a:pt x="96" y="104"/>
                    <a:pt x="96" y="104"/>
                  </a:cubicBezTo>
                  <a:cubicBezTo>
                    <a:pt x="100" y="104"/>
                    <a:pt x="100" y="104"/>
                    <a:pt x="100" y="104"/>
                  </a:cubicBezTo>
                  <a:cubicBezTo>
                    <a:pt x="103" y="104"/>
                    <a:pt x="106" y="107"/>
                    <a:pt x="106" y="110"/>
                  </a:cubicBezTo>
                  <a:cubicBezTo>
                    <a:pt x="106" y="121"/>
                    <a:pt x="106" y="121"/>
                    <a:pt x="106" y="121"/>
                  </a:cubicBezTo>
                  <a:cubicBezTo>
                    <a:pt x="106" y="124"/>
                    <a:pt x="103" y="127"/>
                    <a:pt x="100" y="127"/>
                  </a:cubicBezTo>
                  <a:cubicBezTo>
                    <a:pt x="95" y="127"/>
                    <a:pt x="95" y="127"/>
                    <a:pt x="95" y="127"/>
                  </a:cubicBezTo>
                  <a:cubicBezTo>
                    <a:pt x="94" y="141"/>
                    <a:pt x="89" y="149"/>
                    <a:pt x="79" y="158"/>
                  </a:cubicBezTo>
                  <a:cubicBezTo>
                    <a:pt x="83" y="160"/>
                    <a:pt x="90" y="161"/>
                    <a:pt x="94" y="162"/>
                  </a:cubicBezTo>
                  <a:cubicBezTo>
                    <a:pt x="96" y="163"/>
                    <a:pt x="98" y="165"/>
                    <a:pt x="98" y="168"/>
                  </a:cubicBezTo>
                  <a:moveTo>
                    <a:pt x="190" y="27"/>
                  </a:moveTo>
                  <a:cubicBezTo>
                    <a:pt x="190" y="41"/>
                    <a:pt x="190" y="41"/>
                    <a:pt x="190" y="41"/>
                  </a:cubicBezTo>
                  <a:cubicBezTo>
                    <a:pt x="190" y="44"/>
                    <a:pt x="187" y="46"/>
                    <a:pt x="184" y="46"/>
                  </a:cubicBezTo>
                  <a:cubicBezTo>
                    <a:pt x="181" y="46"/>
                    <a:pt x="181" y="46"/>
                    <a:pt x="181" y="46"/>
                  </a:cubicBezTo>
                  <a:cubicBezTo>
                    <a:pt x="180" y="88"/>
                    <a:pt x="173" y="117"/>
                    <a:pt x="160" y="137"/>
                  </a:cubicBezTo>
                  <a:cubicBezTo>
                    <a:pt x="167" y="144"/>
                    <a:pt x="176" y="149"/>
                    <a:pt x="184" y="154"/>
                  </a:cubicBezTo>
                  <a:cubicBezTo>
                    <a:pt x="186" y="155"/>
                    <a:pt x="187" y="157"/>
                    <a:pt x="187" y="159"/>
                  </a:cubicBezTo>
                  <a:cubicBezTo>
                    <a:pt x="187" y="177"/>
                    <a:pt x="187" y="177"/>
                    <a:pt x="187" y="177"/>
                  </a:cubicBezTo>
                  <a:cubicBezTo>
                    <a:pt x="187" y="182"/>
                    <a:pt x="183" y="185"/>
                    <a:pt x="179" y="182"/>
                  </a:cubicBezTo>
                  <a:cubicBezTo>
                    <a:pt x="163" y="173"/>
                    <a:pt x="152" y="164"/>
                    <a:pt x="144" y="157"/>
                  </a:cubicBezTo>
                  <a:cubicBezTo>
                    <a:pt x="134" y="165"/>
                    <a:pt x="123" y="173"/>
                    <a:pt x="110" y="181"/>
                  </a:cubicBezTo>
                  <a:cubicBezTo>
                    <a:pt x="107" y="184"/>
                    <a:pt x="102" y="181"/>
                    <a:pt x="102" y="177"/>
                  </a:cubicBezTo>
                  <a:cubicBezTo>
                    <a:pt x="102" y="159"/>
                    <a:pt x="102" y="159"/>
                    <a:pt x="102" y="159"/>
                  </a:cubicBezTo>
                  <a:cubicBezTo>
                    <a:pt x="102" y="157"/>
                    <a:pt x="103" y="155"/>
                    <a:pt x="104" y="154"/>
                  </a:cubicBezTo>
                  <a:cubicBezTo>
                    <a:pt x="113" y="148"/>
                    <a:pt x="120" y="145"/>
                    <a:pt x="128" y="137"/>
                  </a:cubicBezTo>
                  <a:cubicBezTo>
                    <a:pt x="117" y="120"/>
                    <a:pt x="110" y="98"/>
                    <a:pt x="107" y="70"/>
                  </a:cubicBezTo>
                  <a:cubicBezTo>
                    <a:pt x="104" y="70"/>
                    <a:pt x="102" y="68"/>
                    <a:pt x="102" y="65"/>
                  </a:cubicBezTo>
                  <a:cubicBezTo>
                    <a:pt x="102" y="60"/>
                    <a:pt x="102" y="60"/>
                    <a:pt x="102" y="60"/>
                  </a:cubicBezTo>
                  <a:cubicBezTo>
                    <a:pt x="90" y="60"/>
                    <a:pt x="90" y="60"/>
                    <a:pt x="90" y="60"/>
                  </a:cubicBezTo>
                  <a:cubicBezTo>
                    <a:pt x="93" y="66"/>
                    <a:pt x="96" y="67"/>
                    <a:pt x="102" y="70"/>
                  </a:cubicBezTo>
                  <a:cubicBezTo>
                    <a:pt x="103" y="71"/>
                    <a:pt x="104" y="73"/>
                    <a:pt x="104" y="75"/>
                  </a:cubicBezTo>
                  <a:cubicBezTo>
                    <a:pt x="104" y="88"/>
                    <a:pt x="104" y="88"/>
                    <a:pt x="104" y="88"/>
                  </a:cubicBezTo>
                  <a:cubicBezTo>
                    <a:pt x="104" y="92"/>
                    <a:pt x="100" y="94"/>
                    <a:pt x="96" y="93"/>
                  </a:cubicBezTo>
                  <a:cubicBezTo>
                    <a:pt x="82" y="86"/>
                    <a:pt x="73" y="76"/>
                    <a:pt x="68" y="64"/>
                  </a:cubicBezTo>
                  <a:cubicBezTo>
                    <a:pt x="68" y="85"/>
                    <a:pt x="68" y="85"/>
                    <a:pt x="68" y="85"/>
                  </a:cubicBezTo>
                  <a:cubicBezTo>
                    <a:pt x="68" y="88"/>
                    <a:pt x="66" y="90"/>
                    <a:pt x="63" y="90"/>
                  </a:cubicBezTo>
                  <a:cubicBezTo>
                    <a:pt x="46" y="90"/>
                    <a:pt x="46" y="90"/>
                    <a:pt x="46" y="90"/>
                  </a:cubicBezTo>
                  <a:cubicBezTo>
                    <a:pt x="43" y="90"/>
                    <a:pt x="40" y="88"/>
                    <a:pt x="40" y="85"/>
                  </a:cubicBezTo>
                  <a:cubicBezTo>
                    <a:pt x="40" y="64"/>
                    <a:pt x="40" y="64"/>
                    <a:pt x="40" y="64"/>
                  </a:cubicBezTo>
                  <a:cubicBezTo>
                    <a:pt x="35" y="76"/>
                    <a:pt x="26" y="85"/>
                    <a:pt x="13" y="92"/>
                  </a:cubicBezTo>
                  <a:cubicBezTo>
                    <a:pt x="9" y="94"/>
                    <a:pt x="4" y="92"/>
                    <a:pt x="4" y="87"/>
                  </a:cubicBezTo>
                  <a:cubicBezTo>
                    <a:pt x="4" y="75"/>
                    <a:pt x="4" y="75"/>
                    <a:pt x="4" y="75"/>
                  </a:cubicBezTo>
                  <a:cubicBezTo>
                    <a:pt x="4" y="73"/>
                    <a:pt x="5" y="71"/>
                    <a:pt x="7" y="70"/>
                  </a:cubicBezTo>
                  <a:cubicBezTo>
                    <a:pt x="12" y="67"/>
                    <a:pt x="16" y="66"/>
                    <a:pt x="18" y="60"/>
                  </a:cubicBezTo>
                  <a:cubicBezTo>
                    <a:pt x="10" y="60"/>
                    <a:pt x="10" y="60"/>
                    <a:pt x="10" y="60"/>
                  </a:cubicBezTo>
                  <a:cubicBezTo>
                    <a:pt x="7" y="60"/>
                    <a:pt x="4" y="57"/>
                    <a:pt x="4" y="54"/>
                  </a:cubicBezTo>
                  <a:cubicBezTo>
                    <a:pt x="4" y="43"/>
                    <a:pt x="4" y="43"/>
                    <a:pt x="4" y="43"/>
                  </a:cubicBezTo>
                  <a:cubicBezTo>
                    <a:pt x="4" y="39"/>
                    <a:pt x="7" y="37"/>
                    <a:pt x="10" y="37"/>
                  </a:cubicBezTo>
                  <a:cubicBezTo>
                    <a:pt x="40" y="37"/>
                    <a:pt x="40" y="37"/>
                    <a:pt x="40" y="37"/>
                  </a:cubicBezTo>
                  <a:cubicBezTo>
                    <a:pt x="40" y="6"/>
                    <a:pt x="40" y="6"/>
                    <a:pt x="40" y="6"/>
                  </a:cubicBezTo>
                  <a:cubicBezTo>
                    <a:pt x="40" y="3"/>
                    <a:pt x="43" y="0"/>
                    <a:pt x="46" y="0"/>
                  </a:cubicBezTo>
                  <a:cubicBezTo>
                    <a:pt x="63" y="0"/>
                    <a:pt x="63" y="0"/>
                    <a:pt x="63" y="0"/>
                  </a:cubicBezTo>
                  <a:cubicBezTo>
                    <a:pt x="66" y="0"/>
                    <a:pt x="68" y="3"/>
                    <a:pt x="68" y="6"/>
                  </a:cubicBezTo>
                  <a:cubicBezTo>
                    <a:pt x="68" y="37"/>
                    <a:pt x="68" y="37"/>
                    <a:pt x="68" y="37"/>
                  </a:cubicBezTo>
                  <a:cubicBezTo>
                    <a:pt x="97" y="37"/>
                    <a:pt x="97" y="37"/>
                    <a:pt x="97" y="37"/>
                  </a:cubicBezTo>
                  <a:cubicBezTo>
                    <a:pt x="100" y="37"/>
                    <a:pt x="102" y="39"/>
                    <a:pt x="102" y="43"/>
                  </a:cubicBezTo>
                  <a:cubicBezTo>
                    <a:pt x="102" y="43"/>
                    <a:pt x="102" y="43"/>
                    <a:pt x="102" y="43"/>
                  </a:cubicBezTo>
                  <a:cubicBezTo>
                    <a:pt x="111" y="34"/>
                    <a:pt x="117" y="26"/>
                    <a:pt x="119" y="6"/>
                  </a:cubicBezTo>
                  <a:cubicBezTo>
                    <a:pt x="119" y="3"/>
                    <a:pt x="122" y="0"/>
                    <a:pt x="125" y="0"/>
                  </a:cubicBezTo>
                  <a:cubicBezTo>
                    <a:pt x="144" y="0"/>
                    <a:pt x="144" y="0"/>
                    <a:pt x="144" y="0"/>
                  </a:cubicBezTo>
                  <a:cubicBezTo>
                    <a:pt x="147" y="0"/>
                    <a:pt x="150" y="4"/>
                    <a:pt x="149" y="7"/>
                  </a:cubicBezTo>
                  <a:cubicBezTo>
                    <a:pt x="148" y="12"/>
                    <a:pt x="147" y="17"/>
                    <a:pt x="146" y="22"/>
                  </a:cubicBezTo>
                  <a:cubicBezTo>
                    <a:pt x="184" y="22"/>
                    <a:pt x="184" y="22"/>
                    <a:pt x="184" y="22"/>
                  </a:cubicBezTo>
                  <a:cubicBezTo>
                    <a:pt x="187" y="22"/>
                    <a:pt x="190" y="24"/>
                    <a:pt x="190" y="27"/>
                  </a:cubicBezTo>
                  <a:moveTo>
                    <a:pt x="12" y="5"/>
                  </a:moveTo>
                  <a:cubicBezTo>
                    <a:pt x="24" y="5"/>
                    <a:pt x="24" y="5"/>
                    <a:pt x="24" y="5"/>
                  </a:cubicBezTo>
                  <a:cubicBezTo>
                    <a:pt x="27" y="5"/>
                    <a:pt x="30" y="7"/>
                    <a:pt x="30" y="10"/>
                  </a:cubicBezTo>
                  <a:cubicBezTo>
                    <a:pt x="31" y="15"/>
                    <a:pt x="32" y="20"/>
                    <a:pt x="33" y="26"/>
                  </a:cubicBezTo>
                  <a:cubicBezTo>
                    <a:pt x="34" y="29"/>
                    <a:pt x="32" y="33"/>
                    <a:pt x="28" y="33"/>
                  </a:cubicBezTo>
                  <a:cubicBezTo>
                    <a:pt x="16" y="33"/>
                    <a:pt x="16" y="33"/>
                    <a:pt x="16" y="33"/>
                  </a:cubicBezTo>
                  <a:cubicBezTo>
                    <a:pt x="14" y="33"/>
                    <a:pt x="12" y="31"/>
                    <a:pt x="11" y="29"/>
                  </a:cubicBezTo>
                  <a:cubicBezTo>
                    <a:pt x="9" y="23"/>
                    <a:pt x="7" y="17"/>
                    <a:pt x="6" y="11"/>
                  </a:cubicBezTo>
                  <a:cubicBezTo>
                    <a:pt x="5" y="8"/>
                    <a:pt x="8" y="5"/>
                    <a:pt x="12" y="5"/>
                  </a:cubicBezTo>
                  <a:moveTo>
                    <a:pt x="53" y="149"/>
                  </a:moveTo>
                  <a:cubicBezTo>
                    <a:pt x="61" y="144"/>
                    <a:pt x="66" y="137"/>
                    <a:pt x="67" y="127"/>
                  </a:cubicBezTo>
                  <a:cubicBezTo>
                    <a:pt x="41" y="127"/>
                    <a:pt x="41" y="127"/>
                    <a:pt x="41" y="127"/>
                  </a:cubicBezTo>
                  <a:cubicBezTo>
                    <a:pt x="43" y="137"/>
                    <a:pt x="47" y="145"/>
                    <a:pt x="53" y="149"/>
                  </a:cubicBezTo>
                  <a:moveTo>
                    <a:pt x="84" y="5"/>
                  </a:moveTo>
                  <a:cubicBezTo>
                    <a:pt x="97" y="5"/>
                    <a:pt x="97" y="5"/>
                    <a:pt x="97" y="5"/>
                  </a:cubicBezTo>
                  <a:cubicBezTo>
                    <a:pt x="101" y="5"/>
                    <a:pt x="103" y="8"/>
                    <a:pt x="103" y="11"/>
                  </a:cubicBezTo>
                  <a:cubicBezTo>
                    <a:pt x="102" y="17"/>
                    <a:pt x="100" y="23"/>
                    <a:pt x="98" y="29"/>
                  </a:cubicBezTo>
                  <a:cubicBezTo>
                    <a:pt x="97" y="31"/>
                    <a:pt x="95" y="33"/>
                    <a:pt x="93" y="33"/>
                  </a:cubicBezTo>
                  <a:cubicBezTo>
                    <a:pt x="81" y="33"/>
                    <a:pt x="81" y="33"/>
                    <a:pt x="81" y="33"/>
                  </a:cubicBezTo>
                  <a:cubicBezTo>
                    <a:pt x="78" y="33"/>
                    <a:pt x="75" y="29"/>
                    <a:pt x="76" y="26"/>
                  </a:cubicBezTo>
                  <a:cubicBezTo>
                    <a:pt x="78" y="20"/>
                    <a:pt x="78" y="14"/>
                    <a:pt x="79" y="10"/>
                  </a:cubicBezTo>
                  <a:cubicBezTo>
                    <a:pt x="79" y="7"/>
                    <a:pt x="81" y="5"/>
                    <a:pt x="84" y="5"/>
                  </a:cubicBezTo>
                  <a:moveTo>
                    <a:pt x="135" y="58"/>
                  </a:moveTo>
                  <a:cubicBezTo>
                    <a:pt x="136" y="77"/>
                    <a:pt x="139" y="93"/>
                    <a:pt x="144" y="106"/>
                  </a:cubicBezTo>
                  <a:cubicBezTo>
                    <a:pt x="149" y="91"/>
                    <a:pt x="152" y="72"/>
                    <a:pt x="153" y="46"/>
                  </a:cubicBezTo>
                  <a:cubicBezTo>
                    <a:pt x="138" y="46"/>
                    <a:pt x="138" y="46"/>
                    <a:pt x="138" y="46"/>
                  </a:cubicBezTo>
                  <a:cubicBezTo>
                    <a:pt x="135" y="52"/>
                    <a:pt x="131" y="54"/>
                    <a:pt x="126" y="58"/>
                  </a:cubicBezTo>
                  <a:lnTo>
                    <a:pt x="135"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17"/>
            <p:cNvSpPr>
              <a:spLocks noEditPoints="1"/>
            </p:cNvSpPr>
            <p:nvPr/>
          </p:nvSpPr>
          <p:spPr bwMode="auto">
            <a:xfrm>
              <a:off x="7259638" y="-1400175"/>
              <a:ext cx="373063" cy="379413"/>
            </a:xfrm>
            <a:custGeom>
              <a:avLst/>
              <a:gdLst>
                <a:gd name="T0" fmla="*/ 0 w 181"/>
                <a:gd name="T1" fmla="*/ 21 h 184"/>
                <a:gd name="T2" fmla="*/ 16 w 181"/>
                <a:gd name="T3" fmla="*/ 4 h 184"/>
                <a:gd name="T4" fmla="*/ 37 w 181"/>
                <a:gd name="T5" fmla="*/ 0 h 184"/>
                <a:gd name="T6" fmla="*/ 42 w 181"/>
                <a:gd name="T7" fmla="*/ 9 h 184"/>
                <a:gd name="T8" fmla="*/ 96 w 181"/>
                <a:gd name="T9" fmla="*/ 15 h 184"/>
                <a:gd name="T10" fmla="*/ 91 w 181"/>
                <a:gd name="T11" fmla="*/ 27 h 184"/>
                <a:gd name="T12" fmla="*/ 66 w 181"/>
                <a:gd name="T13" fmla="*/ 32 h 184"/>
                <a:gd name="T14" fmla="*/ 66 w 181"/>
                <a:gd name="T15" fmla="*/ 42 h 184"/>
                <a:gd name="T16" fmla="*/ 100 w 181"/>
                <a:gd name="T17" fmla="*/ 48 h 184"/>
                <a:gd name="T18" fmla="*/ 95 w 181"/>
                <a:gd name="T19" fmla="*/ 60 h 184"/>
                <a:gd name="T20" fmla="*/ 94 w 181"/>
                <a:gd name="T21" fmla="*/ 72 h 184"/>
                <a:gd name="T22" fmla="*/ 99 w 181"/>
                <a:gd name="T23" fmla="*/ 90 h 184"/>
                <a:gd name="T24" fmla="*/ 51 w 181"/>
                <a:gd name="T25" fmla="*/ 76 h 184"/>
                <a:gd name="T26" fmla="*/ 0 w 181"/>
                <a:gd name="T27" fmla="*/ 91 h 184"/>
                <a:gd name="T28" fmla="*/ 5 w 181"/>
                <a:gd name="T29" fmla="*/ 73 h 184"/>
                <a:gd name="T30" fmla="*/ 6 w 181"/>
                <a:gd name="T31" fmla="*/ 60 h 184"/>
                <a:gd name="T32" fmla="*/ 0 w 181"/>
                <a:gd name="T33" fmla="*/ 48 h 184"/>
                <a:gd name="T34" fmla="*/ 36 w 181"/>
                <a:gd name="T35" fmla="*/ 42 h 184"/>
                <a:gd name="T36" fmla="*/ 37 w 181"/>
                <a:gd name="T37" fmla="*/ 35 h 184"/>
                <a:gd name="T38" fmla="*/ 30 w 181"/>
                <a:gd name="T39" fmla="*/ 27 h 184"/>
                <a:gd name="T40" fmla="*/ 0 w 181"/>
                <a:gd name="T41" fmla="*/ 32 h 184"/>
                <a:gd name="T42" fmla="*/ 16 w 181"/>
                <a:gd name="T43" fmla="*/ 103 h 184"/>
                <a:gd name="T44" fmla="*/ 166 w 181"/>
                <a:gd name="T45" fmla="*/ 97 h 184"/>
                <a:gd name="T46" fmla="*/ 172 w 181"/>
                <a:gd name="T47" fmla="*/ 155 h 184"/>
                <a:gd name="T48" fmla="*/ 22 w 181"/>
                <a:gd name="T49" fmla="*/ 184 h 184"/>
                <a:gd name="T50" fmla="*/ 139 w 181"/>
                <a:gd name="T51" fmla="*/ 119 h 184"/>
                <a:gd name="T52" fmla="*/ 48 w 181"/>
                <a:gd name="T53" fmla="*/ 131 h 184"/>
                <a:gd name="T54" fmla="*/ 139 w 181"/>
                <a:gd name="T55" fmla="*/ 119 h 184"/>
                <a:gd name="T56" fmla="*/ 139 w 181"/>
                <a:gd name="T57" fmla="*/ 155 h 184"/>
                <a:gd name="T58" fmla="*/ 48 w 181"/>
                <a:gd name="T59" fmla="*/ 151 h 184"/>
                <a:gd name="T60" fmla="*/ 130 w 181"/>
                <a:gd name="T61" fmla="*/ 164 h 184"/>
                <a:gd name="T62" fmla="*/ 175 w 181"/>
                <a:gd name="T63" fmla="*/ 9 h 184"/>
                <a:gd name="T64" fmla="*/ 181 w 181"/>
                <a:gd name="T65" fmla="*/ 64 h 184"/>
                <a:gd name="T66" fmla="*/ 110 w 181"/>
                <a:gd name="T67" fmla="*/ 89 h 184"/>
                <a:gd name="T68" fmla="*/ 105 w 181"/>
                <a:gd name="T69" fmla="*/ 15 h 184"/>
                <a:gd name="T70" fmla="*/ 134 w 181"/>
                <a:gd name="T71" fmla="*/ 70 h 184"/>
                <a:gd name="T72" fmla="*/ 152 w 181"/>
                <a:gd name="T73" fmla="*/ 60 h 184"/>
                <a:gd name="T74" fmla="*/ 134 w 181"/>
                <a:gd name="T75" fmla="*/ 2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4">
                  <a:moveTo>
                    <a:pt x="0" y="32"/>
                  </a:moveTo>
                  <a:cubicBezTo>
                    <a:pt x="0" y="21"/>
                    <a:pt x="0" y="21"/>
                    <a:pt x="0" y="21"/>
                  </a:cubicBezTo>
                  <a:cubicBezTo>
                    <a:pt x="0" y="18"/>
                    <a:pt x="2" y="16"/>
                    <a:pt x="4" y="16"/>
                  </a:cubicBezTo>
                  <a:cubicBezTo>
                    <a:pt x="10" y="14"/>
                    <a:pt x="14" y="11"/>
                    <a:pt x="16" y="4"/>
                  </a:cubicBezTo>
                  <a:cubicBezTo>
                    <a:pt x="17" y="2"/>
                    <a:pt x="19" y="0"/>
                    <a:pt x="22" y="0"/>
                  </a:cubicBezTo>
                  <a:cubicBezTo>
                    <a:pt x="37" y="0"/>
                    <a:pt x="37" y="0"/>
                    <a:pt x="37" y="0"/>
                  </a:cubicBezTo>
                  <a:cubicBezTo>
                    <a:pt x="41" y="0"/>
                    <a:pt x="44" y="4"/>
                    <a:pt x="43" y="8"/>
                  </a:cubicBezTo>
                  <a:cubicBezTo>
                    <a:pt x="43" y="8"/>
                    <a:pt x="42" y="9"/>
                    <a:pt x="42" y="9"/>
                  </a:cubicBezTo>
                  <a:cubicBezTo>
                    <a:pt x="91" y="9"/>
                    <a:pt x="91" y="9"/>
                    <a:pt x="91" y="9"/>
                  </a:cubicBezTo>
                  <a:cubicBezTo>
                    <a:pt x="94" y="9"/>
                    <a:pt x="96" y="12"/>
                    <a:pt x="96" y="15"/>
                  </a:cubicBezTo>
                  <a:cubicBezTo>
                    <a:pt x="96" y="21"/>
                    <a:pt x="96" y="21"/>
                    <a:pt x="96" y="21"/>
                  </a:cubicBezTo>
                  <a:cubicBezTo>
                    <a:pt x="96" y="24"/>
                    <a:pt x="94" y="27"/>
                    <a:pt x="91" y="27"/>
                  </a:cubicBezTo>
                  <a:cubicBezTo>
                    <a:pt x="66" y="27"/>
                    <a:pt x="66" y="27"/>
                    <a:pt x="66" y="27"/>
                  </a:cubicBezTo>
                  <a:cubicBezTo>
                    <a:pt x="66" y="32"/>
                    <a:pt x="66" y="32"/>
                    <a:pt x="66" y="32"/>
                  </a:cubicBezTo>
                  <a:cubicBezTo>
                    <a:pt x="66" y="37"/>
                    <a:pt x="66" y="37"/>
                    <a:pt x="66" y="37"/>
                  </a:cubicBezTo>
                  <a:cubicBezTo>
                    <a:pt x="66" y="39"/>
                    <a:pt x="66" y="41"/>
                    <a:pt x="66" y="42"/>
                  </a:cubicBezTo>
                  <a:cubicBezTo>
                    <a:pt x="95" y="42"/>
                    <a:pt x="95" y="42"/>
                    <a:pt x="95" y="42"/>
                  </a:cubicBezTo>
                  <a:cubicBezTo>
                    <a:pt x="98" y="42"/>
                    <a:pt x="100" y="45"/>
                    <a:pt x="100" y="48"/>
                  </a:cubicBezTo>
                  <a:cubicBezTo>
                    <a:pt x="100" y="54"/>
                    <a:pt x="100" y="54"/>
                    <a:pt x="100" y="54"/>
                  </a:cubicBezTo>
                  <a:cubicBezTo>
                    <a:pt x="100" y="58"/>
                    <a:pt x="98" y="60"/>
                    <a:pt x="95" y="60"/>
                  </a:cubicBezTo>
                  <a:cubicBezTo>
                    <a:pt x="69" y="60"/>
                    <a:pt x="69" y="60"/>
                    <a:pt x="69" y="60"/>
                  </a:cubicBezTo>
                  <a:cubicBezTo>
                    <a:pt x="75" y="69"/>
                    <a:pt x="84" y="72"/>
                    <a:pt x="94" y="72"/>
                  </a:cubicBezTo>
                  <a:cubicBezTo>
                    <a:pt x="97" y="73"/>
                    <a:pt x="99" y="75"/>
                    <a:pt x="99" y="78"/>
                  </a:cubicBezTo>
                  <a:cubicBezTo>
                    <a:pt x="99" y="90"/>
                    <a:pt x="99" y="90"/>
                    <a:pt x="99" y="90"/>
                  </a:cubicBezTo>
                  <a:cubicBezTo>
                    <a:pt x="99" y="94"/>
                    <a:pt x="96" y="96"/>
                    <a:pt x="92" y="96"/>
                  </a:cubicBezTo>
                  <a:cubicBezTo>
                    <a:pt x="74" y="92"/>
                    <a:pt x="60" y="86"/>
                    <a:pt x="51" y="76"/>
                  </a:cubicBezTo>
                  <a:cubicBezTo>
                    <a:pt x="42" y="85"/>
                    <a:pt x="28" y="92"/>
                    <a:pt x="7" y="96"/>
                  </a:cubicBezTo>
                  <a:cubicBezTo>
                    <a:pt x="3" y="97"/>
                    <a:pt x="0" y="94"/>
                    <a:pt x="0" y="91"/>
                  </a:cubicBezTo>
                  <a:cubicBezTo>
                    <a:pt x="0" y="79"/>
                    <a:pt x="0" y="79"/>
                    <a:pt x="0" y="79"/>
                  </a:cubicBezTo>
                  <a:cubicBezTo>
                    <a:pt x="0" y="76"/>
                    <a:pt x="2" y="74"/>
                    <a:pt x="5" y="73"/>
                  </a:cubicBezTo>
                  <a:cubicBezTo>
                    <a:pt x="16" y="72"/>
                    <a:pt x="27" y="68"/>
                    <a:pt x="31" y="60"/>
                  </a:cubicBezTo>
                  <a:cubicBezTo>
                    <a:pt x="6" y="60"/>
                    <a:pt x="6" y="60"/>
                    <a:pt x="6" y="60"/>
                  </a:cubicBezTo>
                  <a:cubicBezTo>
                    <a:pt x="3" y="60"/>
                    <a:pt x="0" y="58"/>
                    <a:pt x="0" y="54"/>
                  </a:cubicBezTo>
                  <a:cubicBezTo>
                    <a:pt x="0" y="48"/>
                    <a:pt x="0" y="48"/>
                    <a:pt x="0" y="48"/>
                  </a:cubicBezTo>
                  <a:cubicBezTo>
                    <a:pt x="0" y="45"/>
                    <a:pt x="3" y="42"/>
                    <a:pt x="6" y="42"/>
                  </a:cubicBezTo>
                  <a:cubicBezTo>
                    <a:pt x="36" y="42"/>
                    <a:pt x="36" y="42"/>
                    <a:pt x="36" y="42"/>
                  </a:cubicBezTo>
                  <a:cubicBezTo>
                    <a:pt x="36" y="41"/>
                    <a:pt x="36" y="40"/>
                    <a:pt x="37" y="38"/>
                  </a:cubicBezTo>
                  <a:cubicBezTo>
                    <a:pt x="37" y="35"/>
                    <a:pt x="37" y="35"/>
                    <a:pt x="37" y="35"/>
                  </a:cubicBezTo>
                  <a:cubicBezTo>
                    <a:pt x="37" y="27"/>
                    <a:pt x="37" y="27"/>
                    <a:pt x="37" y="27"/>
                  </a:cubicBezTo>
                  <a:cubicBezTo>
                    <a:pt x="30" y="27"/>
                    <a:pt x="30" y="27"/>
                    <a:pt x="30" y="27"/>
                  </a:cubicBezTo>
                  <a:cubicBezTo>
                    <a:pt x="24" y="32"/>
                    <a:pt x="17" y="35"/>
                    <a:pt x="7" y="37"/>
                  </a:cubicBezTo>
                  <a:cubicBezTo>
                    <a:pt x="3" y="38"/>
                    <a:pt x="0" y="35"/>
                    <a:pt x="0" y="32"/>
                  </a:cubicBezTo>
                  <a:moveTo>
                    <a:pt x="16" y="178"/>
                  </a:moveTo>
                  <a:cubicBezTo>
                    <a:pt x="16" y="103"/>
                    <a:pt x="16" y="103"/>
                    <a:pt x="16" y="103"/>
                  </a:cubicBezTo>
                  <a:cubicBezTo>
                    <a:pt x="16" y="100"/>
                    <a:pt x="19" y="97"/>
                    <a:pt x="22" y="97"/>
                  </a:cubicBezTo>
                  <a:cubicBezTo>
                    <a:pt x="166" y="97"/>
                    <a:pt x="166" y="97"/>
                    <a:pt x="166" y="97"/>
                  </a:cubicBezTo>
                  <a:cubicBezTo>
                    <a:pt x="169" y="97"/>
                    <a:pt x="172" y="100"/>
                    <a:pt x="172" y="103"/>
                  </a:cubicBezTo>
                  <a:cubicBezTo>
                    <a:pt x="172" y="155"/>
                    <a:pt x="172" y="155"/>
                    <a:pt x="172" y="155"/>
                  </a:cubicBezTo>
                  <a:cubicBezTo>
                    <a:pt x="172" y="174"/>
                    <a:pt x="161" y="184"/>
                    <a:pt x="141" y="184"/>
                  </a:cubicBezTo>
                  <a:cubicBezTo>
                    <a:pt x="22" y="184"/>
                    <a:pt x="22" y="184"/>
                    <a:pt x="22" y="184"/>
                  </a:cubicBezTo>
                  <a:cubicBezTo>
                    <a:pt x="19" y="184"/>
                    <a:pt x="16" y="182"/>
                    <a:pt x="16" y="178"/>
                  </a:cubicBezTo>
                  <a:moveTo>
                    <a:pt x="139" y="119"/>
                  </a:moveTo>
                  <a:cubicBezTo>
                    <a:pt x="48" y="119"/>
                    <a:pt x="48" y="119"/>
                    <a:pt x="48" y="119"/>
                  </a:cubicBezTo>
                  <a:cubicBezTo>
                    <a:pt x="48" y="131"/>
                    <a:pt x="48" y="131"/>
                    <a:pt x="48" y="131"/>
                  </a:cubicBezTo>
                  <a:cubicBezTo>
                    <a:pt x="139" y="131"/>
                    <a:pt x="139" y="131"/>
                    <a:pt x="139" y="131"/>
                  </a:cubicBezTo>
                  <a:lnTo>
                    <a:pt x="139" y="119"/>
                  </a:lnTo>
                  <a:close/>
                  <a:moveTo>
                    <a:pt x="130" y="164"/>
                  </a:moveTo>
                  <a:cubicBezTo>
                    <a:pt x="137" y="164"/>
                    <a:pt x="140" y="161"/>
                    <a:pt x="139" y="155"/>
                  </a:cubicBezTo>
                  <a:cubicBezTo>
                    <a:pt x="139" y="151"/>
                    <a:pt x="139" y="151"/>
                    <a:pt x="139" y="151"/>
                  </a:cubicBezTo>
                  <a:cubicBezTo>
                    <a:pt x="48" y="151"/>
                    <a:pt x="48" y="151"/>
                    <a:pt x="48" y="151"/>
                  </a:cubicBezTo>
                  <a:cubicBezTo>
                    <a:pt x="48" y="164"/>
                    <a:pt x="48" y="164"/>
                    <a:pt x="48" y="164"/>
                  </a:cubicBezTo>
                  <a:lnTo>
                    <a:pt x="130" y="164"/>
                  </a:lnTo>
                  <a:close/>
                  <a:moveTo>
                    <a:pt x="110" y="9"/>
                  </a:moveTo>
                  <a:cubicBezTo>
                    <a:pt x="175" y="9"/>
                    <a:pt x="175" y="9"/>
                    <a:pt x="175" y="9"/>
                  </a:cubicBezTo>
                  <a:cubicBezTo>
                    <a:pt x="178" y="9"/>
                    <a:pt x="181" y="12"/>
                    <a:pt x="181" y="15"/>
                  </a:cubicBezTo>
                  <a:cubicBezTo>
                    <a:pt x="181" y="64"/>
                    <a:pt x="181" y="64"/>
                    <a:pt x="181" y="64"/>
                  </a:cubicBezTo>
                  <a:cubicBezTo>
                    <a:pt x="181" y="81"/>
                    <a:pt x="173" y="90"/>
                    <a:pt x="156" y="89"/>
                  </a:cubicBezTo>
                  <a:cubicBezTo>
                    <a:pt x="110" y="89"/>
                    <a:pt x="110" y="89"/>
                    <a:pt x="110" y="89"/>
                  </a:cubicBezTo>
                  <a:cubicBezTo>
                    <a:pt x="107" y="89"/>
                    <a:pt x="105" y="87"/>
                    <a:pt x="105" y="84"/>
                  </a:cubicBezTo>
                  <a:cubicBezTo>
                    <a:pt x="105" y="15"/>
                    <a:pt x="105" y="15"/>
                    <a:pt x="105" y="15"/>
                  </a:cubicBezTo>
                  <a:cubicBezTo>
                    <a:pt x="105" y="12"/>
                    <a:pt x="107" y="9"/>
                    <a:pt x="110" y="9"/>
                  </a:cubicBezTo>
                  <a:moveTo>
                    <a:pt x="134" y="70"/>
                  </a:moveTo>
                  <a:cubicBezTo>
                    <a:pt x="143" y="70"/>
                    <a:pt x="143" y="70"/>
                    <a:pt x="143" y="70"/>
                  </a:cubicBezTo>
                  <a:cubicBezTo>
                    <a:pt x="149" y="70"/>
                    <a:pt x="152" y="67"/>
                    <a:pt x="152" y="60"/>
                  </a:cubicBezTo>
                  <a:cubicBezTo>
                    <a:pt x="152" y="29"/>
                    <a:pt x="152" y="29"/>
                    <a:pt x="152" y="29"/>
                  </a:cubicBezTo>
                  <a:cubicBezTo>
                    <a:pt x="134" y="29"/>
                    <a:pt x="134" y="29"/>
                    <a:pt x="134" y="29"/>
                  </a:cubicBezTo>
                  <a:lnTo>
                    <a:pt x="134"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18"/>
            <p:cNvSpPr>
              <a:spLocks noEditPoints="1"/>
            </p:cNvSpPr>
            <p:nvPr/>
          </p:nvSpPr>
          <p:spPr bwMode="auto">
            <a:xfrm>
              <a:off x="7694613" y="-1401762"/>
              <a:ext cx="392113" cy="384175"/>
            </a:xfrm>
            <a:custGeom>
              <a:avLst/>
              <a:gdLst>
                <a:gd name="T0" fmla="*/ 18 w 190"/>
                <a:gd name="T1" fmla="*/ 180 h 187"/>
                <a:gd name="T2" fmla="*/ 18 w 190"/>
                <a:gd name="T3" fmla="*/ 76 h 187"/>
                <a:gd name="T4" fmla="*/ 7 w 190"/>
                <a:gd name="T5" fmla="*/ 79 h 187"/>
                <a:gd name="T6" fmla="*/ 0 w 190"/>
                <a:gd name="T7" fmla="*/ 74 h 187"/>
                <a:gd name="T8" fmla="*/ 0 w 190"/>
                <a:gd name="T9" fmla="*/ 47 h 187"/>
                <a:gd name="T10" fmla="*/ 3 w 190"/>
                <a:gd name="T11" fmla="*/ 42 h 187"/>
                <a:gd name="T12" fmla="*/ 31 w 190"/>
                <a:gd name="T13" fmla="*/ 4 h 187"/>
                <a:gd name="T14" fmla="*/ 37 w 190"/>
                <a:gd name="T15" fmla="*/ 0 h 187"/>
                <a:gd name="T16" fmla="*/ 62 w 190"/>
                <a:gd name="T17" fmla="*/ 0 h 187"/>
                <a:gd name="T18" fmla="*/ 67 w 190"/>
                <a:gd name="T19" fmla="*/ 7 h 187"/>
                <a:gd name="T20" fmla="*/ 52 w 190"/>
                <a:gd name="T21" fmla="*/ 46 h 187"/>
                <a:gd name="T22" fmla="*/ 52 w 190"/>
                <a:gd name="T23" fmla="*/ 180 h 187"/>
                <a:gd name="T24" fmla="*/ 46 w 190"/>
                <a:gd name="T25" fmla="*/ 186 h 187"/>
                <a:gd name="T26" fmla="*/ 24 w 190"/>
                <a:gd name="T27" fmla="*/ 186 h 187"/>
                <a:gd name="T28" fmla="*/ 18 w 190"/>
                <a:gd name="T29" fmla="*/ 180 h 187"/>
                <a:gd name="T30" fmla="*/ 94 w 190"/>
                <a:gd name="T31" fmla="*/ 0 h 187"/>
                <a:gd name="T32" fmla="*/ 119 w 190"/>
                <a:gd name="T33" fmla="*/ 0 h 187"/>
                <a:gd name="T34" fmla="*/ 124 w 190"/>
                <a:gd name="T35" fmla="*/ 6 h 187"/>
                <a:gd name="T36" fmla="*/ 124 w 190"/>
                <a:gd name="T37" fmla="*/ 63 h 187"/>
                <a:gd name="T38" fmla="*/ 154 w 190"/>
                <a:gd name="T39" fmla="*/ 29 h 187"/>
                <a:gd name="T40" fmla="*/ 160 w 190"/>
                <a:gd name="T41" fmla="*/ 25 h 187"/>
                <a:gd name="T42" fmla="*/ 183 w 190"/>
                <a:gd name="T43" fmla="*/ 25 h 187"/>
                <a:gd name="T44" fmla="*/ 189 w 190"/>
                <a:gd name="T45" fmla="*/ 33 h 187"/>
                <a:gd name="T46" fmla="*/ 124 w 190"/>
                <a:gd name="T47" fmla="*/ 104 h 187"/>
                <a:gd name="T48" fmla="*/ 124 w 190"/>
                <a:gd name="T49" fmla="*/ 141 h 187"/>
                <a:gd name="T50" fmla="*/ 138 w 190"/>
                <a:gd name="T51" fmla="*/ 156 h 187"/>
                <a:gd name="T52" fmla="*/ 142 w 190"/>
                <a:gd name="T53" fmla="*/ 156 h 187"/>
                <a:gd name="T54" fmla="*/ 153 w 190"/>
                <a:gd name="T55" fmla="*/ 145 h 187"/>
                <a:gd name="T56" fmla="*/ 153 w 190"/>
                <a:gd name="T57" fmla="*/ 141 h 187"/>
                <a:gd name="T58" fmla="*/ 159 w 190"/>
                <a:gd name="T59" fmla="*/ 135 h 187"/>
                <a:gd name="T60" fmla="*/ 179 w 190"/>
                <a:gd name="T61" fmla="*/ 135 h 187"/>
                <a:gd name="T62" fmla="*/ 185 w 190"/>
                <a:gd name="T63" fmla="*/ 141 h 187"/>
                <a:gd name="T64" fmla="*/ 185 w 190"/>
                <a:gd name="T65" fmla="*/ 158 h 187"/>
                <a:gd name="T66" fmla="*/ 155 w 190"/>
                <a:gd name="T67" fmla="*/ 186 h 187"/>
                <a:gd name="T68" fmla="*/ 125 w 190"/>
                <a:gd name="T69" fmla="*/ 186 h 187"/>
                <a:gd name="T70" fmla="*/ 88 w 190"/>
                <a:gd name="T71" fmla="*/ 154 h 187"/>
                <a:gd name="T72" fmla="*/ 88 w 190"/>
                <a:gd name="T73" fmla="*/ 118 h 187"/>
                <a:gd name="T74" fmla="*/ 69 w 190"/>
                <a:gd name="T75" fmla="*/ 124 h 187"/>
                <a:gd name="T76" fmla="*/ 63 w 190"/>
                <a:gd name="T77" fmla="*/ 118 h 187"/>
                <a:gd name="T78" fmla="*/ 63 w 190"/>
                <a:gd name="T79" fmla="*/ 94 h 187"/>
                <a:gd name="T80" fmla="*/ 66 w 190"/>
                <a:gd name="T81" fmla="*/ 89 h 187"/>
                <a:gd name="T82" fmla="*/ 88 w 190"/>
                <a:gd name="T83" fmla="*/ 79 h 187"/>
                <a:gd name="T84" fmla="*/ 88 w 190"/>
                <a:gd name="T85" fmla="*/ 6 h 187"/>
                <a:gd name="T86" fmla="*/ 94 w 190"/>
                <a:gd name="T8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0" h="187">
                  <a:moveTo>
                    <a:pt x="18" y="180"/>
                  </a:moveTo>
                  <a:cubicBezTo>
                    <a:pt x="18" y="76"/>
                    <a:pt x="18" y="76"/>
                    <a:pt x="18" y="76"/>
                  </a:cubicBezTo>
                  <a:cubicBezTo>
                    <a:pt x="15" y="77"/>
                    <a:pt x="11" y="78"/>
                    <a:pt x="7" y="79"/>
                  </a:cubicBezTo>
                  <a:cubicBezTo>
                    <a:pt x="4" y="80"/>
                    <a:pt x="0" y="78"/>
                    <a:pt x="0" y="74"/>
                  </a:cubicBezTo>
                  <a:cubicBezTo>
                    <a:pt x="0" y="47"/>
                    <a:pt x="0" y="47"/>
                    <a:pt x="0" y="47"/>
                  </a:cubicBezTo>
                  <a:cubicBezTo>
                    <a:pt x="0" y="45"/>
                    <a:pt x="1" y="43"/>
                    <a:pt x="3" y="42"/>
                  </a:cubicBezTo>
                  <a:cubicBezTo>
                    <a:pt x="19" y="33"/>
                    <a:pt x="24" y="29"/>
                    <a:pt x="31" y="4"/>
                  </a:cubicBezTo>
                  <a:cubicBezTo>
                    <a:pt x="32" y="2"/>
                    <a:pt x="34" y="0"/>
                    <a:pt x="37" y="0"/>
                  </a:cubicBezTo>
                  <a:cubicBezTo>
                    <a:pt x="62" y="0"/>
                    <a:pt x="62" y="0"/>
                    <a:pt x="62" y="0"/>
                  </a:cubicBezTo>
                  <a:cubicBezTo>
                    <a:pt x="65" y="0"/>
                    <a:pt x="68" y="4"/>
                    <a:pt x="67" y="7"/>
                  </a:cubicBezTo>
                  <a:cubicBezTo>
                    <a:pt x="63" y="22"/>
                    <a:pt x="58" y="35"/>
                    <a:pt x="52" y="46"/>
                  </a:cubicBezTo>
                  <a:cubicBezTo>
                    <a:pt x="52" y="180"/>
                    <a:pt x="52" y="180"/>
                    <a:pt x="52" y="180"/>
                  </a:cubicBezTo>
                  <a:cubicBezTo>
                    <a:pt x="52" y="183"/>
                    <a:pt x="49" y="186"/>
                    <a:pt x="46" y="186"/>
                  </a:cubicBezTo>
                  <a:cubicBezTo>
                    <a:pt x="24" y="186"/>
                    <a:pt x="24" y="186"/>
                    <a:pt x="24" y="186"/>
                  </a:cubicBezTo>
                  <a:cubicBezTo>
                    <a:pt x="21" y="186"/>
                    <a:pt x="18" y="183"/>
                    <a:pt x="18" y="180"/>
                  </a:cubicBezTo>
                  <a:moveTo>
                    <a:pt x="94" y="0"/>
                  </a:moveTo>
                  <a:cubicBezTo>
                    <a:pt x="119" y="0"/>
                    <a:pt x="119" y="0"/>
                    <a:pt x="119" y="0"/>
                  </a:cubicBezTo>
                  <a:cubicBezTo>
                    <a:pt x="122" y="0"/>
                    <a:pt x="124" y="3"/>
                    <a:pt x="124" y="6"/>
                  </a:cubicBezTo>
                  <a:cubicBezTo>
                    <a:pt x="124" y="63"/>
                    <a:pt x="124" y="63"/>
                    <a:pt x="124" y="63"/>
                  </a:cubicBezTo>
                  <a:cubicBezTo>
                    <a:pt x="137" y="52"/>
                    <a:pt x="148" y="44"/>
                    <a:pt x="154" y="29"/>
                  </a:cubicBezTo>
                  <a:cubicBezTo>
                    <a:pt x="155" y="27"/>
                    <a:pt x="157" y="25"/>
                    <a:pt x="160" y="25"/>
                  </a:cubicBezTo>
                  <a:cubicBezTo>
                    <a:pt x="183" y="25"/>
                    <a:pt x="183" y="25"/>
                    <a:pt x="183" y="25"/>
                  </a:cubicBezTo>
                  <a:cubicBezTo>
                    <a:pt x="187" y="25"/>
                    <a:pt x="190" y="29"/>
                    <a:pt x="189" y="33"/>
                  </a:cubicBezTo>
                  <a:cubicBezTo>
                    <a:pt x="177" y="65"/>
                    <a:pt x="154" y="88"/>
                    <a:pt x="124" y="104"/>
                  </a:cubicBezTo>
                  <a:cubicBezTo>
                    <a:pt x="124" y="141"/>
                    <a:pt x="124" y="141"/>
                    <a:pt x="124" y="141"/>
                  </a:cubicBezTo>
                  <a:cubicBezTo>
                    <a:pt x="124" y="152"/>
                    <a:pt x="128" y="157"/>
                    <a:pt x="138" y="156"/>
                  </a:cubicBezTo>
                  <a:cubicBezTo>
                    <a:pt x="142" y="156"/>
                    <a:pt x="142" y="156"/>
                    <a:pt x="142" y="156"/>
                  </a:cubicBezTo>
                  <a:cubicBezTo>
                    <a:pt x="149" y="156"/>
                    <a:pt x="153" y="152"/>
                    <a:pt x="153" y="145"/>
                  </a:cubicBezTo>
                  <a:cubicBezTo>
                    <a:pt x="153" y="141"/>
                    <a:pt x="153" y="141"/>
                    <a:pt x="153" y="141"/>
                  </a:cubicBezTo>
                  <a:cubicBezTo>
                    <a:pt x="153" y="138"/>
                    <a:pt x="155" y="135"/>
                    <a:pt x="159" y="135"/>
                  </a:cubicBezTo>
                  <a:cubicBezTo>
                    <a:pt x="179" y="135"/>
                    <a:pt x="179" y="135"/>
                    <a:pt x="179" y="135"/>
                  </a:cubicBezTo>
                  <a:cubicBezTo>
                    <a:pt x="182" y="135"/>
                    <a:pt x="185" y="138"/>
                    <a:pt x="185" y="141"/>
                  </a:cubicBezTo>
                  <a:cubicBezTo>
                    <a:pt x="185" y="158"/>
                    <a:pt x="185" y="158"/>
                    <a:pt x="185" y="158"/>
                  </a:cubicBezTo>
                  <a:cubicBezTo>
                    <a:pt x="185" y="177"/>
                    <a:pt x="175" y="186"/>
                    <a:pt x="155" y="186"/>
                  </a:cubicBezTo>
                  <a:cubicBezTo>
                    <a:pt x="125" y="186"/>
                    <a:pt x="125" y="186"/>
                    <a:pt x="125" y="186"/>
                  </a:cubicBezTo>
                  <a:cubicBezTo>
                    <a:pt x="100" y="187"/>
                    <a:pt x="88" y="176"/>
                    <a:pt x="88" y="154"/>
                  </a:cubicBezTo>
                  <a:cubicBezTo>
                    <a:pt x="88" y="118"/>
                    <a:pt x="88" y="118"/>
                    <a:pt x="88" y="118"/>
                  </a:cubicBezTo>
                  <a:cubicBezTo>
                    <a:pt x="82" y="120"/>
                    <a:pt x="76" y="122"/>
                    <a:pt x="69" y="124"/>
                  </a:cubicBezTo>
                  <a:cubicBezTo>
                    <a:pt x="66" y="124"/>
                    <a:pt x="63" y="122"/>
                    <a:pt x="63" y="118"/>
                  </a:cubicBezTo>
                  <a:cubicBezTo>
                    <a:pt x="63" y="94"/>
                    <a:pt x="63" y="94"/>
                    <a:pt x="63" y="94"/>
                  </a:cubicBezTo>
                  <a:cubicBezTo>
                    <a:pt x="63" y="92"/>
                    <a:pt x="64" y="90"/>
                    <a:pt x="66" y="89"/>
                  </a:cubicBezTo>
                  <a:cubicBezTo>
                    <a:pt x="74" y="86"/>
                    <a:pt x="81" y="82"/>
                    <a:pt x="88" y="79"/>
                  </a:cubicBezTo>
                  <a:cubicBezTo>
                    <a:pt x="88" y="6"/>
                    <a:pt x="88" y="6"/>
                    <a:pt x="88" y="6"/>
                  </a:cubicBezTo>
                  <a:cubicBezTo>
                    <a:pt x="88" y="3"/>
                    <a:pt x="91" y="0"/>
                    <a:pt x="9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19"/>
            <p:cNvSpPr>
              <a:spLocks noEditPoints="1"/>
            </p:cNvSpPr>
            <p:nvPr/>
          </p:nvSpPr>
          <p:spPr bwMode="auto">
            <a:xfrm>
              <a:off x="5848350" y="-865187"/>
              <a:ext cx="431800" cy="385763"/>
            </a:xfrm>
            <a:custGeom>
              <a:avLst/>
              <a:gdLst>
                <a:gd name="T0" fmla="*/ 196 w 210"/>
                <a:gd name="T1" fmla="*/ 0 h 187"/>
                <a:gd name="T2" fmla="*/ 22 w 210"/>
                <a:gd name="T3" fmla="*/ 0 h 187"/>
                <a:gd name="T4" fmla="*/ 12 w 210"/>
                <a:gd name="T5" fmla="*/ 9 h 187"/>
                <a:gd name="T6" fmla="*/ 12 w 210"/>
                <a:gd name="T7" fmla="*/ 93 h 187"/>
                <a:gd name="T8" fmla="*/ 0 w 210"/>
                <a:gd name="T9" fmla="*/ 181 h 187"/>
                <a:gd name="T10" fmla="*/ 0 w 210"/>
                <a:gd name="T11" fmla="*/ 181 h 187"/>
                <a:gd name="T12" fmla="*/ 1 w 210"/>
                <a:gd name="T13" fmla="*/ 186 h 187"/>
                <a:gd name="T14" fmla="*/ 5 w 210"/>
                <a:gd name="T15" fmla="*/ 187 h 187"/>
                <a:gd name="T16" fmla="*/ 27 w 210"/>
                <a:gd name="T17" fmla="*/ 187 h 187"/>
                <a:gd name="T18" fmla="*/ 34 w 210"/>
                <a:gd name="T19" fmla="*/ 183 h 187"/>
                <a:gd name="T20" fmla="*/ 34 w 210"/>
                <a:gd name="T21" fmla="*/ 183 h 187"/>
                <a:gd name="T22" fmla="*/ 44 w 210"/>
                <a:gd name="T23" fmla="*/ 132 h 187"/>
                <a:gd name="T24" fmla="*/ 92 w 210"/>
                <a:gd name="T25" fmla="*/ 132 h 187"/>
                <a:gd name="T26" fmla="*/ 92 w 210"/>
                <a:gd name="T27" fmla="*/ 171 h 187"/>
                <a:gd name="T28" fmla="*/ 98 w 210"/>
                <a:gd name="T29" fmla="*/ 176 h 187"/>
                <a:gd name="T30" fmla="*/ 123 w 210"/>
                <a:gd name="T31" fmla="*/ 176 h 187"/>
                <a:gd name="T32" fmla="*/ 123 w 210"/>
                <a:gd name="T33" fmla="*/ 176 h 187"/>
                <a:gd name="T34" fmla="*/ 127 w 210"/>
                <a:gd name="T35" fmla="*/ 171 h 187"/>
                <a:gd name="T36" fmla="*/ 127 w 210"/>
                <a:gd name="T37" fmla="*/ 132 h 187"/>
                <a:gd name="T38" fmla="*/ 175 w 210"/>
                <a:gd name="T39" fmla="*/ 132 h 187"/>
                <a:gd name="T40" fmla="*/ 175 w 210"/>
                <a:gd name="T41" fmla="*/ 160 h 187"/>
                <a:gd name="T42" fmla="*/ 173 w 210"/>
                <a:gd name="T43" fmla="*/ 161 h 187"/>
                <a:gd name="T44" fmla="*/ 159 w 210"/>
                <a:gd name="T45" fmla="*/ 161 h 187"/>
                <a:gd name="T46" fmla="*/ 153 w 210"/>
                <a:gd name="T47" fmla="*/ 167 h 187"/>
                <a:gd name="T48" fmla="*/ 153 w 210"/>
                <a:gd name="T49" fmla="*/ 182 h 187"/>
                <a:gd name="T50" fmla="*/ 159 w 210"/>
                <a:gd name="T51" fmla="*/ 187 h 187"/>
                <a:gd name="T52" fmla="*/ 159 w 210"/>
                <a:gd name="T53" fmla="*/ 187 h 187"/>
                <a:gd name="T54" fmla="*/ 200 w 210"/>
                <a:gd name="T55" fmla="*/ 187 h 187"/>
                <a:gd name="T56" fmla="*/ 205 w 210"/>
                <a:gd name="T57" fmla="*/ 186 h 187"/>
                <a:gd name="T58" fmla="*/ 210 w 210"/>
                <a:gd name="T59" fmla="*/ 176 h 187"/>
                <a:gd name="T60" fmla="*/ 210 w 210"/>
                <a:gd name="T61" fmla="*/ 14 h 187"/>
                <a:gd name="T62" fmla="*/ 196 w 210"/>
                <a:gd name="T63" fmla="*/ 0 h 187"/>
                <a:gd name="T64" fmla="*/ 50 w 210"/>
                <a:gd name="T65" fmla="*/ 26 h 187"/>
                <a:gd name="T66" fmla="*/ 92 w 210"/>
                <a:gd name="T67" fmla="*/ 26 h 187"/>
                <a:gd name="T68" fmla="*/ 92 w 210"/>
                <a:gd name="T69" fmla="*/ 52 h 187"/>
                <a:gd name="T70" fmla="*/ 45 w 210"/>
                <a:gd name="T71" fmla="*/ 52 h 187"/>
                <a:gd name="T72" fmla="*/ 45 w 210"/>
                <a:gd name="T73" fmla="*/ 32 h 187"/>
                <a:gd name="T74" fmla="*/ 50 w 210"/>
                <a:gd name="T75" fmla="*/ 26 h 187"/>
                <a:gd name="T76" fmla="*/ 92 w 210"/>
                <a:gd name="T77" fmla="*/ 106 h 187"/>
                <a:gd name="T78" fmla="*/ 92 w 210"/>
                <a:gd name="T79" fmla="*/ 105 h 187"/>
                <a:gd name="T80" fmla="*/ 92 w 210"/>
                <a:gd name="T81" fmla="*/ 105 h 187"/>
                <a:gd name="T82" fmla="*/ 45 w 210"/>
                <a:gd name="T83" fmla="*/ 105 h 187"/>
                <a:gd name="T84" fmla="*/ 45 w 210"/>
                <a:gd name="T85" fmla="*/ 79 h 187"/>
                <a:gd name="T86" fmla="*/ 92 w 210"/>
                <a:gd name="T87" fmla="*/ 79 h 187"/>
                <a:gd name="T88" fmla="*/ 92 w 210"/>
                <a:gd name="T89" fmla="*/ 105 h 187"/>
                <a:gd name="T90" fmla="*/ 92 w 210"/>
                <a:gd name="T91" fmla="*/ 105 h 187"/>
                <a:gd name="T92" fmla="*/ 92 w 210"/>
                <a:gd name="T93" fmla="*/ 105 h 187"/>
                <a:gd name="T94" fmla="*/ 92 w 210"/>
                <a:gd name="T95" fmla="*/ 106 h 187"/>
                <a:gd name="T96" fmla="*/ 127 w 210"/>
                <a:gd name="T97" fmla="*/ 26 h 187"/>
                <a:gd name="T98" fmla="*/ 169 w 210"/>
                <a:gd name="T99" fmla="*/ 26 h 187"/>
                <a:gd name="T100" fmla="*/ 175 w 210"/>
                <a:gd name="T101" fmla="*/ 32 h 187"/>
                <a:gd name="T102" fmla="*/ 175 w 210"/>
                <a:gd name="T103" fmla="*/ 52 h 187"/>
                <a:gd name="T104" fmla="*/ 127 w 210"/>
                <a:gd name="T105" fmla="*/ 52 h 187"/>
                <a:gd name="T106" fmla="*/ 127 w 210"/>
                <a:gd name="T107" fmla="*/ 26 h 187"/>
                <a:gd name="T108" fmla="*/ 176 w 210"/>
                <a:gd name="T109" fmla="*/ 105 h 187"/>
                <a:gd name="T110" fmla="*/ 127 w 210"/>
                <a:gd name="T111" fmla="*/ 105 h 187"/>
                <a:gd name="T112" fmla="*/ 127 w 210"/>
                <a:gd name="T113" fmla="*/ 79 h 187"/>
                <a:gd name="T114" fmla="*/ 176 w 210"/>
                <a:gd name="T115" fmla="*/ 79 h 187"/>
                <a:gd name="T116" fmla="*/ 176 w 210"/>
                <a:gd name="T117" fmla="*/ 10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187">
                  <a:moveTo>
                    <a:pt x="196" y="0"/>
                  </a:moveTo>
                  <a:cubicBezTo>
                    <a:pt x="22" y="0"/>
                    <a:pt x="22" y="0"/>
                    <a:pt x="22" y="0"/>
                  </a:cubicBezTo>
                  <a:cubicBezTo>
                    <a:pt x="17" y="0"/>
                    <a:pt x="12" y="2"/>
                    <a:pt x="12" y="9"/>
                  </a:cubicBezTo>
                  <a:cubicBezTo>
                    <a:pt x="12" y="93"/>
                    <a:pt x="12" y="93"/>
                    <a:pt x="12" y="93"/>
                  </a:cubicBezTo>
                  <a:cubicBezTo>
                    <a:pt x="12" y="140"/>
                    <a:pt x="4" y="170"/>
                    <a:pt x="0" y="181"/>
                  </a:cubicBezTo>
                  <a:cubicBezTo>
                    <a:pt x="0" y="181"/>
                    <a:pt x="0" y="181"/>
                    <a:pt x="0" y="181"/>
                  </a:cubicBezTo>
                  <a:cubicBezTo>
                    <a:pt x="0" y="181"/>
                    <a:pt x="0" y="184"/>
                    <a:pt x="1" y="186"/>
                  </a:cubicBezTo>
                  <a:cubicBezTo>
                    <a:pt x="2" y="186"/>
                    <a:pt x="3" y="187"/>
                    <a:pt x="5" y="187"/>
                  </a:cubicBezTo>
                  <a:cubicBezTo>
                    <a:pt x="27" y="187"/>
                    <a:pt x="27" y="187"/>
                    <a:pt x="27" y="187"/>
                  </a:cubicBezTo>
                  <a:cubicBezTo>
                    <a:pt x="31" y="187"/>
                    <a:pt x="34" y="184"/>
                    <a:pt x="34" y="183"/>
                  </a:cubicBezTo>
                  <a:cubicBezTo>
                    <a:pt x="34" y="183"/>
                    <a:pt x="34" y="183"/>
                    <a:pt x="34" y="183"/>
                  </a:cubicBezTo>
                  <a:cubicBezTo>
                    <a:pt x="40" y="172"/>
                    <a:pt x="42" y="151"/>
                    <a:pt x="44" y="132"/>
                  </a:cubicBezTo>
                  <a:cubicBezTo>
                    <a:pt x="92" y="132"/>
                    <a:pt x="92" y="132"/>
                    <a:pt x="92" y="132"/>
                  </a:cubicBezTo>
                  <a:cubicBezTo>
                    <a:pt x="92" y="171"/>
                    <a:pt x="92" y="171"/>
                    <a:pt x="92" y="171"/>
                  </a:cubicBezTo>
                  <a:cubicBezTo>
                    <a:pt x="92" y="175"/>
                    <a:pt x="96" y="176"/>
                    <a:pt x="98" y="176"/>
                  </a:cubicBezTo>
                  <a:cubicBezTo>
                    <a:pt x="123" y="176"/>
                    <a:pt x="123" y="176"/>
                    <a:pt x="123" y="176"/>
                  </a:cubicBezTo>
                  <a:cubicBezTo>
                    <a:pt x="123" y="176"/>
                    <a:pt x="123" y="176"/>
                    <a:pt x="123" y="176"/>
                  </a:cubicBezTo>
                  <a:cubicBezTo>
                    <a:pt x="125" y="176"/>
                    <a:pt x="127" y="175"/>
                    <a:pt x="127" y="171"/>
                  </a:cubicBezTo>
                  <a:cubicBezTo>
                    <a:pt x="127" y="132"/>
                    <a:pt x="127" y="132"/>
                    <a:pt x="127" y="132"/>
                  </a:cubicBezTo>
                  <a:cubicBezTo>
                    <a:pt x="175" y="132"/>
                    <a:pt x="175" y="132"/>
                    <a:pt x="175" y="132"/>
                  </a:cubicBezTo>
                  <a:cubicBezTo>
                    <a:pt x="175" y="160"/>
                    <a:pt x="175" y="160"/>
                    <a:pt x="175" y="160"/>
                  </a:cubicBezTo>
                  <a:cubicBezTo>
                    <a:pt x="175" y="160"/>
                    <a:pt x="175" y="161"/>
                    <a:pt x="173" y="161"/>
                  </a:cubicBezTo>
                  <a:cubicBezTo>
                    <a:pt x="159" y="161"/>
                    <a:pt x="159" y="161"/>
                    <a:pt x="159" y="161"/>
                  </a:cubicBezTo>
                  <a:cubicBezTo>
                    <a:pt x="154" y="161"/>
                    <a:pt x="153" y="164"/>
                    <a:pt x="153" y="167"/>
                  </a:cubicBezTo>
                  <a:cubicBezTo>
                    <a:pt x="153" y="182"/>
                    <a:pt x="153" y="182"/>
                    <a:pt x="153" y="182"/>
                  </a:cubicBezTo>
                  <a:cubicBezTo>
                    <a:pt x="153" y="185"/>
                    <a:pt x="156" y="187"/>
                    <a:pt x="159" y="187"/>
                  </a:cubicBezTo>
                  <a:cubicBezTo>
                    <a:pt x="159" y="187"/>
                    <a:pt x="159" y="187"/>
                    <a:pt x="159" y="187"/>
                  </a:cubicBezTo>
                  <a:cubicBezTo>
                    <a:pt x="200" y="187"/>
                    <a:pt x="200" y="187"/>
                    <a:pt x="200" y="187"/>
                  </a:cubicBezTo>
                  <a:cubicBezTo>
                    <a:pt x="200" y="187"/>
                    <a:pt x="203" y="187"/>
                    <a:pt x="205" y="186"/>
                  </a:cubicBezTo>
                  <a:cubicBezTo>
                    <a:pt x="207" y="184"/>
                    <a:pt x="210" y="182"/>
                    <a:pt x="210" y="176"/>
                  </a:cubicBezTo>
                  <a:cubicBezTo>
                    <a:pt x="210" y="14"/>
                    <a:pt x="210" y="14"/>
                    <a:pt x="210" y="14"/>
                  </a:cubicBezTo>
                  <a:cubicBezTo>
                    <a:pt x="210" y="1"/>
                    <a:pt x="203" y="0"/>
                    <a:pt x="196" y="0"/>
                  </a:cubicBezTo>
                  <a:moveTo>
                    <a:pt x="50" y="26"/>
                  </a:moveTo>
                  <a:cubicBezTo>
                    <a:pt x="92" y="26"/>
                    <a:pt x="92" y="26"/>
                    <a:pt x="92" y="26"/>
                  </a:cubicBezTo>
                  <a:cubicBezTo>
                    <a:pt x="92" y="52"/>
                    <a:pt x="92" y="52"/>
                    <a:pt x="92" y="52"/>
                  </a:cubicBezTo>
                  <a:cubicBezTo>
                    <a:pt x="45" y="52"/>
                    <a:pt x="45" y="52"/>
                    <a:pt x="45" y="52"/>
                  </a:cubicBezTo>
                  <a:cubicBezTo>
                    <a:pt x="45" y="32"/>
                    <a:pt x="45" y="32"/>
                    <a:pt x="45" y="32"/>
                  </a:cubicBezTo>
                  <a:cubicBezTo>
                    <a:pt x="45" y="32"/>
                    <a:pt x="45" y="26"/>
                    <a:pt x="50" y="26"/>
                  </a:cubicBezTo>
                  <a:moveTo>
                    <a:pt x="92" y="106"/>
                  </a:moveTo>
                  <a:cubicBezTo>
                    <a:pt x="92" y="107"/>
                    <a:pt x="92" y="106"/>
                    <a:pt x="92" y="105"/>
                  </a:cubicBezTo>
                  <a:cubicBezTo>
                    <a:pt x="92" y="105"/>
                    <a:pt x="92" y="105"/>
                    <a:pt x="92" y="105"/>
                  </a:cubicBezTo>
                  <a:cubicBezTo>
                    <a:pt x="45" y="105"/>
                    <a:pt x="45" y="105"/>
                    <a:pt x="45" y="105"/>
                  </a:cubicBezTo>
                  <a:cubicBezTo>
                    <a:pt x="45" y="79"/>
                    <a:pt x="45" y="79"/>
                    <a:pt x="45" y="79"/>
                  </a:cubicBezTo>
                  <a:cubicBezTo>
                    <a:pt x="92" y="79"/>
                    <a:pt x="92" y="79"/>
                    <a:pt x="92" y="79"/>
                  </a:cubicBezTo>
                  <a:cubicBezTo>
                    <a:pt x="92" y="79"/>
                    <a:pt x="92" y="100"/>
                    <a:pt x="92" y="105"/>
                  </a:cubicBezTo>
                  <a:cubicBezTo>
                    <a:pt x="92" y="105"/>
                    <a:pt x="92" y="105"/>
                    <a:pt x="92" y="105"/>
                  </a:cubicBezTo>
                  <a:cubicBezTo>
                    <a:pt x="92" y="105"/>
                    <a:pt x="92" y="105"/>
                    <a:pt x="92" y="105"/>
                  </a:cubicBezTo>
                  <a:lnTo>
                    <a:pt x="92" y="106"/>
                  </a:lnTo>
                  <a:close/>
                  <a:moveTo>
                    <a:pt x="127" y="26"/>
                  </a:moveTo>
                  <a:cubicBezTo>
                    <a:pt x="169" y="26"/>
                    <a:pt x="169" y="26"/>
                    <a:pt x="169" y="26"/>
                  </a:cubicBezTo>
                  <a:cubicBezTo>
                    <a:pt x="173" y="26"/>
                    <a:pt x="175" y="28"/>
                    <a:pt x="175" y="32"/>
                  </a:cubicBezTo>
                  <a:cubicBezTo>
                    <a:pt x="175" y="52"/>
                    <a:pt x="175" y="52"/>
                    <a:pt x="175" y="52"/>
                  </a:cubicBezTo>
                  <a:cubicBezTo>
                    <a:pt x="127" y="52"/>
                    <a:pt x="127" y="52"/>
                    <a:pt x="127" y="52"/>
                  </a:cubicBezTo>
                  <a:lnTo>
                    <a:pt x="127" y="26"/>
                  </a:lnTo>
                  <a:close/>
                  <a:moveTo>
                    <a:pt x="176" y="105"/>
                  </a:moveTo>
                  <a:cubicBezTo>
                    <a:pt x="127" y="105"/>
                    <a:pt x="127" y="105"/>
                    <a:pt x="127" y="105"/>
                  </a:cubicBezTo>
                  <a:cubicBezTo>
                    <a:pt x="127" y="79"/>
                    <a:pt x="127" y="79"/>
                    <a:pt x="127" y="79"/>
                  </a:cubicBezTo>
                  <a:cubicBezTo>
                    <a:pt x="176" y="79"/>
                    <a:pt x="176" y="79"/>
                    <a:pt x="176" y="79"/>
                  </a:cubicBezTo>
                  <a:lnTo>
                    <a:pt x="176"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
            <p:cNvSpPr/>
            <p:nvPr/>
          </p:nvSpPr>
          <p:spPr bwMode="auto">
            <a:xfrm>
              <a:off x="6405563" y="-887412"/>
              <a:ext cx="441325" cy="411163"/>
            </a:xfrm>
            <a:custGeom>
              <a:avLst/>
              <a:gdLst>
                <a:gd name="T0" fmla="*/ 209 w 214"/>
                <a:gd name="T1" fmla="*/ 21 h 199"/>
                <a:gd name="T2" fmla="*/ 214 w 214"/>
                <a:gd name="T3" fmla="*/ 27 h 199"/>
                <a:gd name="T4" fmla="*/ 214 w 214"/>
                <a:gd name="T5" fmla="*/ 42 h 199"/>
                <a:gd name="T6" fmla="*/ 209 w 214"/>
                <a:gd name="T7" fmla="*/ 48 h 199"/>
                <a:gd name="T8" fmla="*/ 74 w 214"/>
                <a:gd name="T9" fmla="*/ 48 h 199"/>
                <a:gd name="T10" fmla="*/ 71 w 214"/>
                <a:gd name="T11" fmla="*/ 67 h 199"/>
                <a:gd name="T12" fmla="*/ 182 w 214"/>
                <a:gd name="T13" fmla="*/ 67 h 199"/>
                <a:gd name="T14" fmla="*/ 198 w 214"/>
                <a:gd name="T15" fmla="*/ 81 h 199"/>
                <a:gd name="T16" fmla="*/ 157 w 214"/>
                <a:gd name="T17" fmla="*/ 153 h 199"/>
                <a:gd name="T18" fmla="*/ 180 w 214"/>
                <a:gd name="T19" fmla="*/ 168 h 199"/>
                <a:gd name="T20" fmla="*/ 204 w 214"/>
                <a:gd name="T21" fmla="*/ 173 h 199"/>
                <a:gd name="T22" fmla="*/ 207 w 214"/>
                <a:gd name="T23" fmla="*/ 173 h 199"/>
                <a:gd name="T24" fmla="*/ 211 w 214"/>
                <a:gd name="T25" fmla="*/ 177 h 199"/>
                <a:gd name="T26" fmla="*/ 211 w 214"/>
                <a:gd name="T27" fmla="*/ 194 h 199"/>
                <a:gd name="T28" fmla="*/ 206 w 214"/>
                <a:gd name="T29" fmla="*/ 199 h 199"/>
                <a:gd name="T30" fmla="*/ 191 w 214"/>
                <a:gd name="T31" fmla="*/ 199 h 199"/>
                <a:gd name="T32" fmla="*/ 162 w 214"/>
                <a:gd name="T33" fmla="*/ 192 h 199"/>
                <a:gd name="T34" fmla="*/ 133 w 214"/>
                <a:gd name="T35" fmla="*/ 174 h 199"/>
                <a:gd name="T36" fmla="*/ 102 w 214"/>
                <a:gd name="T37" fmla="*/ 194 h 199"/>
                <a:gd name="T38" fmla="*/ 85 w 214"/>
                <a:gd name="T39" fmla="*/ 198 h 199"/>
                <a:gd name="T40" fmla="*/ 69 w 214"/>
                <a:gd name="T41" fmla="*/ 198 h 199"/>
                <a:gd name="T42" fmla="*/ 64 w 214"/>
                <a:gd name="T43" fmla="*/ 193 h 199"/>
                <a:gd name="T44" fmla="*/ 64 w 214"/>
                <a:gd name="T45" fmla="*/ 178 h 199"/>
                <a:gd name="T46" fmla="*/ 70 w 214"/>
                <a:gd name="T47" fmla="*/ 172 h 199"/>
                <a:gd name="T48" fmla="*/ 76 w 214"/>
                <a:gd name="T49" fmla="*/ 172 h 199"/>
                <a:gd name="T50" fmla="*/ 87 w 214"/>
                <a:gd name="T51" fmla="*/ 170 h 199"/>
                <a:gd name="T52" fmla="*/ 111 w 214"/>
                <a:gd name="T53" fmla="*/ 154 h 199"/>
                <a:gd name="T54" fmla="*/ 78 w 214"/>
                <a:gd name="T55" fmla="*/ 110 h 199"/>
                <a:gd name="T56" fmla="*/ 80 w 214"/>
                <a:gd name="T57" fmla="*/ 107 h 199"/>
                <a:gd name="T58" fmla="*/ 111 w 214"/>
                <a:gd name="T59" fmla="*/ 107 h 199"/>
                <a:gd name="T60" fmla="*/ 115 w 214"/>
                <a:gd name="T61" fmla="*/ 109 h 199"/>
                <a:gd name="T62" fmla="*/ 134 w 214"/>
                <a:gd name="T63" fmla="*/ 132 h 199"/>
                <a:gd name="T64" fmla="*/ 158 w 214"/>
                <a:gd name="T65" fmla="*/ 97 h 199"/>
                <a:gd name="T66" fmla="*/ 155 w 214"/>
                <a:gd name="T67" fmla="*/ 93 h 199"/>
                <a:gd name="T68" fmla="*/ 67 w 214"/>
                <a:gd name="T69" fmla="*/ 93 h 199"/>
                <a:gd name="T70" fmla="*/ 37 w 214"/>
                <a:gd name="T71" fmla="*/ 192 h 199"/>
                <a:gd name="T72" fmla="*/ 37 w 214"/>
                <a:gd name="T73" fmla="*/ 193 h 199"/>
                <a:gd name="T74" fmla="*/ 36 w 214"/>
                <a:gd name="T75" fmla="*/ 193 h 199"/>
                <a:gd name="T76" fmla="*/ 27 w 214"/>
                <a:gd name="T77" fmla="*/ 198 h 199"/>
                <a:gd name="T78" fmla="*/ 27 w 214"/>
                <a:gd name="T79" fmla="*/ 198 h 199"/>
                <a:gd name="T80" fmla="*/ 5 w 214"/>
                <a:gd name="T81" fmla="*/ 198 h 199"/>
                <a:gd name="T82" fmla="*/ 1 w 214"/>
                <a:gd name="T83" fmla="*/ 196 h 199"/>
                <a:gd name="T84" fmla="*/ 1 w 214"/>
                <a:gd name="T85" fmla="*/ 190 h 199"/>
                <a:gd name="T86" fmla="*/ 39 w 214"/>
                <a:gd name="T87" fmla="*/ 48 h 199"/>
                <a:gd name="T88" fmla="*/ 8 w 214"/>
                <a:gd name="T89" fmla="*/ 48 h 199"/>
                <a:gd name="T90" fmla="*/ 2 w 214"/>
                <a:gd name="T91" fmla="*/ 42 h 199"/>
                <a:gd name="T92" fmla="*/ 2 w 214"/>
                <a:gd name="T93" fmla="*/ 27 h 199"/>
                <a:gd name="T94" fmla="*/ 8 w 214"/>
                <a:gd name="T95" fmla="*/ 21 h 199"/>
                <a:gd name="T96" fmla="*/ 42 w 214"/>
                <a:gd name="T97" fmla="*/ 21 h 199"/>
                <a:gd name="T98" fmla="*/ 43 w 214"/>
                <a:gd name="T99" fmla="*/ 5 h 199"/>
                <a:gd name="T100" fmla="*/ 50 w 214"/>
                <a:gd name="T101" fmla="*/ 0 h 199"/>
                <a:gd name="T102" fmla="*/ 72 w 214"/>
                <a:gd name="T103" fmla="*/ 0 h 199"/>
                <a:gd name="T104" fmla="*/ 77 w 214"/>
                <a:gd name="T105" fmla="*/ 2 h 199"/>
                <a:gd name="T106" fmla="*/ 78 w 214"/>
                <a:gd name="T107" fmla="*/ 7 h 199"/>
                <a:gd name="T108" fmla="*/ 77 w 214"/>
                <a:gd name="T109" fmla="*/ 21 h 199"/>
                <a:gd name="T110" fmla="*/ 209 w 214"/>
                <a:gd name="T111" fmla="*/ 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4" h="199">
                  <a:moveTo>
                    <a:pt x="209" y="21"/>
                  </a:moveTo>
                  <a:cubicBezTo>
                    <a:pt x="212" y="21"/>
                    <a:pt x="214" y="24"/>
                    <a:pt x="214" y="27"/>
                  </a:cubicBezTo>
                  <a:cubicBezTo>
                    <a:pt x="214" y="42"/>
                    <a:pt x="214" y="42"/>
                    <a:pt x="214" y="42"/>
                  </a:cubicBezTo>
                  <a:cubicBezTo>
                    <a:pt x="214" y="45"/>
                    <a:pt x="212" y="48"/>
                    <a:pt x="209" y="48"/>
                  </a:cubicBezTo>
                  <a:cubicBezTo>
                    <a:pt x="74" y="48"/>
                    <a:pt x="74" y="48"/>
                    <a:pt x="74" y="48"/>
                  </a:cubicBezTo>
                  <a:cubicBezTo>
                    <a:pt x="73" y="54"/>
                    <a:pt x="72" y="60"/>
                    <a:pt x="71" y="67"/>
                  </a:cubicBezTo>
                  <a:cubicBezTo>
                    <a:pt x="182" y="67"/>
                    <a:pt x="182" y="67"/>
                    <a:pt x="182" y="67"/>
                  </a:cubicBezTo>
                  <a:cubicBezTo>
                    <a:pt x="190" y="67"/>
                    <a:pt x="198" y="70"/>
                    <a:pt x="198" y="81"/>
                  </a:cubicBezTo>
                  <a:cubicBezTo>
                    <a:pt x="198" y="103"/>
                    <a:pt x="179" y="130"/>
                    <a:pt x="157" y="153"/>
                  </a:cubicBezTo>
                  <a:cubicBezTo>
                    <a:pt x="165" y="158"/>
                    <a:pt x="172" y="163"/>
                    <a:pt x="180" y="168"/>
                  </a:cubicBezTo>
                  <a:cubicBezTo>
                    <a:pt x="186" y="170"/>
                    <a:pt x="190" y="173"/>
                    <a:pt x="204" y="173"/>
                  </a:cubicBezTo>
                  <a:cubicBezTo>
                    <a:pt x="207" y="173"/>
                    <a:pt x="207" y="173"/>
                    <a:pt x="207" y="173"/>
                  </a:cubicBezTo>
                  <a:cubicBezTo>
                    <a:pt x="209" y="173"/>
                    <a:pt x="211" y="173"/>
                    <a:pt x="211" y="177"/>
                  </a:cubicBezTo>
                  <a:cubicBezTo>
                    <a:pt x="211" y="194"/>
                    <a:pt x="211" y="194"/>
                    <a:pt x="211" y="194"/>
                  </a:cubicBezTo>
                  <a:cubicBezTo>
                    <a:pt x="211" y="197"/>
                    <a:pt x="208" y="199"/>
                    <a:pt x="206" y="199"/>
                  </a:cubicBezTo>
                  <a:cubicBezTo>
                    <a:pt x="191" y="199"/>
                    <a:pt x="191" y="199"/>
                    <a:pt x="191" y="199"/>
                  </a:cubicBezTo>
                  <a:cubicBezTo>
                    <a:pt x="174" y="199"/>
                    <a:pt x="160" y="191"/>
                    <a:pt x="162" y="192"/>
                  </a:cubicBezTo>
                  <a:cubicBezTo>
                    <a:pt x="166" y="194"/>
                    <a:pt x="152" y="188"/>
                    <a:pt x="133" y="174"/>
                  </a:cubicBezTo>
                  <a:cubicBezTo>
                    <a:pt x="122" y="183"/>
                    <a:pt x="111" y="190"/>
                    <a:pt x="102" y="194"/>
                  </a:cubicBezTo>
                  <a:cubicBezTo>
                    <a:pt x="97" y="197"/>
                    <a:pt x="90" y="198"/>
                    <a:pt x="85" y="198"/>
                  </a:cubicBezTo>
                  <a:cubicBezTo>
                    <a:pt x="69" y="198"/>
                    <a:pt x="69" y="198"/>
                    <a:pt x="69" y="198"/>
                  </a:cubicBezTo>
                  <a:cubicBezTo>
                    <a:pt x="66" y="198"/>
                    <a:pt x="64" y="197"/>
                    <a:pt x="64" y="193"/>
                  </a:cubicBezTo>
                  <a:cubicBezTo>
                    <a:pt x="64" y="178"/>
                    <a:pt x="64" y="178"/>
                    <a:pt x="64" y="178"/>
                  </a:cubicBezTo>
                  <a:cubicBezTo>
                    <a:pt x="64" y="175"/>
                    <a:pt x="65" y="172"/>
                    <a:pt x="70" y="172"/>
                  </a:cubicBezTo>
                  <a:cubicBezTo>
                    <a:pt x="76" y="172"/>
                    <a:pt x="76" y="172"/>
                    <a:pt x="76" y="172"/>
                  </a:cubicBezTo>
                  <a:cubicBezTo>
                    <a:pt x="79" y="172"/>
                    <a:pt x="84" y="171"/>
                    <a:pt x="87" y="170"/>
                  </a:cubicBezTo>
                  <a:cubicBezTo>
                    <a:pt x="94" y="167"/>
                    <a:pt x="103" y="161"/>
                    <a:pt x="111" y="154"/>
                  </a:cubicBezTo>
                  <a:cubicBezTo>
                    <a:pt x="99" y="142"/>
                    <a:pt x="87" y="127"/>
                    <a:pt x="78" y="110"/>
                  </a:cubicBezTo>
                  <a:cubicBezTo>
                    <a:pt x="77" y="108"/>
                    <a:pt x="77" y="107"/>
                    <a:pt x="80" y="107"/>
                  </a:cubicBezTo>
                  <a:cubicBezTo>
                    <a:pt x="111" y="107"/>
                    <a:pt x="111" y="107"/>
                    <a:pt x="111" y="107"/>
                  </a:cubicBezTo>
                  <a:cubicBezTo>
                    <a:pt x="111" y="107"/>
                    <a:pt x="113" y="107"/>
                    <a:pt x="115" y="109"/>
                  </a:cubicBezTo>
                  <a:cubicBezTo>
                    <a:pt x="121" y="117"/>
                    <a:pt x="127" y="125"/>
                    <a:pt x="134" y="132"/>
                  </a:cubicBezTo>
                  <a:cubicBezTo>
                    <a:pt x="148" y="117"/>
                    <a:pt x="158" y="102"/>
                    <a:pt x="158" y="97"/>
                  </a:cubicBezTo>
                  <a:cubicBezTo>
                    <a:pt x="158" y="93"/>
                    <a:pt x="156" y="93"/>
                    <a:pt x="155" y="93"/>
                  </a:cubicBezTo>
                  <a:cubicBezTo>
                    <a:pt x="67" y="93"/>
                    <a:pt x="67" y="93"/>
                    <a:pt x="67" y="93"/>
                  </a:cubicBezTo>
                  <a:cubicBezTo>
                    <a:pt x="61" y="129"/>
                    <a:pt x="51" y="167"/>
                    <a:pt x="37" y="192"/>
                  </a:cubicBezTo>
                  <a:cubicBezTo>
                    <a:pt x="37" y="192"/>
                    <a:pt x="37" y="192"/>
                    <a:pt x="37" y="193"/>
                  </a:cubicBezTo>
                  <a:cubicBezTo>
                    <a:pt x="36" y="193"/>
                    <a:pt x="36" y="193"/>
                    <a:pt x="36" y="193"/>
                  </a:cubicBezTo>
                  <a:cubicBezTo>
                    <a:pt x="33" y="198"/>
                    <a:pt x="29" y="198"/>
                    <a:pt x="27" y="198"/>
                  </a:cubicBezTo>
                  <a:cubicBezTo>
                    <a:pt x="27" y="198"/>
                    <a:pt x="27" y="198"/>
                    <a:pt x="27" y="198"/>
                  </a:cubicBezTo>
                  <a:cubicBezTo>
                    <a:pt x="5" y="198"/>
                    <a:pt x="5" y="198"/>
                    <a:pt x="5" y="198"/>
                  </a:cubicBezTo>
                  <a:cubicBezTo>
                    <a:pt x="3" y="198"/>
                    <a:pt x="2" y="197"/>
                    <a:pt x="1" y="196"/>
                  </a:cubicBezTo>
                  <a:cubicBezTo>
                    <a:pt x="0" y="194"/>
                    <a:pt x="1" y="191"/>
                    <a:pt x="1" y="190"/>
                  </a:cubicBezTo>
                  <a:cubicBezTo>
                    <a:pt x="24" y="154"/>
                    <a:pt x="34" y="90"/>
                    <a:pt x="39" y="48"/>
                  </a:cubicBezTo>
                  <a:cubicBezTo>
                    <a:pt x="8" y="48"/>
                    <a:pt x="8" y="48"/>
                    <a:pt x="8" y="48"/>
                  </a:cubicBezTo>
                  <a:cubicBezTo>
                    <a:pt x="5" y="48"/>
                    <a:pt x="2" y="45"/>
                    <a:pt x="2" y="42"/>
                  </a:cubicBezTo>
                  <a:cubicBezTo>
                    <a:pt x="2" y="27"/>
                    <a:pt x="2" y="27"/>
                    <a:pt x="2" y="27"/>
                  </a:cubicBezTo>
                  <a:cubicBezTo>
                    <a:pt x="2" y="24"/>
                    <a:pt x="5" y="21"/>
                    <a:pt x="8" y="21"/>
                  </a:cubicBezTo>
                  <a:cubicBezTo>
                    <a:pt x="42" y="21"/>
                    <a:pt x="42" y="21"/>
                    <a:pt x="42" y="21"/>
                  </a:cubicBezTo>
                  <a:cubicBezTo>
                    <a:pt x="43" y="11"/>
                    <a:pt x="43" y="5"/>
                    <a:pt x="43" y="5"/>
                  </a:cubicBezTo>
                  <a:cubicBezTo>
                    <a:pt x="44" y="3"/>
                    <a:pt x="45" y="0"/>
                    <a:pt x="50" y="0"/>
                  </a:cubicBezTo>
                  <a:cubicBezTo>
                    <a:pt x="72" y="0"/>
                    <a:pt x="72" y="0"/>
                    <a:pt x="72" y="0"/>
                  </a:cubicBezTo>
                  <a:cubicBezTo>
                    <a:pt x="73" y="0"/>
                    <a:pt x="75" y="0"/>
                    <a:pt x="77" y="2"/>
                  </a:cubicBezTo>
                  <a:cubicBezTo>
                    <a:pt x="77" y="3"/>
                    <a:pt x="78" y="4"/>
                    <a:pt x="78" y="7"/>
                  </a:cubicBezTo>
                  <a:cubicBezTo>
                    <a:pt x="78" y="7"/>
                    <a:pt x="77" y="12"/>
                    <a:pt x="77" y="21"/>
                  </a:cubicBezTo>
                  <a:cubicBezTo>
                    <a:pt x="209" y="21"/>
                    <a:pt x="209" y="21"/>
                    <a:pt x="209"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21"/>
            <p:cNvSpPr/>
            <p:nvPr/>
          </p:nvSpPr>
          <p:spPr bwMode="auto">
            <a:xfrm>
              <a:off x="7493000" y="-865187"/>
              <a:ext cx="96838" cy="385763"/>
            </a:xfrm>
            <a:custGeom>
              <a:avLst/>
              <a:gdLst>
                <a:gd name="T0" fmla="*/ 47 w 47"/>
                <a:gd name="T1" fmla="*/ 0 h 187"/>
                <a:gd name="T2" fmla="*/ 47 w 47"/>
                <a:gd name="T3" fmla="*/ 0 h 187"/>
                <a:gd name="T4" fmla="*/ 6 w 47"/>
                <a:gd name="T5" fmla="*/ 0 h 187"/>
                <a:gd name="T6" fmla="*/ 0 w 47"/>
                <a:gd name="T7" fmla="*/ 6 h 187"/>
                <a:gd name="T8" fmla="*/ 0 w 47"/>
                <a:gd name="T9" fmla="*/ 187 h 187"/>
                <a:gd name="T10" fmla="*/ 40 w 47"/>
                <a:gd name="T11" fmla="*/ 187 h 187"/>
                <a:gd name="T12" fmla="*/ 47 w 47"/>
                <a:gd name="T13" fmla="*/ 181 h 187"/>
                <a:gd name="T14" fmla="*/ 47 w 47"/>
                <a:gd name="T15" fmla="*/ 125 h 187"/>
                <a:gd name="T16" fmla="*/ 47 w 47"/>
                <a:gd name="T17" fmla="*/ 99 h 187"/>
                <a:gd name="T18" fmla="*/ 47 w 47"/>
                <a:gd name="T19" fmla="*/ 39 h 187"/>
                <a:gd name="T20" fmla="*/ 47 w 47"/>
                <a:gd name="T2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87">
                  <a:moveTo>
                    <a:pt x="47" y="0"/>
                  </a:moveTo>
                  <a:cubicBezTo>
                    <a:pt x="47" y="0"/>
                    <a:pt x="47" y="0"/>
                    <a:pt x="47" y="0"/>
                  </a:cubicBezTo>
                  <a:cubicBezTo>
                    <a:pt x="6" y="0"/>
                    <a:pt x="6" y="0"/>
                    <a:pt x="6" y="0"/>
                  </a:cubicBezTo>
                  <a:cubicBezTo>
                    <a:pt x="2" y="0"/>
                    <a:pt x="0" y="2"/>
                    <a:pt x="0" y="6"/>
                  </a:cubicBezTo>
                  <a:cubicBezTo>
                    <a:pt x="0" y="187"/>
                    <a:pt x="0" y="187"/>
                    <a:pt x="0" y="187"/>
                  </a:cubicBezTo>
                  <a:cubicBezTo>
                    <a:pt x="40" y="187"/>
                    <a:pt x="40" y="187"/>
                    <a:pt x="40" y="187"/>
                  </a:cubicBezTo>
                  <a:cubicBezTo>
                    <a:pt x="44" y="187"/>
                    <a:pt x="47" y="185"/>
                    <a:pt x="47" y="181"/>
                  </a:cubicBezTo>
                  <a:cubicBezTo>
                    <a:pt x="47" y="125"/>
                    <a:pt x="47" y="125"/>
                    <a:pt x="47" y="125"/>
                  </a:cubicBezTo>
                  <a:cubicBezTo>
                    <a:pt x="47" y="99"/>
                    <a:pt x="47" y="99"/>
                    <a:pt x="47" y="99"/>
                  </a:cubicBezTo>
                  <a:cubicBezTo>
                    <a:pt x="47" y="39"/>
                    <a:pt x="47" y="39"/>
                    <a:pt x="47" y="39"/>
                  </a:cubicBezTo>
                  <a:lnTo>
                    <a:pt x="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22"/>
            <p:cNvSpPr>
              <a:spLocks noEditPoints="1"/>
            </p:cNvSpPr>
            <p:nvPr/>
          </p:nvSpPr>
          <p:spPr bwMode="auto">
            <a:xfrm>
              <a:off x="7002463" y="-865187"/>
              <a:ext cx="323850" cy="388938"/>
            </a:xfrm>
            <a:custGeom>
              <a:avLst/>
              <a:gdLst>
                <a:gd name="T0" fmla="*/ 88 w 157"/>
                <a:gd name="T1" fmla="*/ 187 h 188"/>
                <a:gd name="T2" fmla="*/ 7 w 157"/>
                <a:gd name="T3" fmla="*/ 187 h 188"/>
                <a:gd name="T4" fmla="*/ 0 w 157"/>
                <a:gd name="T5" fmla="*/ 180 h 188"/>
                <a:gd name="T6" fmla="*/ 0 w 157"/>
                <a:gd name="T7" fmla="*/ 7 h 188"/>
                <a:gd name="T8" fmla="*/ 7 w 157"/>
                <a:gd name="T9" fmla="*/ 0 h 188"/>
                <a:gd name="T10" fmla="*/ 89 w 157"/>
                <a:gd name="T11" fmla="*/ 0 h 188"/>
                <a:gd name="T12" fmla="*/ 148 w 157"/>
                <a:gd name="T13" fmla="*/ 45 h 188"/>
                <a:gd name="T14" fmla="*/ 117 w 157"/>
                <a:gd name="T15" fmla="*/ 88 h 188"/>
                <a:gd name="T16" fmla="*/ 156 w 157"/>
                <a:gd name="T17" fmla="*/ 133 h 188"/>
                <a:gd name="T18" fmla="*/ 88 w 157"/>
                <a:gd name="T19" fmla="*/ 187 h 188"/>
                <a:gd name="T20" fmla="*/ 42 w 157"/>
                <a:gd name="T21" fmla="*/ 23 h 188"/>
                <a:gd name="T22" fmla="*/ 42 w 157"/>
                <a:gd name="T23" fmla="*/ 77 h 188"/>
                <a:gd name="T24" fmla="*/ 80 w 157"/>
                <a:gd name="T25" fmla="*/ 77 h 188"/>
                <a:gd name="T26" fmla="*/ 112 w 157"/>
                <a:gd name="T27" fmla="*/ 49 h 188"/>
                <a:gd name="T28" fmla="*/ 78 w 157"/>
                <a:gd name="T29" fmla="*/ 23 h 188"/>
                <a:gd name="T30" fmla="*/ 42 w 157"/>
                <a:gd name="T31" fmla="*/ 23 h 188"/>
                <a:gd name="T32" fmla="*/ 83 w 157"/>
                <a:gd name="T33" fmla="*/ 104 h 188"/>
                <a:gd name="T34" fmla="*/ 42 w 157"/>
                <a:gd name="T35" fmla="*/ 104 h 188"/>
                <a:gd name="T36" fmla="*/ 42 w 157"/>
                <a:gd name="T37" fmla="*/ 164 h 188"/>
                <a:gd name="T38" fmla="*/ 84 w 157"/>
                <a:gd name="T39" fmla="*/ 164 h 188"/>
                <a:gd name="T40" fmla="*/ 120 w 157"/>
                <a:gd name="T41" fmla="*/ 134 h 188"/>
                <a:gd name="T42" fmla="*/ 83 w 157"/>
                <a:gd name="T43" fmla="*/ 10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188">
                  <a:moveTo>
                    <a:pt x="88" y="187"/>
                  </a:moveTo>
                  <a:cubicBezTo>
                    <a:pt x="7" y="187"/>
                    <a:pt x="7" y="187"/>
                    <a:pt x="7" y="187"/>
                  </a:cubicBezTo>
                  <a:cubicBezTo>
                    <a:pt x="3" y="187"/>
                    <a:pt x="0" y="184"/>
                    <a:pt x="0" y="180"/>
                  </a:cubicBezTo>
                  <a:cubicBezTo>
                    <a:pt x="0" y="7"/>
                    <a:pt x="0" y="7"/>
                    <a:pt x="0" y="7"/>
                  </a:cubicBezTo>
                  <a:cubicBezTo>
                    <a:pt x="0" y="3"/>
                    <a:pt x="3" y="0"/>
                    <a:pt x="7" y="0"/>
                  </a:cubicBezTo>
                  <a:cubicBezTo>
                    <a:pt x="89" y="0"/>
                    <a:pt x="89" y="0"/>
                    <a:pt x="89" y="0"/>
                  </a:cubicBezTo>
                  <a:cubicBezTo>
                    <a:pt x="128" y="0"/>
                    <a:pt x="147" y="15"/>
                    <a:pt x="148" y="45"/>
                  </a:cubicBezTo>
                  <a:cubicBezTo>
                    <a:pt x="149" y="67"/>
                    <a:pt x="138" y="82"/>
                    <a:pt x="117" y="88"/>
                  </a:cubicBezTo>
                  <a:cubicBezTo>
                    <a:pt x="142" y="95"/>
                    <a:pt x="155" y="110"/>
                    <a:pt x="156" y="133"/>
                  </a:cubicBezTo>
                  <a:cubicBezTo>
                    <a:pt x="157" y="170"/>
                    <a:pt x="134" y="188"/>
                    <a:pt x="88" y="187"/>
                  </a:cubicBezTo>
                  <a:moveTo>
                    <a:pt x="42" y="23"/>
                  </a:moveTo>
                  <a:cubicBezTo>
                    <a:pt x="42" y="77"/>
                    <a:pt x="42" y="77"/>
                    <a:pt x="42" y="77"/>
                  </a:cubicBezTo>
                  <a:cubicBezTo>
                    <a:pt x="80" y="77"/>
                    <a:pt x="80" y="77"/>
                    <a:pt x="80" y="77"/>
                  </a:cubicBezTo>
                  <a:cubicBezTo>
                    <a:pt x="101" y="77"/>
                    <a:pt x="112" y="68"/>
                    <a:pt x="112" y="49"/>
                  </a:cubicBezTo>
                  <a:cubicBezTo>
                    <a:pt x="112" y="31"/>
                    <a:pt x="101" y="22"/>
                    <a:pt x="78" y="23"/>
                  </a:cubicBezTo>
                  <a:lnTo>
                    <a:pt x="42" y="23"/>
                  </a:lnTo>
                  <a:close/>
                  <a:moveTo>
                    <a:pt x="83" y="104"/>
                  </a:moveTo>
                  <a:cubicBezTo>
                    <a:pt x="42" y="104"/>
                    <a:pt x="42" y="104"/>
                    <a:pt x="42" y="104"/>
                  </a:cubicBezTo>
                  <a:cubicBezTo>
                    <a:pt x="42" y="164"/>
                    <a:pt x="42" y="164"/>
                    <a:pt x="42" y="164"/>
                  </a:cubicBezTo>
                  <a:cubicBezTo>
                    <a:pt x="84" y="164"/>
                    <a:pt x="84" y="164"/>
                    <a:pt x="84" y="164"/>
                  </a:cubicBezTo>
                  <a:cubicBezTo>
                    <a:pt x="108" y="164"/>
                    <a:pt x="120" y="155"/>
                    <a:pt x="120" y="134"/>
                  </a:cubicBezTo>
                  <a:cubicBezTo>
                    <a:pt x="119" y="114"/>
                    <a:pt x="107" y="104"/>
                    <a:pt x="83" y="1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23"/>
            <p:cNvSpPr>
              <a:spLocks noEditPoints="1"/>
            </p:cNvSpPr>
            <p:nvPr/>
          </p:nvSpPr>
          <p:spPr bwMode="auto">
            <a:xfrm>
              <a:off x="7783513" y="-865187"/>
              <a:ext cx="303213" cy="385763"/>
            </a:xfrm>
            <a:custGeom>
              <a:avLst/>
              <a:gdLst>
                <a:gd name="T0" fmla="*/ 80 w 147"/>
                <a:gd name="T1" fmla="*/ 118 h 187"/>
                <a:gd name="T2" fmla="*/ 42 w 147"/>
                <a:gd name="T3" fmla="*/ 118 h 187"/>
                <a:gd name="T4" fmla="*/ 42 w 147"/>
                <a:gd name="T5" fmla="*/ 180 h 187"/>
                <a:gd name="T6" fmla="*/ 36 w 147"/>
                <a:gd name="T7" fmla="*/ 187 h 187"/>
                <a:gd name="T8" fmla="*/ 7 w 147"/>
                <a:gd name="T9" fmla="*/ 187 h 187"/>
                <a:gd name="T10" fmla="*/ 0 w 147"/>
                <a:gd name="T11" fmla="*/ 180 h 187"/>
                <a:gd name="T12" fmla="*/ 0 w 147"/>
                <a:gd name="T13" fmla="*/ 7 h 187"/>
                <a:gd name="T14" fmla="*/ 7 w 147"/>
                <a:gd name="T15" fmla="*/ 0 h 187"/>
                <a:gd name="T16" fmla="*/ 80 w 147"/>
                <a:gd name="T17" fmla="*/ 0 h 187"/>
                <a:gd name="T18" fmla="*/ 146 w 147"/>
                <a:gd name="T19" fmla="*/ 59 h 187"/>
                <a:gd name="T20" fmla="*/ 80 w 147"/>
                <a:gd name="T21" fmla="*/ 118 h 187"/>
                <a:gd name="T22" fmla="*/ 72 w 147"/>
                <a:gd name="T23" fmla="*/ 23 h 187"/>
                <a:gd name="T24" fmla="*/ 49 w 147"/>
                <a:gd name="T25" fmla="*/ 23 h 187"/>
                <a:gd name="T26" fmla="*/ 42 w 147"/>
                <a:gd name="T27" fmla="*/ 30 h 187"/>
                <a:gd name="T28" fmla="*/ 42 w 147"/>
                <a:gd name="T29" fmla="*/ 95 h 187"/>
                <a:gd name="T30" fmla="*/ 72 w 147"/>
                <a:gd name="T31" fmla="*/ 95 h 187"/>
                <a:gd name="T32" fmla="*/ 110 w 147"/>
                <a:gd name="T33" fmla="*/ 59 h 187"/>
                <a:gd name="T34" fmla="*/ 72 w 147"/>
                <a:gd name="T35" fmla="*/ 2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87">
                  <a:moveTo>
                    <a:pt x="80" y="118"/>
                  </a:moveTo>
                  <a:cubicBezTo>
                    <a:pt x="42" y="118"/>
                    <a:pt x="42" y="118"/>
                    <a:pt x="42" y="118"/>
                  </a:cubicBezTo>
                  <a:cubicBezTo>
                    <a:pt x="42" y="180"/>
                    <a:pt x="42" y="180"/>
                    <a:pt x="42" y="180"/>
                  </a:cubicBezTo>
                  <a:cubicBezTo>
                    <a:pt x="42" y="184"/>
                    <a:pt x="39" y="187"/>
                    <a:pt x="36" y="187"/>
                  </a:cubicBezTo>
                  <a:cubicBezTo>
                    <a:pt x="7" y="187"/>
                    <a:pt x="7" y="187"/>
                    <a:pt x="7" y="187"/>
                  </a:cubicBezTo>
                  <a:cubicBezTo>
                    <a:pt x="3" y="187"/>
                    <a:pt x="0" y="184"/>
                    <a:pt x="0" y="180"/>
                  </a:cubicBezTo>
                  <a:cubicBezTo>
                    <a:pt x="0" y="7"/>
                    <a:pt x="0" y="7"/>
                    <a:pt x="0" y="7"/>
                  </a:cubicBezTo>
                  <a:cubicBezTo>
                    <a:pt x="0" y="3"/>
                    <a:pt x="3" y="0"/>
                    <a:pt x="7" y="0"/>
                  </a:cubicBezTo>
                  <a:cubicBezTo>
                    <a:pt x="80" y="0"/>
                    <a:pt x="80" y="0"/>
                    <a:pt x="80" y="0"/>
                  </a:cubicBezTo>
                  <a:cubicBezTo>
                    <a:pt x="124" y="0"/>
                    <a:pt x="146" y="20"/>
                    <a:pt x="146" y="59"/>
                  </a:cubicBezTo>
                  <a:cubicBezTo>
                    <a:pt x="147" y="99"/>
                    <a:pt x="125" y="119"/>
                    <a:pt x="80" y="118"/>
                  </a:cubicBezTo>
                  <a:moveTo>
                    <a:pt x="72" y="23"/>
                  </a:moveTo>
                  <a:cubicBezTo>
                    <a:pt x="49" y="23"/>
                    <a:pt x="49" y="23"/>
                    <a:pt x="49" y="23"/>
                  </a:cubicBezTo>
                  <a:cubicBezTo>
                    <a:pt x="45" y="23"/>
                    <a:pt x="42" y="26"/>
                    <a:pt x="42" y="30"/>
                  </a:cubicBezTo>
                  <a:cubicBezTo>
                    <a:pt x="42" y="95"/>
                    <a:pt x="42" y="95"/>
                    <a:pt x="42" y="95"/>
                  </a:cubicBezTo>
                  <a:cubicBezTo>
                    <a:pt x="72" y="95"/>
                    <a:pt x="72" y="95"/>
                    <a:pt x="72" y="95"/>
                  </a:cubicBezTo>
                  <a:cubicBezTo>
                    <a:pt x="98" y="96"/>
                    <a:pt x="110" y="84"/>
                    <a:pt x="110" y="59"/>
                  </a:cubicBezTo>
                  <a:cubicBezTo>
                    <a:pt x="110" y="34"/>
                    <a:pt x="98" y="22"/>
                    <a:pt x="72"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0970" y="281940"/>
            <a:ext cx="1790065" cy="5124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57881" y="365273"/>
            <a:ext cx="10080000" cy="522000"/>
          </a:xfrm>
          <a:noFill/>
          <a:ln w="9525">
            <a:noFill/>
            <a:miter lim="800000"/>
          </a:ln>
        </p:spPr>
        <p:txBody>
          <a:bodyPr vert="horz" wrap="none" lIns="0" tIns="45720" rIns="91440" bIns="45720" rtlCol="0" anchor="ctr">
            <a:noAutofit/>
          </a:bodyPr>
          <a:lstStyle/>
          <a:p>
            <a:r>
              <a:rPr kumimoji="1" lang="zh-CN" altLang="en-US" sz="2400" dirty="0">
                <a:sym typeface="+mn-ea"/>
              </a:rPr>
              <a:t>前期工作回顾（调整为集成的调研资料汇总情况）</a:t>
            </a:r>
            <a:endParaRPr kumimoji="1" sz="2400" dirty="0">
              <a:sym typeface="+mn-ea"/>
            </a:endParaRPr>
          </a:p>
        </p:txBody>
      </p:sp>
      <p:sp>
        <p:nvSpPr>
          <p:cNvPr id="8" name="矩形 7"/>
          <p:cNvSpPr/>
          <p:nvPr/>
        </p:nvSpPr>
        <p:spPr>
          <a:xfrm>
            <a:off x="7059368" y="2055555"/>
            <a:ext cx="4842195" cy="3886770"/>
          </a:xfrm>
          <a:prstGeom prst="rect">
            <a:avLst/>
          </a:prstGeom>
        </p:spPr>
        <p:txBody>
          <a:bodyPr wrap="square">
            <a:spAutoFit/>
          </a:bodyPr>
          <a:lstStyle/>
          <a:p>
            <a:pPr marL="171450" indent="-171450">
              <a:lnSpc>
                <a:spcPct val="200000"/>
              </a:lnSpc>
              <a:buFont typeface="Wingdings" panose="05000000000000000000" pitchFamily="2" charset="2"/>
              <a:buChar char="Ø"/>
            </a:pPr>
            <a:r>
              <a:rPr lang="zh-CN" altLang="en-US" b="1" dirty="0">
                <a:solidFill>
                  <a:schemeClr val="bg2">
                    <a:lumMod val="10000"/>
                  </a:schemeClr>
                </a:solidFill>
                <a:latin typeface="Microsoft YaHei" panose="020B0503020204020204" pitchFamily="34" charset="-122"/>
                <a:ea typeface="Microsoft YaHei" panose="020B0503020204020204" pitchFamily="34" charset="-122"/>
              </a:rPr>
              <a:t>调研与交流会议：</a:t>
            </a:r>
            <a:r>
              <a:rPr lang="zh-CN" altLang="en-US" dirty="0">
                <a:solidFill>
                  <a:schemeClr val="bg2">
                    <a:lumMod val="10000"/>
                  </a:schemeClr>
                </a:solidFill>
                <a:latin typeface="Microsoft YaHei" panose="020B0503020204020204" pitchFamily="34" charset="-122"/>
                <a:ea typeface="Microsoft YaHei" panose="020B0503020204020204" pitchFamily="34" charset="-122"/>
              </a:rPr>
              <a:t>板块集成调研</a:t>
            </a:r>
            <a:r>
              <a:rPr lang="en-US" altLang="zh-CN" dirty="0">
                <a:solidFill>
                  <a:schemeClr val="bg2">
                    <a:lumMod val="10000"/>
                  </a:schemeClr>
                </a:solidFill>
                <a:latin typeface="Microsoft YaHei" panose="020B0503020204020204" pitchFamily="34" charset="-122"/>
                <a:ea typeface="Microsoft YaHei" panose="020B0503020204020204" pitchFamily="34" charset="-122"/>
              </a:rPr>
              <a:t>9</a:t>
            </a:r>
            <a:r>
              <a:rPr lang="zh-CN" altLang="en-US" dirty="0">
                <a:solidFill>
                  <a:schemeClr val="bg2">
                    <a:lumMod val="10000"/>
                  </a:schemeClr>
                </a:solidFill>
                <a:latin typeface="Microsoft YaHei" panose="020B0503020204020204" pitchFamily="34" charset="-122"/>
                <a:ea typeface="Microsoft YaHei" panose="020B0503020204020204" pitchFamily="34" charset="-122"/>
              </a:rPr>
              <a:t>次，高层调研</a:t>
            </a:r>
            <a:r>
              <a:rPr lang="en-US" altLang="zh-CN" dirty="0">
                <a:solidFill>
                  <a:schemeClr val="bg2">
                    <a:lumMod val="10000"/>
                  </a:schemeClr>
                </a:solidFill>
                <a:latin typeface="Microsoft YaHei" panose="020B0503020204020204" pitchFamily="34" charset="-122"/>
                <a:ea typeface="Microsoft YaHei" panose="020B0503020204020204" pitchFamily="34" charset="-122"/>
              </a:rPr>
              <a:t>4</a:t>
            </a:r>
            <a:r>
              <a:rPr lang="zh-CN" altLang="en-US" dirty="0">
                <a:solidFill>
                  <a:schemeClr val="bg2">
                    <a:lumMod val="10000"/>
                  </a:schemeClr>
                </a:solidFill>
                <a:latin typeface="Microsoft YaHei" panose="020B0503020204020204" pitchFamily="34" charset="-122"/>
                <a:ea typeface="Microsoft YaHei" panose="020B0503020204020204" pitchFamily="34" charset="-122"/>
              </a:rPr>
              <a:t>场，内部沟通</a:t>
            </a:r>
            <a:r>
              <a:rPr lang="en-US" altLang="zh-CN" dirty="0">
                <a:solidFill>
                  <a:schemeClr val="bg2">
                    <a:lumMod val="10000"/>
                  </a:schemeClr>
                </a:solidFill>
                <a:latin typeface="Microsoft YaHei" panose="020B0503020204020204" pitchFamily="34" charset="-122"/>
                <a:ea typeface="Microsoft YaHei" panose="020B0503020204020204" pitchFamily="34" charset="-122"/>
              </a:rPr>
              <a:t>10+</a:t>
            </a:r>
            <a:r>
              <a:rPr lang="zh-CN" altLang="en-US" dirty="0">
                <a:solidFill>
                  <a:schemeClr val="bg2">
                    <a:lumMod val="10000"/>
                  </a:schemeClr>
                </a:solidFill>
                <a:latin typeface="Microsoft YaHei" panose="020B0503020204020204" pitchFamily="34" charset="-122"/>
                <a:ea typeface="Microsoft YaHei" panose="020B0503020204020204" pitchFamily="34" charset="-122"/>
              </a:rPr>
              <a:t>，纪要</a:t>
            </a:r>
            <a:r>
              <a:rPr lang="en-US" altLang="zh-CN" dirty="0">
                <a:solidFill>
                  <a:schemeClr val="bg2">
                    <a:lumMod val="10000"/>
                  </a:schemeClr>
                </a:solidFill>
                <a:latin typeface="Microsoft YaHei" panose="020B0503020204020204" pitchFamily="34" charset="-122"/>
                <a:ea typeface="Microsoft YaHei" panose="020B0503020204020204" pitchFamily="34" charset="-122"/>
              </a:rPr>
              <a:t>8+</a:t>
            </a:r>
            <a:r>
              <a:rPr lang="zh-CN" altLang="en-US" dirty="0">
                <a:solidFill>
                  <a:schemeClr val="bg2">
                    <a:lumMod val="10000"/>
                  </a:schemeClr>
                </a:solidFill>
                <a:latin typeface="Microsoft YaHei" panose="020B0503020204020204" pitchFamily="34" charset="-122"/>
                <a:ea typeface="Microsoft YaHei" panose="020B0503020204020204" pitchFamily="34" charset="-122"/>
              </a:rPr>
              <a:t>份</a:t>
            </a:r>
            <a:endParaRPr lang="zh-CN" altLang="en-US" i="1" dirty="0">
              <a:solidFill>
                <a:schemeClr val="bg2">
                  <a:lumMod val="10000"/>
                </a:schemeClr>
              </a:solidFill>
              <a:latin typeface="Microsoft YaHei" panose="020B0503020204020204" pitchFamily="34" charset="-122"/>
              <a:ea typeface="Microsoft YaHei" panose="020B0503020204020204" pitchFamily="34" charset="-122"/>
              <a:cs typeface="+mn-ea"/>
            </a:endParaRPr>
          </a:p>
          <a:p>
            <a:pPr marL="171450" indent="-171450">
              <a:lnSpc>
                <a:spcPct val="200000"/>
              </a:lnSpc>
              <a:buFont typeface="Wingdings" panose="05000000000000000000" pitchFamily="2" charset="2"/>
              <a:buChar char="Ø"/>
            </a:pPr>
            <a:r>
              <a:rPr lang="zh-CN" altLang="en-US" b="1" dirty="0">
                <a:solidFill>
                  <a:schemeClr val="bg2">
                    <a:lumMod val="10000"/>
                  </a:schemeClr>
                </a:solidFill>
                <a:latin typeface="Microsoft YaHei" panose="020B0503020204020204" pitchFamily="34" charset="-122"/>
                <a:ea typeface="Microsoft YaHei" panose="020B0503020204020204" pitchFamily="34" charset="-122"/>
              </a:rPr>
              <a:t>高层访谈</a:t>
            </a:r>
            <a:r>
              <a:rPr lang="en-US" altLang="zh-CN" b="1" dirty="0">
                <a:solidFill>
                  <a:schemeClr val="bg2">
                    <a:lumMod val="10000"/>
                  </a:schemeClr>
                </a:solidFill>
                <a:latin typeface="Microsoft YaHei" panose="020B0503020204020204" pitchFamily="34" charset="-122"/>
                <a:ea typeface="Microsoft YaHei" panose="020B0503020204020204" pitchFamily="34" charset="-122"/>
              </a:rPr>
              <a:t>4</a:t>
            </a:r>
            <a:r>
              <a:rPr lang="zh-CN" altLang="en-US" b="1" dirty="0">
                <a:solidFill>
                  <a:schemeClr val="bg2">
                    <a:lumMod val="10000"/>
                  </a:schemeClr>
                </a:solidFill>
                <a:latin typeface="Microsoft YaHei" panose="020B0503020204020204" pitchFamily="34" charset="-122"/>
                <a:ea typeface="Microsoft YaHei" panose="020B0503020204020204" pitchFamily="34" charset="-122"/>
              </a:rPr>
              <a:t>次：</a:t>
            </a:r>
            <a:r>
              <a:rPr lang="zh-CN" altLang="en-US" dirty="0">
                <a:solidFill>
                  <a:schemeClr val="bg2">
                    <a:lumMod val="10000"/>
                  </a:schemeClr>
                </a:solidFill>
                <a:latin typeface="Microsoft YaHei" panose="020B0503020204020204" pitchFamily="34" charset="-122"/>
                <a:ea typeface="Microsoft YaHei" panose="020B0503020204020204" pitchFamily="34" charset="-122"/>
                <a:sym typeface="+mn-ea"/>
              </a:rPr>
              <a:t>信息域</a:t>
            </a:r>
            <a:r>
              <a:rPr lang="en-US" altLang="zh-CN" dirty="0">
                <a:solidFill>
                  <a:schemeClr val="bg2">
                    <a:lumMod val="10000"/>
                  </a:schemeClr>
                </a:solidFill>
                <a:latin typeface="Microsoft YaHei" panose="020B0503020204020204" pitchFamily="34" charset="-122"/>
                <a:ea typeface="Microsoft YaHei" panose="020B0503020204020204" pitchFamily="34" charset="-122"/>
                <a:sym typeface="+mn-ea"/>
              </a:rPr>
              <a:t>4</a:t>
            </a:r>
            <a:r>
              <a:rPr lang="zh-CN" altLang="en-US" dirty="0">
                <a:solidFill>
                  <a:schemeClr val="bg2">
                    <a:lumMod val="10000"/>
                  </a:schemeClr>
                </a:solidFill>
                <a:latin typeface="Microsoft YaHei" panose="020B0503020204020204" pitchFamily="34" charset="-122"/>
                <a:ea typeface="Microsoft YaHei" panose="020B0503020204020204" pitchFamily="34" charset="-122"/>
                <a:sym typeface="+mn-ea"/>
              </a:rPr>
              <a:t>场</a:t>
            </a:r>
            <a:r>
              <a:rPr lang="zh-CN" altLang="en-US" sz="1600" i="1" dirty="0">
                <a:solidFill>
                  <a:schemeClr val="bg2">
                    <a:lumMod val="10000"/>
                  </a:schemeClr>
                </a:solidFill>
                <a:latin typeface="Microsoft YaHei" panose="020B0503020204020204" pitchFamily="34" charset="-122"/>
                <a:ea typeface="Microsoft YaHei" panose="020B0503020204020204" pitchFamily="34" charset="-122"/>
                <a:sym typeface="+mn-ea"/>
              </a:rPr>
              <a:t>（</a:t>
            </a:r>
            <a:r>
              <a:rPr lang="zh-CN" altLang="en-US" sz="1600" i="1" dirty="0">
                <a:solidFill>
                  <a:schemeClr val="bg2">
                    <a:lumMod val="10000"/>
                  </a:schemeClr>
                </a:solidFill>
                <a:latin typeface="Microsoft YaHei" panose="020B0503020204020204" pitchFamily="34" charset="-122"/>
                <a:ea typeface="Microsoft YaHei" panose="020B0503020204020204" pitchFamily="34" charset="-122"/>
              </a:rPr>
              <a:t> </a:t>
            </a:r>
            <a:r>
              <a:rPr lang="zh-CN" altLang="en-US" sz="1600" i="1" dirty="0">
                <a:solidFill>
                  <a:schemeClr val="bg2">
                    <a:lumMod val="10000"/>
                  </a:schemeClr>
                </a:solidFill>
                <a:latin typeface="Microsoft YaHei" panose="020B0503020204020204" pitchFamily="34" charset="-122"/>
                <a:ea typeface="Microsoft YaHei" panose="020B0503020204020204" pitchFamily="34" charset="-122"/>
                <a:sym typeface="+mn-ea"/>
              </a:rPr>
              <a:t>燃气、再生能源、水务、延伸业务</a:t>
            </a:r>
            <a:r>
              <a:rPr lang="zh-CN" altLang="en-US" sz="1600" i="1" dirty="0">
                <a:solidFill>
                  <a:schemeClr val="bg2">
                    <a:lumMod val="10000"/>
                  </a:schemeClr>
                </a:solidFill>
                <a:latin typeface="Microsoft YaHei" panose="020B0503020204020204" pitchFamily="34" charset="-122"/>
                <a:ea typeface="Microsoft YaHei" panose="020B0503020204020204" pitchFamily="34" charset="-122"/>
              </a:rPr>
              <a:t> </a:t>
            </a:r>
            <a:r>
              <a:rPr lang="zh-CN" altLang="en-US" sz="1600" i="1" dirty="0">
                <a:solidFill>
                  <a:schemeClr val="bg2">
                    <a:lumMod val="10000"/>
                  </a:schemeClr>
                </a:solidFill>
                <a:latin typeface="Microsoft YaHei" panose="020B0503020204020204" pitchFamily="34" charset="-122"/>
                <a:ea typeface="Microsoft YaHei" panose="020B0503020204020204" pitchFamily="34" charset="-122"/>
                <a:sym typeface="+mn-ea"/>
              </a:rPr>
              <a:t>）</a:t>
            </a:r>
            <a:endParaRPr lang="en-US" altLang="zh-CN" sz="1600" i="1" dirty="0">
              <a:solidFill>
                <a:schemeClr val="bg2">
                  <a:lumMod val="10000"/>
                </a:schemeClr>
              </a:solidFill>
              <a:latin typeface="Microsoft YaHei" panose="020B0503020204020204" pitchFamily="34" charset="-122"/>
              <a:ea typeface="Microsoft YaHei" panose="020B0503020204020204" pitchFamily="34" charset="-122"/>
              <a:sym typeface="+mn-ea"/>
            </a:endParaRPr>
          </a:p>
          <a:p>
            <a:pPr marL="171450" indent="-171450">
              <a:lnSpc>
                <a:spcPct val="200000"/>
              </a:lnSpc>
              <a:buFont typeface="Wingdings" panose="05000000000000000000" pitchFamily="2" charset="2"/>
              <a:buChar char="Ø"/>
            </a:pPr>
            <a:r>
              <a:rPr lang="zh-CN" altLang="en-US" b="1" dirty="0">
                <a:solidFill>
                  <a:schemeClr val="bg2">
                    <a:lumMod val="10000"/>
                  </a:schemeClr>
                </a:solidFill>
                <a:latin typeface="Microsoft YaHei" panose="020B0503020204020204" pitchFamily="34" charset="-122"/>
                <a:ea typeface="Microsoft YaHei" panose="020B0503020204020204" pitchFamily="34" charset="-122"/>
              </a:rPr>
              <a:t>业务梳理：</a:t>
            </a:r>
            <a:r>
              <a:rPr lang="zh-CN" altLang="en-US" dirty="0">
                <a:solidFill>
                  <a:schemeClr val="bg2">
                    <a:lumMod val="10000"/>
                  </a:schemeClr>
                </a:solidFill>
                <a:latin typeface="Microsoft YaHei" panose="020B0503020204020204" pitchFamily="34" charset="-122"/>
                <a:ea typeface="Microsoft YaHei" panose="020B0503020204020204" pitchFamily="34" charset="-122"/>
              </a:rPr>
              <a:t>面向集团全板块，梳理各系统集成关系。以板块为视角，梳理板块内系统集成关系图</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468086" y="2027579"/>
            <a:ext cx="6431084" cy="4289807"/>
            <a:chOff x="221673" y="1029046"/>
            <a:chExt cx="7028396" cy="5200879"/>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614" y="1228437"/>
              <a:ext cx="3417455" cy="234603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614" y="3879272"/>
              <a:ext cx="3417455" cy="235065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73" y="3879272"/>
              <a:ext cx="3528290" cy="2350653"/>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673" y="1228436"/>
              <a:ext cx="3528290" cy="2346036"/>
            </a:xfrm>
            <a:prstGeom prst="rect">
              <a:avLst/>
            </a:prstGeom>
          </p:spPr>
        </p:pic>
        <p:sp>
          <p:nvSpPr>
            <p:cNvPr id="11" name="文本框 10"/>
            <p:cNvSpPr txBox="1"/>
            <p:nvPr/>
          </p:nvSpPr>
          <p:spPr>
            <a:xfrm>
              <a:off x="603004" y="1029046"/>
              <a:ext cx="2602014" cy="447771"/>
            </a:xfrm>
            <a:prstGeom prst="rect">
              <a:avLst/>
            </a:prstGeom>
            <a:solidFill>
              <a:schemeClr val="tx2"/>
            </a:solid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1207</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高管研讨</a:t>
              </a:r>
            </a:p>
          </p:txBody>
        </p:sp>
        <p:sp>
          <p:nvSpPr>
            <p:cNvPr id="12" name="文本框 11"/>
            <p:cNvSpPr txBox="1"/>
            <p:nvPr/>
          </p:nvSpPr>
          <p:spPr>
            <a:xfrm>
              <a:off x="4240333" y="1029046"/>
              <a:ext cx="2602014" cy="447771"/>
            </a:xfrm>
            <a:prstGeom prst="rect">
              <a:avLst/>
            </a:prstGeom>
            <a:solidFill>
              <a:schemeClr val="tx2"/>
            </a:solid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业务调研</a:t>
              </a:r>
            </a:p>
          </p:txBody>
        </p:sp>
        <p:sp>
          <p:nvSpPr>
            <p:cNvPr id="13" name="文本框 12"/>
            <p:cNvSpPr txBox="1"/>
            <p:nvPr/>
          </p:nvSpPr>
          <p:spPr>
            <a:xfrm>
              <a:off x="603004" y="3716245"/>
              <a:ext cx="2602014" cy="447771"/>
            </a:xfrm>
            <a:prstGeom prst="rect">
              <a:avLst/>
            </a:prstGeom>
            <a:solidFill>
              <a:schemeClr val="tx2"/>
            </a:solid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总体性专题研讨</a:t>
              </a:r>
            </a:p>
          </p:txBody>
        </p:sp>
        <p:sp>
          <p:nvSpPr>
            <p:cNvPr id="14" name="文本框 13"/>
            <p:cNvSpPr txBox="1"/>
            <p:nvPr/>
          </p:nvSpPr>
          <p:spPr>
            <a:xfrm>
              <a:off x="4240333" y="3703781"/>
              <a:ext cx="2602014" cy="447771"/>
            </a:xfrm>
            <a:prstGeom prst="rect">
              <a:avLst/>
            </a:prstGeom>
            <a:solidFill>
              <a:schemeClr val="tx2"/>
            </a:solid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高层访谈</a:t>
              </a:r>
            </a:p>
          </p:txBody>
        </p:sp>
      </p:grpSp>
      <p:sp>
        <p:nvSpPr>
          <p:cNvPr id="15" name="文本框 14"/>
          <p:cNvSpPr txBox="1"/>
          <p:nvPr/>
        </p:nvSpPr>
        <p:spPr>
          <a:xfrm>
            <a:off x="532737" y="975852"/>
            <a:ext cx="11188207" cy="874407"/>
          </a:xfrm>
          <a:prstGeom prst="rect">
            <a:avLst/>
          </a:prstGeom>
          <a:noFill/>
        </p:spPr>
        <p:txBody>
          <a:bodyPr wrap="square" rtlCol="0">
            <a:spAutoFit/>
          </a:bodyPr>
          <a:lstStyle/>
          <a:p>
            <a:pPr>
              <a:lnSpc>
                <a:spcPct val="150000"/>
              </a:lnSpc>
            </a:pPr>
            <a:r>
              <a:rPr lang="en-US" altLang="zh-CN" dirty="0">
                <a:solidFill>
                  <a:schemeClr val="bg2">
                    <a:lumMod val="10000"/>
                  </a:schemeClr>
                </a:solidFill>
                <a:latin typeface="Microsoft YaHei" panose="020B0503020204020204" pitchFamily="34" charset="-122"/>
                <a:ea typeface="Microsoft YaHei" panose="020B0503020204020204" pitchFamily="34" charset="-122"/>
              </a:rPr>
              <a:t>       </a:t>
            </a:r>
            <a:r>
              <a:rPr lang="zh-CN" altLang="en-US" dirty="0">
                <a:solidFill>
                  <a:schemeClr val="bg2">
                    <a:lumMod val="10000"/>
                  </a:schemeClr>
                </a:solidFill>
                <a:latin typeface="Microsoft YaHei" panose="020B0503020204020204" pitchFamily="34" charset="-122"/>
                <a:ea typeface="Microsoft YaHei" panose="020B0503020204020204" pitchFamily="34" charset="-122"/>
              </a:rPr>
              <a:t>项目启动以来，围绕燃气板块、再生板块、绿源板块、气源板块、延伸板块、水务板块以及高管进行过多次内外部沟通以及资料收集，形成了面向港华全局视角的集成关系图</a:t>
            </a:r>
          </a:p>
        </p:txBody>
      </p:sp>
    </p:spTree>
    <p:extLst>
      <p:ext uri="{BB962C8B-B14F-4D97-AF65-F5344CB8AC3E}">
        <p14:creationId xmlns:p14="http://schemas.microsoft.com/office/powerpoint/2010/main" val="32544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dirty="0">
                <a:sym typeface="+mn-ea"/>
              </a:rPr>
              <a:t>集团</a:t>
            </a:r>
            <a:r>
              <a:rPr lang="zh-CN" altLang="en-US" dirty="0">
                <a:sym typeface="+mn-ea"/>
              </a:rPr>
              <a:t>集成现状梳理（系统统计）</a:t>
            </a:r>
            <a:endParaRPr dirty="0">
              <a:sym typeface="Arial" panose="020B0604020202020204" pitchFamily="34" charset="0"/>
            </a:endParaRPr>
          </a:p>
        </p:txBody>
      </p:sp>
      <p:pic>
        <p:nvPicPr>
          <p:cNvPr id="6" name="图片 5">
            <a:extLst>
              <a:ext uri="{FF2B5EF4-FFF2-40B4-BE49-F238E27FC236}">
                <a16:creationId xmlns:a16="http://schemas.microsoft.com/office/drawing/2014/main" id="{CC51E0B5-F6CB-1744-9088-09009C255C95}"/>
              </a:ext>
            </a:extLst>
          </p:cNvPr>
          <p:cNvPicPr>
            <a:picLocks noChangeAspect="1"/>
          </p:cNvPicPr>
          <p:nvPr/>
        </p:nvPicPr>
        <p:blipFill>
          <a:blip r:embed="rId3"/>
          <a:stretch>
            <a:fillRect/>
          </a:stretch>
        </p:blipFill>
        <p:spPr>
          <a:xfrm>
            <a:off x="5165679" y="1329594"/>
            <a:ext cx="6771217" cy="2540349"/>
          </a:xfrm>
          <a:prstGeom prst="rect">
            <a:avLst/>
          </a:prstGeom>
        </p:spPr>
      </p:pic>
      <p:pic>
        <p:nvPicPr>
          <p:cNvPr id="8" name="图片 7">
            <a:extLst>
              <a:ext uri="{FF2B5EF4-FFF2-40B4-BE49-F238E27FC236}">
                <a16:creationId xmlns:a16="http://schemas.microsoft.com/office/drawing/2014/main" id="{6A45A834-7153-754A-A194-93BA319AF5DD}"/>
              </a:ext>
            </a:extLst>
          </p:cNvPr>
          <p:cNvPicPr>
            <a:picLocks noChangeAspect="1"/>
          </p:cNvPicPr>
          <p:nvPr/>
        </p:nvPicPr>
        <p:blipFill>
          <a:blip r:embed="rId4"/>
          <a:stretch>
            <a:fillRect/>
          </a:stretch>
        </p:blipFill>
        <p:spPr>
          <a:xfrm>
            <a:off x="90001" y="951149"/>
            <a:ext cx="7690556" cy="5601635"/>
          </a:xfrm>
          <a:prstGeom prst="rect">
            <a:avLst/>
          </a:prstGeom>
        </p:spPr>
      </p:pic>
      <p:sp>
        <p:nvSpPr>
          <p:cNvPr id="9" name="文本框 8">
            <a:extLst>
              <a:ext uri="{FF2B5EF4-FFF2-40B4-BE49-F238E27FC236}">
                <a16:creationId xmlns:a16="http://schemas.microsoft.com/office/drawing/2014/main" id="{0EB5B03E-9A5D-D148-A10C-7306B274AE01}"/>
              </a:ext>
            </a:extLst>
          </p:cNvPr>
          <p:cNvSpPr txBox="1"/>
          <p:nvPr/>
        </p:nvSpPr>
        <p:spPr>
          <a:xfrm>
            <a:off x="7925283" y="4358662"/>
            <a:ext cx="4142537" cy="1705403"/>
          </a:xfrm>
          <a:prstGeom prst="rect">
            <a:avLst/>
          </a:prstGeom>
          <a:noFill/>
          <a:ln>
            <a:solidFill>
              <a:srgbClr val="0186D2"/>
            </a:solidFill>
            <a:prstDash val="dash"/>
          </a:ln>
        </p:spPr>
        <p:txBody>
          <a:bodyPr wrap="square" rtlCol="0">
            <a:spAutoFit/>
          </a:bodyPr>
          <a:lstStyle/>
          <a:p>
            <a:pPr>
              <a:lnSpc>
                <a:spcPct val="150000"/>
              </a:lnSpc>
            </a:pPr>
            <a:r>
              <a:rPr lang="en-US" altLang="zh-CN" b="1" dirty="0">
                <a:solidFill>
                  <a:schemeClr val="bg2">
                    <a:lumMod val="10000"/>
                  </a:schemeClr>
                </a:solidFill>
                <a:latin typeface="Microsoft YaHei" panose="020B0503020204020204" pitchFamily="34" charset="-122"/>
                <a:ea typeface="Microsoft YaHei" panose="020B0503020204020204" pitchFamily="34" charset="-122"/>
              </a:rPr>
              <a:t>       </a:t>
            </a:r>
            <a:r>
              <a:rPr lang="zh-CN" altLang="en-US" b="1" dirty="0">
                <a:solidFill>
                  <a:schemeClr val="bg2">
                    <a:lumMod val="10000"/>
                  </a:schemeClr>
                </a:solidFill>
                <a:latin typeface="Microsoft YaHei" panose="020B0503020204020204" pitchFamily="34" charset="-122"/>
                <a:ea typeface="Microsoft YaHei" panose="020B0503020204020204" pitchFamily="34" charset="-122"/>
              </a:rPr>
              <a:t>梳理集团全域系统</a:t>
            </a:r>
            <a:r>
              <a:rPr lang="en-US" altLang="zh-CN" b="1" dirty="0">
                <a:solidFill>
                  <a:schemeClr val="bg2">
                    <a:lumMod val="10000"/>
                  </a:schemeClr>
                </a:solidFill>
                <a:latin typeface="Microsoft YaHei" panose="020B0503020204020204" pitchFamily="34" charset="-122"/>
                <a:ea typeface="Microsoft YaHei" panose="020B0503020204020204" pitchFamily="34" charset="-122"/>
              </a:rPr>
              <a:t>70+</a:t>
            </a:r>
            <a:r>
              <a:rPr lang="zh-CN" altLang="en-US" b="1" dirty="0">
                <a:solidFill>
                  <a:schemeClr val="bg2">
                    <a:lumMod val="10000"/>
                  </a:schemeClr>
                </a:solidFill>
                <a:latin typeface="Microsoft YaHei" panose="020B0503020204020204" pitchFamily="34" charset="-122"/>
                <a:ea typeface="Microsoft YaHei" panose="020B0503020204020204" pitchFamily="34" charset="-122"/>
              </a:rPr>
              <a:t>，涉及集成对接关系</a:t>
            </a:r>
            <a:r>
              <a:rPr lang="en-US" altLang="zh-CN" b="1" dirty="0">
                <a:solidFill>
                  <a:schemeClr val="bg2">
                    <a:lumMod val="10000"/>
                  </a:schemeClr>
                </a:solidFill>
                <a:latin typeface="Microsoft YaHei" panose="020B0503020204020204" pitchFamily="34" charset="-122"/>
                <a:ea typeface="Microsoft YaHei" panose="020B0503020204020204" pitchFamily="34" charset="-122"/>
              </a:rPr>
              <a:t>80+</a:t>
            </a:r>
            <a:r>
              <a:rPr lang="zh-CN" altLang="en-US" b="1" dirty="0">
                <a:solidFill>
                  <a:schemeClr val="bg2">
                    <a:lumMod val="10000"/>
                  </a:schemeClr>
                </a:solidFill>
                <a:latin typeface="Microsoft YaHei" panose="020B0503020204020204" pitchFamily="34" charset="-122"/>
                <a:ea typeface="Microsoft YaHei" panose="020B0503020204020204" pitchFamily="34" charset="-122"/>
              </a:rPr>
              <a:t>，从板块视角来看，以</a:t>
            </a:r>
            <a:r>
              <a:rPr lang="en-US" altLang="zh-CN" b="1" dirty="0">
                <a:solidFill>
                  <a:schemeClr val="bg2">
                    <a:lumMod val="10000"/>
                  </a:schemeClr>
                </a:solidFill>
                <a:latin typeface="Microsoft YaHei" panose="020B0503020204020204" pitchFamily="34" charset="-122"/>
                <a:ea typeface="Microsoft YaHei" panose="020B0503020204020204" pitchFamily="34" charset="-122"/>
              </a:rPr>
              <a:t>TMS</a:t>
            </a:r>
            <a:r>
              <a:rPr lang="zh-CN" altLang="en-US" b="1" dirty="0">
                <a:solidFill>
                  <a:schemeClr val="bg2">
                    <a:lumMod val="10000"/>
                  </a:schemeClr>
                </a:solidFill>
                <a:latin typeface="Microsoft YaHei" panose="020B0503020204020204" pitchFamily="34" charset="-122"/>
                <a:ea typeface="Microsoft YaHei" panose="020B0503020204020204" pitchFamily="34" charset="-122"/>
              </a:rPr>
              <a:t>、</a:t>
            </a:r>
            <a:r>
              <a:rPr lang="en-US" altLang="zh-CN" b="1" dirty="0">
                <a:solidFill>
                  <a:schemeClr val="bg2">
                    <a:lumMod val="10000"/>
                  </a:schemeClr>
                </a:solidFill>
                <a:latin typeface="Microsoft YaHei" panose="020B0503020204020204" pitchFamily="34" charset="-122"/>
                <a:ea typeface="Microsoft YaHei" panose="020B0503020204020204" pitchFamily="34" charset="-122"/>
              </a:rPr>
              <a:t>TOP</a:t>
            </a:r>
            <a:r>
              <a:rPr lang="zh-CN" altLang="en-US" b="1" dirty="0">
                <a:solidFill>
                  <a:schemeClr val="bg2">
                    <a:lumMod val="10000"/>
                  </a:schemeClr>
                </a:solidFill>
                <a:latin typeface="Microsoft YaHei" panose="020B0503020204020204" pitchFamily="34" charset="-122"/>
                <a:ea typeface="Microsoft YaHei" panose="020B0503020204020204" pitchFamily="34" charset="-122"/>
              </a:rPr>
              <a:t>、</a:t>
            </a:r>
            <a:r>
              <a:rPr lang="en-US" altLang="zh-CN" b="1" dirty="0">
                <a:solidFill>
                  <a:schemeClr val="bg2">
                    <a:lumMod val="10000"/>
                  </a:schemeClr>
                </a:solidFill>
                <a:latin typeface="Microsoft YaHei" panose="020B0503020204020204" pitchFamily="34" charset="-122"/>
                <a:ea typeface="Microsoft YaHei" panose="020B0503020204020204" pitchFamily="34" charset="-122"/>
              </a:rPr>
              <a:t>TCIS</a:t>
            </a:r>
            <a:r>
              <a:rPr lang="zh-CN" altLang="en-US" b="1" dirty="0">
                <a:solidFill>
                  <a:schemeClr val="bg2">
                    <a:lumMod val="10000"/>
                  </a:schemeClr>
                </a:solidFill>
                <a:latin typeface="Microsoft YaHei" panose="020B0503020204020204" pitchFamily="34" charset="-122"/>
                <a:ea typeface="Microsoft YaHei" panose="020B0503020204020204" pitchFamily="34" charset="-122"/>
              </a:rPr>
              <a:t>、</a:t>
            </a:r>
            <a:r>
              <a:rPr lang="en-US" altLang="zh-CN" b="1" dirty="0">
                <a:solidFill>
                  <a:schemeClr val="bg2">
                    <a:lumMod val="10000"/>
                  </a:schemeClr>
                </a:solidFill>
                <a:latin typeface="Microsoft YaHei" panose="020B0503020204020204" pitchFamily="34" charset="-122"/>
                <a:ea typeface="Microsoft YaHei" panose="020B0503020204020204" pitchFamily="34" charset="-122"/>
              </a:rPr>
              <a:t>TLC</a:t>
            </a:r>
            <a:r>
              <a:rPr lang="zh-CN" altLang="en-US" b="1" dirty="0">
                <a:solidFill>
                  <a:schemeClr val="bg2">
                    <a:lumMod val="10000"/>
                  </a:schemeClr>
                </a:solidFill>
                <a:latin typeface="Microsoft YaHei" panose="020B0503020204020204" pitchFamily="34" charset="-122"/>
                <a:ea typeface="Microsoft YaHei" panose="020B0503020204020204" pitchFamily="34" charset="-122"/>
              </a:rPr>
              <a:t>、碳汭星云为主要核心集成载体，进行点状集成</a:t>
            </a:r>
          </a:p>
        </p:txBody>
      </p:sp>
    </p:spTree>
    <p:extLst>
      <p:ext uri="{BB962C8B-B14F-4D97-AF65-F5344CB8AC3E}">
        <p14:creationId xmlns:p14="http://schemas.microsoft.com/office/powerpoint/2010/main" val="188544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stretch>
            <a:fillRect/>
          </a:stretch>
        </p:blipFill>
        <p:spPr>
          <a:xfrm>
            <a:off x="9206731" y="334605"/>
            <a:ext cx="1588169" cy="431684"/>
          </a:xfrm>
          <a:prstGeom prst="rect">
            <a:avLst/>
          </a:prstGeom>
        </p:spPr>
      </p:pic>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dirty="0">
                <a:sym typeface="+mn-ea"/>
              </a:rPr>
              <a:t>集团</a:t>
            </a:r>
            <a:r>
              <a:rPr lang="zh-CN" altLang="en-US" dirty="0">
                <a:sym typeface="+mn-ea"/>
              </a:rPr>
              <a:t>集成现状梳理（业务逻辑）</a:t>
            </a:r>
            <a:endParaRPr dirty="0">
              <a:sym typeface="Arial" panose="020B0604020202020204" pitchFamily="34" charset="0"/>
            </a:endParaRPr>
          </a:p>
        </p:txBody>
      </p:sp>
      <p:sp>
        <p:nvSpPr>
          <p:cNvPr id="4" name="矩形 3">
            <a:extLst>
              <a:ext uri="{FF2B5EF4-FFF2-40B4-BE49-F238E27FC236}">
                <a16:creationId xmlns:a16="http://schemas.microsoft.com/office/drawing/2014/main" id="{DDB617C2-6272-744C-A33C-08C4F537A8D1}"/>
              </a:ext>
            </a:extLst>
          </p:cNvPr>
          <p:cNvSpPr/>
          <p:nvPr/>
        </p:nvSpPr>
        <p:spPr>
          <a:xfrm>
            <a:off x="331470" y="1353656"/>
            <a:ext cx="3583707" cy="2067955"/>
          </a:xfrm>
          <a:prstGeom prst="rect">
            <a:avLst/>
          </a:prstGeom>
          <a:noFill/>
          <a:ln>
            <a:solidFill>
              <a:srgbClr val="318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EB9081EE-9CE7-F549-AFB9-A4E74EF64DF2}"/>
              </a:ext>
            </a:extLst>
          </p:cNvPr>
          <p:cNvSpPr/>
          <p:nvPr/>
        </p:nvSpPr>
        <p:spPr>
          <a:xfrm>
            <a:off x="1503086" y="1121445"/>
            <a:ext cx="1239978" cy="4013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燃气业务</a:t>
            </a:r>
          </a:p>
        </p:txBody>
      </p:sp>
      <p:sp>
        <p:nvSpPr>
          <p:cNvPr id="6" name="矩形 5">
            <a:extLst>
              <a:ext uri="{FF2B5EF4-FFF2-40B4-BE49-F238E27FC236}">
                <a16:creationId xmlns:a16="http://schemas.microsoft.com/office/drawing/2014/main" id="{FFE6616A-CE6A-7842-9D4B-6DBA5D866688}"/>
              </a:ext>
            </a:extLst>
          </p:cNvPr>
          <p:cNvSpPr/>
          <p:nvPr/>
        </p:nvSpPr>
        <p:spPr>
          <a:xfrm>
            <a:off x="331470" y="1609097"/>
            <a:ext cx="11407135" cy="401313"/>
          </a:xfrm>
          <a:prstGeom prst="rect">
            <a:avLst/>
          </a:prstGeom>
          <a:solidFill>
            <a:srgbClr val="31859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4F4BACD7-F5A0-6A43-8EB1-67847A6216CB}"/>
              </a:ext>
            </a:extLst>
          </p:cNvPr>
          <p:cNvSpPr/>
          <p:nvPr/>
        </p:nvSpPr>
        <p:spPr>
          <a:xfrm>
            <a:off x="2571724" y="2840754"/>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TOP</a:t>
            </a:r>
            <a:endParaRPr kumimoji="1" lang="zh-CN" altLang="en-US" sz="1400"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5E347C0C-EE39-8546-8D03-E4805C547178}"/>
              </a:ext>
            </a:extLst>
          </p:cNvPr>
          <p:cNvSpPr/>
          <p:nvPr/>
        </p:nvSpPr>
        <p:spPr>
          <a:xfrm>
            <a:off x="500427" y="2840753"/>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OA</a:t>
            </a:r>
            <a:endParaRPr kumimoji="1" lang="zh-CN" altLang="en-US" sz="1400" b="1"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5148C901-E2A6-1A42-8413-386227B67FE0}"/>
              </a:ext>
            </a:extLst>
          </p:cNvPr>
          <p:cNvSpPr txBox="1"/>
          <p:nvPr/>
        </p:nvSpPr>
        <p:spPr>
          <a:xfrm>
            <a:off x="1081962" y="2176239"/>
            <a:ext cx="821750" cy="461665"/>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消息待办</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基础数据</a:t>
            </a:r>
          </a:p>
        </p:txBody>
      </p:sp>
      <p:sp>
        <p:nvSpPr>
          <p:cNvPr id="30" name="矩形 29">
            <a:extLst>
              <a:ext uri="{FF2B5EF4-FFF2-40B4-BE49-F238E27FC236}">
                <a16:creationId xmlns:a16="http://schemas.microsoft.com/office/drawing/2014/main" id="{B9F1D605-9132-D841-A70E-4954C931D62A}"/>
              </a:ext>
            </a:extLst>
          </p:cNvPr>
          <p:cNvSpPr/>
          <p:nvPr/>
        </p:nvSpPr>
        <p:spPr>
          <a:xfrm>
            <a:off x="400331" y="4296870"/>
            <a:ext cx="3583707" cy="2067955"/>
          </a:xfrm>
          <a:prstGeom prst="rect">
            <a:avLst/>
          </a:prstGeom>
          <a:noFill/>
          <a:ln>
            <a:solidFill>
              <a:srgbClr val="318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E6012E19-A79A-5540-B5A1-BC72812DF885}"/>
              </a:ext>
            </a:extLst>
          </p:cNvPr>
          <p:cNvSpPr/>
          <p:nvPr/>
        </p:nvSpPr>
        <p:spPr>
          <a:xfrm>
            <a:off x="1571947" y="4064659"/>
            <a:ext cx="1239978" cy="4013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延伸业务</a:t>
            </a:r>
          </a:p>
        </p:txBody>
      </p:sp>
      <p:sp>
        <p:nvSpPr>
          <p:cNvPr id="32" name="矩形 31">
            <a:extLst>
              <a:ext uri="{FF2B5EF4-FFF2-40B4-BE49-F238E27FC236}">
                <a16:creationId xmlns:a16="http://schemas.microsoft.com/office/drawing/2014/main" id="{9E0E2A99-67FC-7545-B2B0-2E53A2B57D37}"/>
              </a:ext>
            </a:extLst>
          </p:cNvPr>
          <p:cNvSpPr/>
          <p:nvPr/>
        </p:nvSpPr>
        <p:spPr>
          <a:xfrm>
            <a:off x="528509" y="4613463"/>
            <a:ext cx="1239978" cy="1732345"/>
          </a:xfrm>
          <a:prstGeom prst="rect">
            <a:avLst/>
          </a:prstGeom>
          <a:solidFill>
            <a:srgbClr val="31859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C4F227D0-2C3F-2A49-B4AF-9953120482DC}"/>
              </a:ext>
            </a:extLst>
          </p:cNvPr>
          <p:cNvSpPr/>
          <p:nvPr/>
        </p:nvSpPr>
        <p:spPr>
          <a:xfrm>
            <a:off x="636326" y="5123842"/>
            <a:ext cx="974576" cy="311979"/>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latin typeface="Microsoft YaHei" panose="020B0503020204020204" pitchFamily="34" charset="-122"/>
                <a:ea typeface="Microsoft YaHei" panose="020B0503020204020204" pitchFamily="34" charset="-122"/>
              </a:rPr>
              <a:t>燃气云</a:t>
            </a:r>
          </a:p>
        </p:txBody>
      </p:sp>
      <p:sp>
        <p:nvSpPr>
          <p:cNvPr id="34" name="矩形 33">
            <a:extLst>
              <a:ext uri="{FF2B5EF4-FFF2-40B4-BE49-F238E27FC236}">
                <a16:creationId xmlns:a16="http://schemas.microsoft.com/office/drawing/2014/main" id="{0A7CD064-5191-CC42-BFBF-786E91D6FF31}"/>
              </a:ext>
            </a:extLst>
          </p:cNvPr>
          <p:cNvSpPr/>
          <p:nvPr/>
        </p:nvSpPr>
        <p:spPr>
          <a:xfrm>
            <a:off x="2640664" y="4613463"/>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U8C</a:t>
            </a:r>
            <a:endParaRPr kumimoji="1" lang="zh-CN" altLang="en-US" sz="1400" b="1" dirty="0">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0B5B64AF-BC99-7748-A77D-82E58CCB30A6}"/>
              </a:ext>
            </a:extLst>
          </p:cNvPr>
          <p:cNvSpPr/>
          <p:nvPr/>
        </p:nvSpPr>
        <p:spPr>
          <a:xfrm>
            <a:off x="2640662" y="5246368"/>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BI</a:t>
            </a:r>
            <a:endParaRPr kumimoji="1" lang="zh-CN" altLang="en-US" sz="1400" b="1" dirty="0">
              <a:latin typeface="Microsoft YaHei" panose="020B0503020204020204" pitchFamily="34" charset="-122"/>
              <a:ea typeface="Microsoft YaHei" panose="020B0503020204020204" pitchFamily="34" charset="-122"/>
            </a:endParaRPr>
          </a:p>
        </p:txBody>
      </p:sp>
      <p:cxnSp>
        <p:nvCxnSpPr>
          <p:cNvPr id="36" name="直线箭头连接符 35">
            <a:extLst>
              <a:ext uri="{FF2B5EF4-FFF2-40B4-BE49-F238E27FC236}">
                <a16:creationId xmlns:a16="http://schemas.microsoft.com/office/drawing/2014/main" id="{82AA1653-1120-A749-BFBD-9BD7DB3FF38C}"/>
              </a:ext>
            </a:extLst>
          </p:cNvPr>
          <p:cNvCxnSpPr>
            <a:cxnSpLocks/>
            <a:endCxn id="34" idx="1"/>
          </p:cNvCxnSpPr>
          <p:nvPr/>
        </p:nvCxnSpPr>
        <p:spPr>
          <a:xfrm>
            <a:off x="1869341" y="4814120"/>
            <a:ext cx="771323" cy="0"/>
          </a:xfrm>
          <a:prstGeom prst="straightConnector1">
            <a:avLst/>
          </a:prstGeom>
          <a:ln w="127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25E65556-B17E-DC4C-A5C6-3E8F34CEE20E}"/>
              </a:ext>
            </a:extLst>
          </p:cNvPr>
          <p:cNvSpPr txBox="1"/>
          <p:nvPr/>
        </p:nvSpPr>
        <p:spPr>
          <a:xfrm>
            <a:off x="1818914" y="4564245"/>
            <a:ext cx="821750" cy="249874"/>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基础档案</a:t>
            </a:r>
          </a:p>
        </p:txBody>
      </p:sp>
      <p:sp>
        <p:nvSpPr>
          <p:cNvPr id="38" name="矩形 37">
            <a:extLst>
              <a:ext uri="{FF2B5EF4-FFF2-40B4-BE49-F238E27FC236}">
                <a16:creationId xmlns:a16="http://schemas.microsoft.com/office/drawing/2014/main" id="{8798D5B0-E13D-AF4B-9C18-334A8BB4FA68}"/>
              </a:ext>
            </a:extLst>
          </p:cNvPr>
          <p:cNvSpPr/>
          <p:nvPr/>
        </p:nvSpPr>
        <p:spPr>
          <a:xfrm>
            <a:off x="2640663" y="5835428"/>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latin typeface="Microsoft YaHei" panose="020B0503020204020204" pitchFamily="34" charset="-122"/>
                <a:ea typeface="Microsoft YaHei" panose="020B0503020204020204" pitchFamily="34" charset="-122"/>
              </a:rPr>
              <a:t>钉钉</a:t>
            </a:r>
            <a:r>
              <a:rPr kumimoji="1" lang="en-US" altLang="zh-CN" sz="1200" b="1" dirty="0">
                <a:latin typeface="Microsoft YaHei" panose="020B0503020204020204" pitchFamily="34" charset="-122"/>
                <a:ea typeface="Microsoft YaHei" panose="020B0503020204020204" pitchFamily="34" charset="-122"/>
              </a:rPr>
              <a:t>/</a:t>
            </a:r>
            <a:r>
              <a:rPr kumimoji="1" lang="zh-CN" altLang="en-US" sz="1200" b="1" dirty="0">
                <a:latin typeface="Microsoft YaHei" panose="020B0503020204020204" pitchFamily="34" charset="-122"/>
                <a:ea typeface="Microsoft YaHei" panose="020B0503020204020204" pitchFamily="34" charset="-122"/>
              </a:rPr>
              <a:t>电商</a:t>
            </a:r>
            <a:r>
              <a:rPr kumimoji="1" lang="en-US" altLang="zh-CN" sz="1200" b="1" dirty="0">
                <a:latin typeface="Microsoft YaHei" panose="020B0503020204020204" pitchFamily="34" charset="-122"/>
                <a:ea typeface="Microsoft YaHei" panose="020B0503020204020204" pitchFamily="34" charset="-122"/>
              </a:rPr>
              <a:t>/…</a:t>
            </a:r>
            <a:endParaRPr kumimoji="1" lang="zh-CN" altLang="en-US" sz="1200" b="1" dirty="0">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FA19E6C3-3627-2046-9BD0-1816F6C77474}"/>
              </a:ext>
            </a:extLst>
          </p:cNvPr>
          <p:cNvSpPr txBox="1"/>
          <p:nvPr/>
        </p:nvSpPr>
        <p:spPr>
          <a:xfrm>
            <a:off x="1781061" y="5796177"/>
            <a:ext cx="821750" cy="249874"/>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订单数据</a:t>
            </a:r>
          </a:p>
        </p:txBody>
      </p:sp>
      <p:cxnSp>
        <p:nvCxnSpPr>
          <p:cNvPr id="40" name="直线箭头连接符 39">
            <a:extLst>
              <a:ext uri="{FF2B5EF4-FFF2-40B4-BE49-F238E27FC236}">
                <a16:creationId xmlns:a16="http://schemas.microsoft.com/office/drawing/2014/main" id="{2CE5AAF3-5EC4-784A-8461-633F30A93139}"/>
              </a:ext>
            </a:extLst>
          </p:cNvPr>
          <p:cNvCxnSpPr>
            <a:cxnSpLocks/>
            <a:endCxn id="38" idx="1"/>
          </p:cNvCxnSpPr>
          <p:nvPr/>
        </p:nvCxnSpPr>
        <p:spPr>
          <a:xfrm>
            <a:off x="1818914" y="6036084"/>
            <a:ext cx="821749" cy="1"/>
          </a:xfrm>
          <a:prstGeom prst="straightConnector1">
            <a:avLst/>
          </a:prstGeom>
          <a:ln w="127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9DC30C1D-D703-E44B-8EB3-425B87C9EED0}"/>
              </a:ext>
            </a:extLst>
          </p:cNvPr>
          <p:cNvCxnSpPr>
            <a:cxnSpLocks/>
          </p:cNvCxnSpPr>
          <p:nvPr/>
        </p:nvCxnSpPr>
        <p:spPr>
          <a:xfrm flipV="1">
            <a:off x="1884772" y="5480232"/>
            <a:ext cx="718039" cy="3643"/>
          </a:xfrm>
          <a:prstGeom prst="straightConnector1">
            <a:avLst/>
          </a:prstGeom>
          <a:ln w="12700">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03B189C-D6CE-924B-9562-E1738421C625}"/>
              </a:ext>
            </a:extLst>
          </p:cNvPr>
          <p:cNvSpPr txBox="1"/>
          <p:nvPr/>
        </p:nvSpPr>
        <p:spPr>
          <a:xfrm>
            <a:off x="1793699" y="5162201"/>
            <a:ext cx="821750" cy="249874"/>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销售数据</a:t>
            </a:r>
          </a:p>
        </p:txBody>
      </p:sp>
      <p:grpSp>
        <p:nvGrpSpPr>
          <p:cNvPr id="68" name="组合 67">
            <a:extLst>
              <a:ext uri="{FF2B5EF4-FFF2-40B4-BE49-F238E27FC236}">
                <a16:creationId xmlns:a16="http://schemas.microsoft.com/office/drawing/2014/main" id="{2FCA3535-3A65-0547-807B-E2E0C2304B7E}"/>
              </a:ext>
            </a:extLst>
          </p:cNvPr>
          <p:cNvGrpSpPr/>
          <p:nvPr/>
        </p:nvGrpSpPr>
        <p:grpSpPr>
          <a:xfrm>
            <a:off x="5351192" y="4079979"/>
            <a:ext cx="3597477" cy="2300166"/>
            <a:chOff x="7660300" y="1022595"/>
            <a:chExt cx="3490657" cy="2549858"/>
          </a:xfrm>
        </p:grpSpPr>
        <p:sp>
          <p:nvSpPr>
            <p:cNvPr id="69" name="矩形 68">
              <a:extLst>
                <a:ext uri="{FF2B5EF4-FFF2-40B4-BE49-F238E27FC236}">
                  <a16:creationId xmlns:a16="http://schemas.microsoft.com/office/drawing/2014/main" id="{8C8B4BA5-7725-0E49-968E-C5C374BD21CA}"/>
                </a:ext>
              </a:extLst>
            </p:cNvPr>
            <p:cNvSpPr/>
            <p:nvPr/>
          </p:nvSpPr>
          <p:spPr>
            <a:xfrm>
              <a:off x="7673661" y="1280013"/>
              <a:ext cx="3477296" cy="2292440"/>
            </a:xfrm>
            <a:prstGeom prst="rect">
              <a:avLst/>
            </a:prstGeom>
            <a:noFill/>
            <a:ln>
              <a:solidFill>
                <a:srgbClr val="318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207DB5BC-ACCA-034B-9D8C-469E7EB82778}"/>
                </a:ext>
              </a:extLst>
            </p:cNvPr>
            <p:cNvSpPr/>
            <p:nvPr/>
          </p:nvSpPr>
          <p:spPr>
            <a:xfrm>
              <a:off x="8810488" y="1022595"/>
              <a:ext cx="1203159" cy="4448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华衍业务</a:t>
              </a:r>
            </a:p>
          </p:txBody>
        </p:sp>
        <p:sp>
          <p:nvSpPr>
            <p:cNvPr id="71" name="矩形 70">
              <a:extLst>
                <a:ext uri="{FF2B5EF4-FFF2-40B4-BE49-F238E27FC236}">
                  <a16:creationId xmlns:a16="http://schemas.microsoft.com/office/drawing/2014/main" id="{F2562022-0773-EB44-9F96-223C198908B0}"/>
                </a:ext>
              </a:extLst>
            </p:cNvPr>
            <p:cNvSpPr/>
            <p:nvPr/>
          </p:nvSpPr>
          <p:spPr>
            <a:xfrm>
              <a:off x="7798033" y="1630974"/>
              <a:ext cx="1203159" cy="444877"/>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latin typeface="Microsoft YaHei" panose="020B0503020204020204" pitchFamily="34" charset="-122"/>
                  <a:ea typeface="Microsoft YaHei" panose="020B0503020204020204" pitchFamily="34" charset="-122"/>
                </a:rPr>
                <a:t>营收服务</a:t>
              </a:r>
              <a:endParaRPr kumimoji="1" lang="en-US" altLang="zh-CN" sz="1100" b="1" dirty="0">
                <a:latin typeface="Microsoft YaHei" panose="020B0503020204020204" pitchFamily="34" charset="-122"/>
                <a:ea typeface="Microsoft YaHei" panose="020B0503020204020204" pitchFamily="34" charset="-122"/>
              </a:endParaRPr>
            </a:p>
            <a:p>
              <a:pPr algn="ctr"/>
              <a:r>
                <a:rPr kumimoji="1" lang="zh-CN" altLang="en-US" sz="1100" b="1" dirty="0">
                  <a:latin typeface="Microsoft YaHei" panose="020B0503020204020204" pitchFamily="34" charset="-122"/>
                  <a:ea typeface="Microsoft YaHei" panose="020B0503020204020204" pitchFamily="34" charset="-122"/>
                </a:rPr>
                <a:t>管理系统</a:t>
              </a:r>
            </a:p>
          </p:txBody>
        </p:sp>
        <p:sp>
          <p:nvSpPr>
            <p:cNvPr id="72" name="矩形 71">
              <a:extLst>
                <a:ext uri="{FF2B5EF4-FFF2-40B4-BE49-F238E27FC236}">
                  <a16:creationId xmlns:a16="http://schemas.microsoft.com/office/drawing/2014/main" id="{C5CA0AA4-84C2-704C-BA1E-05FFD8928F54}"/>
                </a:ext>
              </a:extLst>
            </p:cNvPr>
            <p:cNvSpPr/>
            <p:nvPr/>
          </p:nvSpPr>
          <p:spPr>
            <a:xfrm>
              <a:off x="7798034" y="2985589"/>
              <a:ext cx="1203159" cy="444877"/>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主数据</a:t>
              </a:r>
            </a:p>
          </p:txBody>
        </p:sp>
        <p:sp>
          <p:nvSpPr>
            <p:cNvPr id="73" name="矩形 72">
              <a:extLst>
                <a:ext uri="{FF2B5EF4-FFF2-40B4-BE49-F238E27FC236}">
                  <a16:creationId xmlns:a16="http://schemas.microsoft.com/office/drawing/2014/main" id="{10F0907C-7DB9-6A47-97F6-C7FC35B99BEB}"/>
                </a:ext>
              </a:extLst>
            </p:cNvPr>
            <p:cNvSpPr/>
            <p:nvPr/>
          </p:nvSpPr>
          <p:spPr>
            <a:xfrm>
              <a:off x="9847472" y="1630974"/>
              <a:ext cx="1203159" cy="444877"/>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latin typeface="Microsoft YaHei" panose="020B0503020204020204" pitchFamily="34" charset="-122"/>
                  <a:ea typeface="Microsoft YaHei" panose="020B0503020204020204" pitchFamily="34" charset="-122"/>
                </a:rPr>
                <a:t>抄表系统</a:t>
              </a:r>
              <a:r>
                <a:rPr kumimoji="1" lang="en-US" altLang="zh-CN" sz="1100" b="1" dirty="0">
                  <a:latin typeface="Microsoft YaHei" panose="020B0503020204020204" pitchFamily="34" charset="-122"/>
                  <a:ea typeface="Microsoft YaHei" panose="020B0503020204020204" pitchFamily="34" charset="-122"/>
                </a:rPr>
                <a:t>/</a:t>
              </a:r>
              <a:r>
                <a:rPr kumimoji="1" lang="zh-CN" altLang="en-US" sz="1100" b="1" dirty="0">
                  <a:latin typeface="Microsoft YaHei" panose="020B0503020204020204" pitchFamily="34" charset="-122"/>
                  <a:ea typeface="Microsoft YaHei" panose="020B0503020204020204" pitchFamily="34" charset="-122"/>
                </a:rPr>
                <a:t>城市生命线</a:t>
              </a:r>
              <a:r>
                <a:rPr kumimoji="1" lang="en-US" altLang="zh-CN" sz="1100" b="1" dirty="0">
                  <a:latin typeface="Microsoft YaHei" panose="020B0503020204020204" pitchFamily="34" charset="-122"/>
                  <a:ea typeface="Microsoft YaHei" panose="020B0503020204020204" pitchFamily="34" charset="-122"/>
                </a:rPr>
                <a:t>/</a:t>
              </a:r>
              <a:r>
                <a:rPr kumimoji="1" lang="zh-CN" altLang="en-US" sz="1100" b="1" dirty="0">
                  <a:latin typeface="Microsoft YaHei" panose="020B0503020204020204" pitchFamily="34" charset="-122"/>
                  <a:ea typeface="Microsoft YaHei" panose="020B0503020204020204" pitchFamily="34" charset="-122"/>
                </a:rPr>
                <a:t>政府</a:t>
              </a:r>
              <a:r>
                <a:rPr kumimoji="1" lang="en-US" altLang="zh-CN" sz="1100" b="1" dirty="0">
                  <a:latin typeface="Microsoft YaHei" panose="020B0503020204020204" pitchFamily="34" charset="-122"/>
                  <a:ea typeface="Microsoft YaHei" panose="020B0503020204020204" pitchFamily="34" charset="-122"/>
                </a:rPr>
                <a:t>/…</a:t>
              </a:r>
              <a:endParaRPr kumimoji="1" lang="zh-CN" altLang="en-US" sz="1100" b="1" dirty="0">
                <a:latin typeface="Microsoft YaHei" panose="020B0503020204020204" pitchFamily="34" charset="-122"/>
                <a:ea typeface="Microsoft YaHei" panose="020B0503020204020204" pitchFamily="34" charset="-122"/>
              </a:endParaRPr>
            </a:p>
          </p:txBody>
        </p:sp>
        <p:sp>
          <p:nvSpPr>
            <p:cNvPr id="74" name="矩形 73">
              <a:extLst>
                <a:ext uri="{FF2B5EF4-FFF2-40B4-BE49-F238E27FC236}">
                  <a16:creationId xmlns:a16="http://schemas.microsoft.com/office/drawing/2014/main" id="{0A363638-B8C2-494E-9588-4F06E1BE7DA8}"/>
                </a:ext>
              </a:extLst>
            </p:cNvPr>
            <p:cNvSpPr/>
            <p:nvPr/>
          </p:nvSpPr>
          <p:spPr>
            <a:xfrm>
              <a:off x="9847470" y="2332583"/>
              <a:ext cx="1203159" cy="444877"/>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智能生产</a:t>
              </a:r>
            </a:p>
          </p:txBody>
        </p:sp>
        <p:cxnSp>
          <p:nvCxnSpPr>
            <p:cNvPr id="75" name="直线箭头连接符 74">
              <a:extLst>
                <a:ext uri="{FF2B5EF4-FFF2-40B4-BE49-F238E27FC236}">
                  <a16:creationId xmlns:a16="http://schemas.microsoft.com/office/drawing/2014/main" id="{68A57465-CB01-3A46-8D13-584987AFEC33}"/>
                </a:ext>
              </a:extLst>
            </p:cNvPr>
            <p:cNvCxnSpPr>
              <a:cxnSpLocks/>
              <a:stCxn id="71" idx="3"/>
              <a:endCxn id="73" idx="1"/>
            </p:cNvCxnSpPr>
            <p:nvPr/>
          </p:nvCxnSpPr>
          <p:spPr>
            <a:xfrm>
              <a:off x="9001192" y="1853413"/>
              <a:ext cx="846280" cy="0"/>
            </a:xfrm>
            <a:prstGeom prst="straightConnector1">
              <a:avLst/>
            </a:prstGeom>
            <a:ln w="127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26C911F2-3737-F54C-A39C-4A1AF63BAE3B}"/>
                </a:ext>
              </a:extLst>
            </p:cNvPr>
            <p:cNvSpPr txBox="1"/>
            <p:nvPr/>
          </p:nvSpPr>
          <p:spPr>
            <a:xfrm>
              <a:off x="9050122" y="1576413"/>
              <a:ext cx="797350"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生产数据</a:t>
              </a:r>
            </a:p>
          </p:txBody>
        </p:sp>
        <p:sp>
          <p:nvSpPr>
            <p:cNvPr id="77" name="矩形 76">
              <a:extLst>
                <a:ext uri="{FF2B5EF4-FFF2-40B4-BE49-F238E27FC236}">
                  <a16:creationId xmlns:a16="http://schemas.microsoft.com/office/drawing/2014/main" id="{2CB9BECD-FE52-3E48-BD74-EA405454DE95}"/>
                </a:ext>
              </a:extLst>
            </p:cNvPr>
            <p:cNvSpPr/>
            <p:nvPr/>
          </p:nvSpPr>
          <p:spPr>
            <a:xfrm>
              <a:off x="9847471" y="2985588"/>
              <a:ext cx="1203159" cy="444877"/>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NC</a:t>
              </a:r>
              <a:endParaRPr kumimoji="1" lang="zh-CN" altLang="en-US" sz="1400" b="1" dirty="0">
                <a:latin typeface="Microsoft YaHei" panose="020B0503020204020204" pitchFamily="34" charset="-122"/>
                <a:ea typeface="Microsoft YaHei" panose="020B0503020204020204" pitchFamily="34" charset="-122"/>
              </a:endParaRPr>
            </a:p>
          </p:txBody>
        </p:sp>
        <p:sp>
          <p:nvSpPr>
            <p:cNvPr id="78" name="文本框 77">
              <a:extLst>
                <a:ext uri="{FF2B5EF4-FFF2-40B4-BE49-F238E27FC236}">
                  <a16:creationId xmlns:a16="http://schemas.microsoft.com/office/drawing/2014/main" id="{3E58E762-59BB-AA44-AAA8-AA6243C062C2}"/>
                </a:ext>
              </a:extLst>
            </p:cNvPr>
            <p:cNvSpPr txBox="1"/>
            <p:nvPr/>
          </p:nvSpPr>
          <p:spPr>
            <a:xfrm>
              <a:off x="9101522" y="2963533"/>
              <a:ext cx="797350"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基础数据</a:t>
              </a:r>
            </a:p>
          </p:txBody>
        </p:sp>
        <p:cxnSp>
          <p:nvCxnSpPr>
            <p:cNvPr id="79" name="直线箭头连接符 78">
              <a:extLst>
                <a:ext uri="{FF2B5EF4-FFF2-40B4-BE49-F238E27FC236}">
                  <a16:creationId xmlns:a16="http://schemas.microsoft.com/office/drawing/2014/main" id="{E7B520D2-66CC-704E-85E2-ED98F2F1633E}"/>
                </a:ext>
              </a:extLst>
            </p:cNvPr>
            <p:cNvCxnSpPr>
              <a:cxnSpLocks/>
              <a:endCxn id="77" idx="1"/>
            </p:cNvCxnSpPr>
            <p:nvPr/>
          </p:nvCxnSpPr>
          <p:spPr>
            <a:xfrm>
              <a:off x="9050122" y="3208026"/>
              <a:ext cx="797349" cy="1"/>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12BB394E-3D7A-0C4B-9D76-C92E0D30D627}"/>
                </a:ext>
              </a:extLst>
            </p:cNvPr>
            <p:cNvCxnSpPr>
              <a:cxnSpLocks/>
              <a:endCxn id="74" idx="1"/>
            </p:cNvCxnSpPr>
            <p:nvPr/>
          </p:nvCxnSpPr>
          <p:spPr>
            <a:xfrm flipV="1">
              <a:off x="9050122" y="2555022"/>
              <a:ext cx="797348" cy="538853"/>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569AEF4B-AE84-3845-8DF3-1CF9D00995C3}"/>
                </a:ext>
              </a:extLst>
            </p:cNvPr>
            <p:cNvSpPr txBox="1"/>
            <p:nvPr/>
          </p:nvSpPr>
          <p:spPr>
            <a:xfrm rot="19502716">
              <a:off x="8992524" y="2574433"/>
              <a:ext cx="797350"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生产数据</a:t>
              </a:r>
            </a:p>
          </p:txBody>
        </p:sp>
        <p:cxnSp>
          <p:nvCxnSpPr>
            <p:cNvPr id="83" name="直线箭头连接符 82">
              <a:extLst>
                <a:ext uri="{FF2B5EF4-FFF2-40B4-BE49-F238E27FC236}">
                  <a16:creationId xmlns:a16="http://schemas.microsoft.com/office/drawing/2014/main" id="{C894956D-F7AC-7C43-A1F0-42CB58930059}"/>
                </a:ext>
              </a:extLst>
            </p:cNvPr>
            <p:cNvCxnSpPr>
              <a:cxnSpLocks/>
              <a:stCxn id="71" idx="2"/>
              <a:endCxn id="72" idx="0"/>
            </p:cNvCxnSpPr>
            <p:nvPr/>
          </p:nvCxnSpPr>
          <p:spPr>
            <a:xfrm>
              <a:off x="8399613" y="2075851"/>
              <a:ext cx="1" cy="909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AFFCC36-A3B2-D64B-85A0-789E09D3EB95}"/>
                </a:ext>
              </a:extLst>
            </p:cNvPr>
            <p:cNvSpPr txBox="1"/>
            <p:nvPr/>
          </p:nvSpPr>
          <p:spPr>
            <a:xfrm>
              <a:off x="7660300" y="2347652"/>
              <a:ext cx="797350"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客户数据</a:t>
              </a:r>
            </a:p>
          </p:txBody>
        </p:sp>
      </p:grpSp>
      <p:grpSp>
        <p:nvGrpSpPr>
          <p:cNvPr id="105" name="组合 104">
            <a:extLst>
              <a:ext uri="{FF2B5EF4-FFF2-40B4-BE49-F238E27FC236}">
                <a16:creationId xmlns:a16="http://schemas.microsoft.com/office/drawing/2014/main" id="{7128199D-263F-F046-99DE-0556FFD5DB01}"/>
              </a:ext>
            </a:extLst>
          </p:cNvPr>
          <p:cNvGrpSpPr/>
          <p:nvPr/>
        </p:nvGrpSpPr>
        <p:grpSpPr>
          <a:xfrm>
            <a:off x="10220367" y="1069620"/>
            <a:ext cx="1518244" cy="2309667"/>
            <a:chOff x="9717447" y="999735"/>
            <a:chExt cx="1518244" cy="2309667"/>
          </a:xfrm>
        </p:grpSpPr>
        <p:sp>
          <p:nvSpPr>
            <p:cNvPr id="93" name="矩形 92">
              <a:extLst>
                <a:ext uri="{FF2B5EF4-FFF2-40B4-BE49-F238E27FC236}">
                  <a16:creationId xmlns:a16="http://schemas.microsoft.com/office/drawing/2014/main" id="{CF44A15C-3F57-9347-85EE-A5F7D8926559}"/>
                </a:ext>
              </a:extLst>
            </p:cNvPr>
            <p:cNvSpPr/>
            <p:nvPr/>
          </p:nvSpPr>
          <p:spPr>
            <a:xfrm>
              <a:off x="9717447" y="1241447"/>
              <a:ext cx="1518244" cy="2067955"/>
            </a:xfrm>
            <a:prstGeom prst="rect">
              <a:avLst/>
            </a:prstGeom>
            <a:noFill/>
            <a:ln>
              <a:solidFill>
                <a:srgbClr val="318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a:extLst>
                <a:ext uri="{FF2B5EF4-FFF2-40B4-BE49-F238E27FC236}">
                  <a16:creationId xmlns:a16="http://schemas.microsoft.com/office/drawing/2014/main" id="{C22AF677-C55A-4A4B-8C57-C7EC28BD8C43}"/>
                </a:ext>
              </a:extLst>
            </p:cNvPr>
            <p:cNvSpPr/>
            <p:nvPr/>
          </p:nvSpPr>
          <p:spPr>
            <a:xfrm>
              <a:off x="9845624" y="999735"/>
              <a:ext cx="1239978" cy="4013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气源业务</a:t>
              </a:r>
            </a:p>
          </p:txBody>
        </p:sp>
        <p:sp>
          <p:nvSpPr>
            <p:cNvPr id="95" name="矩形 94">
              <a:extLst>
                <a:ext uri="{FF2B5EF4-FFF2-40B4-BE49-F238E27FC236}">
                  <a16:creationId xmlns:a16="http://schemas.microsoft.com/office/drawing/2014/main" id="{E5B68D65-38E9-1D48-8DD1-6A77FD7CEB1A}"/>
                </a:ext>
              </a:extLst>
            </p:cNvPr>
            <p:cNvSpPr/>
            <p:nvPr/>
          </p:nvSpPr>
          <p:spPr>
            <a:xfrm>
              <a:off x="9845624" y="2063123"/>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ERM</a:t>
              </a:r>
              <a:r>
                <a:rPr kumimoji="1" lang="zh-CN" altLang="en-US" sz="1400" b="1" dirty="0">
                  <a:latin typeface="Microsoft YaHei" panose="020B0503020204020204" pitchFamily="34" charset="-122"/>
                  <a:ea typeface="Microsoft YaHei" panose="020B0503020204020204" pitchFamily="34" charset="-122"/>
                </a:rPr>
                <a:t>（</a:t>
              </a:r>
              <a:r>
                <a:rPr kumimoji="1" lang="en-US" altLang="zh-CN" sz="1400" b="1" dirty="0">
                  <a:latin typeface="Microsoft YaHei" panose="020B0503020204020204" pitchFamily="34" charset="-122"/>
                  <a:ea typeface="Microsoft YaHei" panose="020B0503020204020204" pitchFamily="34" charset="-122"/>
                </a:rPr>
                <a:t>NC</a:t>
              </a:r>
              <a:r>
                <a:rPr kumimoji="1" lang="zh-CN" altLang="en-US" sz="1400" b="1" dirty="0">
                  <a:latin typeface="Microsoft YaHei" panose="020B0503020204020204" pitchFamily="34" charset="-122"/>
                  <a:ea typeface="Microsoft YaHei" panose="020B0503020204020204" pitchFamily="34" charset="-122"/>
                </a:rPr>
                <a:t>）</a:t>
              </a:r>
            </a:p>
          </p:txBody>
        </p:sp>
        <p:sp>
          <p:nvSpPr>
            <p:cNvPr id="96" name="矩形 95">
              <a:extLst>
                <a:ext uri="{FF2B5EF4-FFF2-40B4-BE49-F238E27FC236}">
                  <a16:creationId xmlns:a16="http://schemas.microsoft.com/office/drawing/2014/main" id="{8CBDC36F-8548-5C4C-B445-2BF7AA45D298}"/>
                </a:ext>
              </a:extLst>
            </p:cNvPr>
            <p:cNvSpPr/>
            <p:nvPr/>
          </p:nvSpPr>
          <p:spPr>
            <a:xfrm>
              <a:off x="9845624" y="2838973"/>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银证系统</a:t>
              </a:r>
            </a:p>
          </p:txBody>
        </p:sp>
        <p:sp>
          <p:nvSpPr>
            <p:cNvPr id="101" name="文本框 100">
              <a:extLst>
                <a:ext uri="{FF2B5EF4-FFF2-40B4-BE49-F238E27FC236}">
                  <a16:creationId xmlns:a16="http://schemas.microsoft.com/office/drawing/2014/main" id="{F7732892-2661-8449-845B-C7356E80DEA7}"/>
                </a:ext>
              </a:extLst>
            </p:cNvPr>
            <p:cNvSpPr txBox="1"/>
            <p:nvPr/>
          </p:nvSpPr>
          <p:spPr>
            <a:xfrm>
              <a:off x="10375482" y="2501815"/>
              <a:ext cx="821750"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收款单</a:t>
              </a:r>
            </a:p>
          </p:txBody>
        </p:sp>
        <p:cxnSp>
          <p:nvCxnSpPr>
            <p:cNvPr id="102" name="直线箭头连接符 101">
              <a:extLst>
                <a:ext uri="{FF2B5EF4-FFF2-40B4-BE49-F238E27FC236}">
                  <a16:creationId xmlns:a16="http://schemas.microsoft.com/office/drawing/2014/main" id="{0956B068-5A45-2746-A09B-6DA89C622E78}"/>
                </a:ext>
              </a:extLst>
            </p:cNvPr>
            <p:cNvCxnSpPr>
              <a:cxnSpLocks/>
            </p:cNvCxnSpPr>
            <p:nvPr/>
          </p:nvCxnSpPr>
          <p:spPr>
            <a:xfrm flipV="1">
              <a:off x="10479800" y="2456648"/>
              <a:ext cx="0" cy="33969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EE692EA0-BA2A-C743-BD5A-70F5F7E0B2A7}"/>
              </a:ext>
            </a:extLst>
          </p:cNvPr>
          <p:cNvGrpSpPr/>
          <p:nvPr/>
        </p:nvGrpSpPr>
        <p:grpSpPr>
          <a:xfrm>
            <a:off x="10220367" y="4049796"/>
            <a:ext cx="1518244" cy="2309667"/>
            <a:chOff x="9717447" y="999735"/>
            <a:chExt cx="1518244" cy="2309667"/>
          </a:xfrm>
        </p:grpSpPr>
        <p:sp>
          <p:nvSpPr>
            <p:cNvPr id="107" name="矩形 106">
              <a:extLst>
                <a:ext uri="{FF2B5EF4-FFF2-40B4-BE49-F238E27FC236}">
                  <a16:creationId xmlns:a16="http://schemas.microsoft.com/office/drawing/2014/main" id="{21AD249E-9729-3741-838D-3794203EEACA}"/>
                </a:ext>
              </a:extLst>
            </p:cNvPr>
            <p:cNvSpPr/>
            <p:nvPr/>
          </p:nvSpPr>
          <p:spPr>
            <a:xfrm>
              <a:off x="9717447" y="1241447"/>
              <a:ext cx="1518244" cy="2067955"/>
            </a:xfrm>
            <a:prstGeom prst="rect">
              <a:avLst/>
            </a:prstGeom>
            <a:noFill/>
            <a:ln>
              <a:solidFill>
                <a:srgbClr val="318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a:extLst>
                <a:ext uri="{FF2B5EF4-FFF2-40B4-BE49-F238E27FC236}">
                  <a16:creationId xmlns:a16="http://schemas.microsoft.com/office/drawing/2014/main" id="{80FFF223-4737-F843-B6F4-F2BD0A0C9D9B}"/>
                </a:ext>
              </a:extLst>
            </p:cNvPr>
            <p:cNvSpPr/>
            <p:nvPr/>
          </p:nvSpPr>
          <p:spPr>
            <a:xfrm>
              <a:off x="9845624" y="999735"/>
              <a:ext cx="1239978" cy="4013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绿燃业务</a:t>
              </a:r>
            </a:p>
          </p:txBody>
        </p:sp>
        <p:sp>
          <p:nvSpPr>
            <p:cNvPr id="109" name="矩形 108">
              <a:extLst>
                <a:ext uri="{FF2B5EF4-FFF2-40B4-BE49-F238E27FC236}">
                  <a16:creationId xmlns:a16="http://schemas.microsoft.com/office/drawing/2014/main" id="{82D25E71-C9A0-6046-AB89-E25AE823E554}"/>
                </a:ext>
              </a:extLst>
            </p:cNvPr>
            <p:cNvSpPr/>
            <p:nvPr/>
          </p:nvSpPr>
          <p:spPr>
            <a:xfrm>
              <a:off x="9845624" y="1638050"/>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ERM</a:t>
              </a:r>
              <a:r>
                <a:rPr kumimoji="1" lang="zh-CN" altLang="en-US" sz="1400" b="1" dirty="0">
                  <a:latin typeface="Microsoft YaHei" panose="020B0503020204020204" pitchFamily="34" charset="-122"/>
                  <a:ea typeface="Microsoft YaHei" panose="020B0503020204020204" pitchFamily="34" charset="-122"/>
                </a:rPr>
                <a:t>（</a:t>
              </a:r>
              <a:r>
                <a:rPr kumimoji="1" lang="en-US" altLang="zh-CN" sz="1400" b="1" dirty="0">
                  <a:latin typeface="Microsoft YaHei" panose="020B0503020204020204" pitchFamily="34" charset="-122"/>
                  <a:ea typeface="Microsoft YaHei" panose="020B0503020204020204" pitchFamily="34" charset="-122"/>
                </a:rPr>
                <a:t>NC</a:t>
              </a:r>
              <a:r>
                <a:rPr kumimoji="1" lang="zh-CN" altLang="en-US" sz="1400" b="1" dirty="0">
                  <a:latin typeface="Microsoft YaHei" panose="020B0503020204020204" pitchFamily="34" charset="-122"/>
                  <a:ea typeface="Microsoft YaHei" panose="020B0503020204020204" pitchFamily="34" charset="-122"/>
                </a:rPr>
                <a:t>）</a:t>
              </a:r>
            </a:p>
          </p:txBody>
        </p:sp>
        <p:sp>
          <p:nvSpPr>
            <p:cNvPr id="110" name="矩形 109">
              <a:extLst>
                <a:ext uri="{FF2B5EF4-FFF2-40B4-BE49-F238E27FC236}">
                  <a16:creationId xmlns:a16="http://schemas.microsoft.com/office/drawing/2014/main" id="{FE1199AA-18FC-E245-9CF1-DD00270E9717}"/>
                </a:ext>
              </a:extLst>
            </p:cNvPr>
            <p:cNvSpPr/>
            <p:nvPr/>
          </p:nvSpPr>
          <p:spPr>
            <a:xfrm>
              <a:off x="9845625" y="2734286"/>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OA</a:t>
              </a:r>
              <a:endParaRPr kumimoji="1" lang="zh-CN" altLang="en-US" sz="1400" b="1" dirty="0">
                <a:latin typeface="Microsoft YaHei" panose="020B0503020204020204" pitchFamily="34" charset="-122"/>
                <a:ea typeface="Microsoft YaHei" panose="020B0503020204020204" pitchFamily="34" charset="-122"/>
              </a:endParaRPr>
            </a:p>
          </p:txBody>
        </p:sp>
        <p:sp>
          <p:nvSpPr>
            <p:cNvPr id="111" name="文本框 110">
              <a:extLst>
                <a:ext uri="{FF2B5EF4-FFF2-40B4-BE49-F238E27FC236}">
                  <a16:creationId xmlns:a16="http://schemas.microsoft.com/office/drawing/2014/main" id="{F53AFDE8-887E-224D-9235-B347D0912477}"/>
                </a:ext>
              </a:extLst>
            </p:cNvPr>
            <p:cNvSpPr txBox="1"/>
            <p:nvPr/>
          </p:nvSpPr>
          <p:spPr>
            <a:xfrm>
              <a:off x="10378152" y="2259128"/>
              <a:ext cx="821750" cy="276999"/>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预算单</a:t>
              </a:r>
            </a:p>
          </p:txBody>
        </p:sp>
        <p:cxnSp>
          <p:nvCxnSpPr>
            <p:cNvPr id="112" name="直线箭头连接符 111">
              <a:extLst>
                <a:ext uri="{FF2B5EF4-FFF2-40B4-BE49-F238E27FC236}">
                  <a16:creationId xmlns:a16="http://schemas.microsoft.com/office/drawing/2014/main" id="{AD7FFBC2-6717-1441-B449-525A0722D984}"/>
                </a:ext>
              </a:extLst>
            </p:cNvPr>
            <p:cNvCxnSpPr>
              <a:cxnSpLocks/>
            </p:cNvCxnSpPr>
            <p:nvPr/>
          </p:nvCxnSpPr>
          <p:spPr>
            <a:xfrm flipV="1">
              <a:off x="10479800" y="2050793"/>
              <a:ext cx="1" cy="6066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115" name="直线箭头连接符 114">
            <a:extLst>
              <a:ext uri="{FF2B5EF4-FFF2-40B4-BE49-F238E27FC236}">
                <a16:creationId xmlns:a16="http://schemas.microsoft.com/office/drawing/2014/main" id="{C7F9C55E-2CAB-7C4E-9C37-2A3206AA4A71}"/>
              </a:ext>
            </a:extLst>
          </p:cNvPr>
          <p:cNvCxnSpPr>
            <a:cxnSpLocks/>
          </p:cNvCxnSpPr>
          <p:nvPr/>
        </p:nvCxnSpPr>
        <p:spPr>
          <a:xfrm>
            <a:off x="4016825" y="2596070"/>
            <a:ext cx="1180208" cy="0"/>
          </a:xfrm>
          <a:prstGeom prst="straightConnector1">
            <a:avLst/>
          </a:prstGeom>
          <a:ln w="19050">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77C7BFB0-F948-BB4E-9F6D-27CA1D2C6A5D}"/>
              </a:ext>
            </a:extLst>
          </p:cNvPr>
          <p:cNvSpPr txBox="1"/>
          <p:nvPr/>
        </p:nvSpPr>
        <p:spPr>
          <a:xfrm>
            <a:off x="4164058" y="2134405"/>
            <a:ext cx="821750" cy="461665"/>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收款</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应收</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暂估</a:t>
            </a:r>
          </a:p>
        </p:txBody>
      </p:sp>
      <p:sp>
        <p:nvSpPr>
          <p:cNvPr id="123" name="文本框 122">
            <a:extLst>
              <a:ext uri="{FF2B5EF4-FFF2-40B4-BE49-F238E27FC236}">
                <a16:creationId xmlns:a16="http://schemas.microsoft.com/office/drawing/2014/main" id="{FCE31E40-086F-C747-A10A-8C62D8BCE4AB}"/>
              </a:ext>
            </a:extLst>
          </p:cNvPr>
          <p:cNvSpPr txBox="1"/>
          <p:nvPr/>
        </p:nvSpPr>
        <p:spPr>
          <a:xfrm>
            <a:off x="2031904" y="3476737"/>
            <a:ext cx="1167089" cy="507831"/>
          </a:xfrm>
          <a:prstGeom prst="rect">
            <a:avLst/>
          </a:prstGeom>
          <a:noFill/>
        </p:spPr>
        <p:txBody>
          <a:bodyPr wrap="square" rtlCol="0">
            <a:spAutoFit/>
          </a:bodyPr>
          <a:lstStyle/>
          <a:p>
            <a:pPr algn="ctr"/>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基础档案</a:t>
            </a:r>
            <a:endPar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收款和应收单</a:t>
            </a:r>
            <a:endParaRPr kumimoji="1" lang="en-US" altLang="zh-CN" sz="9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900" dirty="0">
                <a:solidFill>
                  <a:schemeClr val="bg2">
                    <a:lumMod val="10000"/>
                  </a:schemeClr>
                </a:solidFill>
                <a:latin typeface="Microsoft YaHei" panose="020B0503020204020204" pitchFamily="34" charset="-122"/>
                <a:ea typeface="Microsoft YaHei" panose="020B0503020204020204" pitchFamily="34" charset="-122"/>
              </a:rPr>
              <a:t>用户分类统计</a:t>
            </a:r>
          </a:p>
        </p:txBody>
      </p:sp>
      <p:cxnSp>
        <p:nvCxnSpPr>
          <p:cNvPr id="125" name="肘形连接符 124">
            <a:extLst>
              <a:ext uri="{FF2B5EF4-FFF2-40B4-BE49-F238E27FC236}">
                <a16:creationId xmlns:a16="http://schemas.microsoft.com/office/drawing/2014/main" id="{A956AA74-002C-BC4E-A686-B984328E2DF5}"/>
              </a:ext>
            </a:extLst>
          </p:cNvPr>
          <p:cNvCxnSpPr>
            <a:stCxn id="95" idx="3"/>
            <a:endCxn id="109" idx="3"/>
          </p:cNvCxnSpPr>
          <p:nvPr/>
        </p:nvCxnSpPr>
        <p:spPr>
          <a:xfrm>
            <a:off x="11588522" y="2333665"/>
            <a:ext cx="12700" cy="2555103"/>
          </a:xfrm>
          <a:prstGeom prst="bentConnector3">
            <a:avLst>
              <a:gd name="adj1" fmla="val 1800000"/>
            </a:avLst>
          </a:prstGeom>
          <a:ln w="19050"/>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E71875D4-4DC4-3242-9EBF-AFDA8585944B}"/>
              </a:ext>
            </a:extLst>
          </p:cNvPr>
          <p:cNvSpPr/>
          <p:nvPr/>
        </p:nvSpPr>
        <p:spPr>
          <a:xfrm>
            <a:off x="5286183" y="1331261"/>
            <a:ext cx="3583707" cy="2067955"/>
          </a:xfrm>
          <a:prstGeom prst="rect">
            <a:avLst/>
          </a:prstGeom>
          <a:noFill/>
          <a:ln>
            <a:solidFill>
              <a:srgbClr val="318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ECB66B62-9698-B545-B2B8-A80B0DEDE82C}"/>
              </a:ext>
            </a:extLst>
          </p:cNvPr>
          <p:cNvSpPr/>
          <p:nvPr/>
        </p:nvSpPr>
        <p:spPr>
          <a:xfrm>
            <a:off x="6457799" y="1099050"/>
            <a:ext cx="1239978" cy="4013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再生业务</a:t>
            </a:r>
          </a:p>
        </p:txBody>
      </p:sp>
      <p:sp>
        <p:nvSpPr>
          <p:cNvPr id="55" name="矩形 54">
            <a:extLst>
              <a:ext uri="{FF2B5EF4-FFF2-40B4-BE49-F238E27FC236}">
                <a16:creationId xmlns:a16="http://schemas.microsoft.com/office/drawing/2014/main" id="{09C6C7F9-DDAF-E547-A487-51D98B2ED1D7}"/>
              </a:ext>
            </a:extLst>
          </p:cNvPr>
          <p:cNvSpPr/>
          <p:nvPr/>
        </p:nvSpPr>
        <p:spPr>
          <a:xfrm>
            <a:off x="5404036" y="2896094"/>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碳汭星云</a:t>
            </a:r>
          </a:p>
        </p:txBody>
      </p:sp>
      <p:sp>
        <p:nvSpPr>
          <p:cNvPr id="57" name="矩形 56">
            <a:extLst>
              <a:ext uri="{FF2B5EF4-FFF2-40B4-BE49-F238E27FC236}">
                <a16:creationId xmlns:a16="http://schemas.microsoft.com/office/drawing/2014/main" id="{423F6EA7-C0DF-0D40-AC01-25C2EF9FF00A}"/>
              </a:ext>
            </a:extLst>
          </p:cNvPr>
          <p:cNvSpPr/>
          <p:nvPr/>
        </p:nvSpPr>
        <p:spPr>
          <a:xfrm>
            <a:off x="7516191" y="2896094"/>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a:latin typeface="Microsoft YaHei" panose="020B0503020204020204" pitchFamily="34" charset="-122"/>
                <a:ea typeface="Microsoft YaHei" panose="020B0503020204020204" pitchFamily="34" charset="-122"/>
              </a:rPr>
              <a:t>光伏星</a:t>
            </a:r>
            <a:r>
              <a:rPr kumimoji="1" lang="en-US" altLang="zh-CN" sz="1000" b="1" dirty="0">
                <a:latin typeface="Microsoft YaHei" panose="020B0503020204020204" pitchFamily="34" charset="-122"/>
                <a:ea typeface="Microsoft YaHei" panose="020B0503020204020204" pitchFamily="34" charset="-122"/>
              </a:rPr>
              <a:t>/</a:t>
            </a:r>
            <a:r>
              <a:rPr kumimoji="1" lang="zh-CN" altLang="en-US" sz="1000" b="1" dirty="0">
                <a:latin typeface="Microsoft YaHei" panose="020B0503020204020204" pitchFamily="34" charset="-122"/>
                <a:ea typeface="Microsoft YaHei" panose="020B0503020204020204" pitchFamily="34" charset="-122"/>
              </a:rPr>
              <a:t>运维星</a:t>
            </a:r>
            <a:r>
              <a:rPr kumimoji="1" lang="en-US" altLang="zh-CN" sz="1000" b="1" dirty="0">
                <a:latin typeface="Microsoft YaHei" panose="020B0503020204020204" pitchFamily="34" charset="-122"/>
                <a:ea typeface="Microsoft YaHei" panose="020B0503020204020204" pitchFamily="34" charset="-122"/>
              </a:rPr>
              <a:t>/…</a:t>
            </a:r>
            <a:endParaRPr kumimoji="1" lang="zh-CN" altLang="en-US" sz="1000" b="1" dirty="0">
              <a:latin typeface="Microsoft YaHei" panose="020B0503020204020204" pitchFamily="34" charset="-122"/>
              <a:ea typeface="Microsoft YaHei" panose="020B0503020204020204" pitchFamily="34" charset="-122"/>
            </a:endParaRPr>
          </a:p>
        </p:txBody>
      </p:sp>
      <p:cxnSp>
        <p:nvCxnSpPr>
          <p:cNvPr id="59" name="直线箭头连接符 58">
            <a:extLst>
              <a:ext uri="{FF2B5EF4-FFF2-40B4-BE49-F238E27FC236}">
                <a16:creationId xmlns:a16="http://schemas.microsoft.com/office/drawing/2014/main" id="{B1BFB88F-E2CC-7F47-BAB1-8FD6611EB2B9}"/>
              </a:ext>
            </a:extLst>
          </p:cNvPr>
          <p:cNvCxnSpPr>
            <a:cxnSpLocks/>
            <a:stCxn id="55" idx="3"/>
            <a:endCxn id="57" idx="1"/>
          </p:cNvCxnSpPr>
          <p:nvPr/>
        </p:nvCxnSpPr>
        <p:spPr>
          <a:xfrm>
            <a:off x="6644014" y="3096751"/>
            <a:ext cx="872178" cy="0"/>
          </a:xfrm>
          <a:prstGeom prst="straightConnector1">
            <a:avLst/>
          </a:prstGeom>
          <a:ln w="127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46B72D1F-AB22-3D48-97B7-1A9F9E52D59F}"/>
              </a:ext>
            </a:extLst>
          </p:cNvPr>
          <p:cNvSpPr txBox="1"/>
          <p:nvPr/>
        </p:nvSpPr>
        <p:spPr>
          <a:xfrm>
            <a:off x="6694441" y="2846876"/>
            <a:ext cx="821750" cy="249874"/>
          </a:xfrm>
          <a:prstGeom prst="rect">
            <a:avLst/>
          </a:prstGeom>
          <a:noFill/>
        </p:spPr>
        <p:txBody>
          <a:bodyPr wrap="square" rtlCol="0">
            <a:spAutoFit/>
          </a:bodyP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业务数据</a:t>
            </a:r>
          </a:p>
        </p:txBody>
      </p:sp>
      <p:sp>
        <p:nvSpPr>
          <p:cNvPr id="97" name="矩形 96">
            <a:extLst>
              <a:ext uri="{FF2B5EF4-FFF2-40B4-BE49-F238E27FC236}">
                <a16:creationId xmlns:a16="http://schemas.microsoft.com/office/drawing/2014/main" id="{4BFD7B41-9EB7-4646-8A72-0AC82BC91462}"/>
              </a:ext>
            </a:extLst>
          </p:cNvPr>
          <p:cNvSpPr/>
          <p:nvPr/>
        </p:nvSpPr>
        <p:spPr>
          <a:xfrm>
            <a:off x="5404036" y="2132164"/>
            <a:ext cx="1239978" cy="401313"/>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PLMS</a:t>
            </a:r>
            <a:endParaRPr kumimoji="1" lang="zh-CN" altLang="en-US" sz="1400" b="1" dirty="0">
              <a:latin typeface="Microsoft YaHei" panose="020B0503020204020204" pitchFamily="34" charset="-122"/>
              <a:ea typeface="Microsoft YaHei" panose="020B0503020204020204" pitchFamily="34" charset="-122"/>
            </a:endParaRPr>
          </a:p>
        </p:txBody>
      </p:sp>
      <p:cxnSp>
        <p:nvCxnSpPr>
          <p:cNvPr id="98" name="直线箭头连接符 97">
            <a:extLst>
              <a:ext uri="{FF2B5EF4-FFF2-40B4-BE49-F238E27FC236}">
                <a16:creationId xmlns:a16="http://schemas.microsoft.com/office/drawing/2014/main" id="{C71FDB9F-A04A-8747-A988-45464E1397DC}"/>
              </a:ext>
            </a:extLst>
          </p:cNvPr>
          <p:cNvCxnSpPr>
            <a:cxnSpLocks/>
          </p:cNvCxnSpPr>
          <p:nvPr/>
        </p:nvCxnSpPr>
        <p:spPr>
          <a:xfrm flipH="1">
            <a:off x="6024025" y="2507365"/>
            <a:ext cx="0" cy="3655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14ADC344-819C-4641-BF82-72E3F4E940CF}"/>
              </a:ext>
            </a:extLst>
          </p:cNvPr>
          <p:cNvSpPr txBox="1"/>
          <p:nvPr/>
        </p:nvSpPr>
        <p:spPr>
          <a:xfrm>
            <a:off x="5943088" y="2510145"/>
            <a:ext cx="821750" cy="400110"/>
          </a:xfrm>
          <a:prstGeom prst="rect">
            <a:avLst/>
          </a:prstGeom>
          <a:noFill/>
        </p:spPr>
        <p:txBody>
          <a:bodyPr wrap="square" rtlCol="0">
            <a:spAutoFit/>
          </a:bodyPr>
          <a:lstStyle/>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手工维护</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项目信息</a:t>
            </a:r>
          </a:p>
        </p:txBody>
      </p:sp>
      <p:cxnSp>
        <p:nvCxnSpPr>
          <p:cNvPr id="116" name="直线箭头连接符 115">
            <a:extLst>
              <a:ext uri="{FF2B5EF4-FFF2-40B4-BE49-F238E27FC236}">
                <a16:creationId xmlns:a16="http://schemas.microsoft.com/office/drawing/2014/main" id="{E1928208-AC78-0643-9396-EFB98C824E5D}"/>
              </a:ext>
            </a:extLst>
          </p:cNvPr>
          <p:cNvCxnSpPr>
            <a:cxnSpLocks/>
          </p:cNvCxnSpPr>
          <p:nvPr/>
        </p:nvCxnSpPr>
        <p:spPr>
          <a:xfrm flipV="1">
            <a:off x="2191936" y="3455717"/>
            <a:ext cx="0" cy="587922"/>
          </a:xfrm>
          <a:prstGeom prst="straightConnector1">
            <a:avLst/>
          </a:prstGeom>
          <a:ln w="1905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45E44EE-4708-B64C-85C9-7642F467AC21}"/>
              </a:ext>
            </a:extLst>
          </p:cNvPr>
          <p:cNvSpPr txBox="1"/>
          <p:nvPr/>
        </p:nvSpPr>
        <p:spPr>
          <a:xfrm>
            <a:off x="1720717" y="1620782"/>
            <a:ext cx="705642" cy="369332"/>
          </a:xfrm>
          <a:prstGeom prst="rect">
            <a:avLst/>
          </a:prstGeom>
          <a:noFill/>
        </p:spPr>
        <p:txBody>
          <a:bodyPr wrap="none" rtlCol="0">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TMS</a:t>
            </a: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sp>
        <p:nvSpPr>
          <p:cNvPr id="117" name="文本框 116">
            <a:extLst>
              <a:ext uri="{FF2B5EF4-FFF2-40B4-BE49-F238E27FC236}">
                <a16:creationId xmlns:a16="http://schemas.microsoft.com/office/drawing/2014/main" id="{07E8FAF5-C45F-A94D-88F5-83480006F62B}"/>
              </a:ext>
            </a:extLst>
          </p:cNvPr>
          <p:cNvSpPr txBox="1"/>
          <p:nvPr/>
        </p:nvSpPr>
        <p:spPr>
          <a:xfrm>
            <a:off x="6666967" y="1644741"/>
            <a:ext cx="705642" cy="369332"/>
          </a:xfrm>
          <a:prstGeom prst="rect">
            <a:avLst/>
          </a:prstGeom>
          <a:noFill/>
        </p:spPr>
        <p:txBody>
          <a:bodyPr wrap="none" rtlCol="0">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TMS</a:t>
            </a: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25764379-D304-7B49-B894-43C66B03EC05}"/>
              </a:ext>
            </a:extLst>
          </p:cNvPr>
          <p:cNvSpPr txBox="1"/>
          <p:nvPr/>
        </p:nvSpPr>
        <p:spPr>
          <a:xfrm>
            <a:off x="10626668" y="1646962"/>
            <a:ext cx="705642" cy="369332"/>
          </a:xfrm>
          <a:prstGeom prst="rect">
            <a:avLst/>
          </a:prstGeom>
          <a:noFill/>
        </p:spPr>
        <p:txBody>
          <a:bodyPr wrap="none" rtlCol="0">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TMS</a:t>
            </a: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cxnSp>
        <p:nvCxnSpPr>
          <p:cNvPr id="121" name="直线箭头连接符 120">
            <a:extLst>
              <a:ext uri="{FF2B5EF4-FFF2-40B4-BE49-F238E27FC236}">
                <a16:creationId xmlns:a16="http://schemas.microsoft.com/office/drawing/2014/main" id="{4A46E124-4EBD-DD48-A82A-E469D03D2F17}"/>
              </a:ext>
            </a:extLst>
          </p:cNvPr>
          <p:cNvCxnSpPr>
            <a:cxnSpLocks/>
          </p:cNvCxnSpPr>
          <p:nvPr/>
        </p:nvCxnSpPr>
        <p:spPr>
          <a:xfrm flipV="1">
            <a:off x="1094662" y="2034084"/>
            <a:ext cx="0" cy="730248"/>
          </a:xfrm>
          <a:prstGeom prst="straightConnector1">
            <a:avLst/>
          </a:prstGeom>
          <a:ln w="635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F5F6137-0274-C14C-942B-C38704EBA5FB}"/>
              </a:ext>
            </a:extLst>
          </p:cNvPr>
          <p:cNvSpPr txBox="1"/>
          <p:nvPr/>
        </p:nvSpPr>
        <p:spPr>
          <a:xfrm>
            <a:off x="814105" y="4613100"/>
            <a:ext cx="604653" cy="369332"/>
          </a:xfrm>
          <a:prstGeom prst="rect">
            <a:avLst/>
          </a:prstGeom>
          <a:noFill/>
        </p:spPr>
        <p:txBody>
          <a:bodyPr wrap="none" rtlCol="0">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TLC</a:t>
            </a: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sp>
        <p:nvSpPr>
          <p:cNvPr id="124" name="矩形 123">
            <a:extLst>
              <a:ext uri="{FF2B5EF4-FFF2-40B4-BE49-F238E27FC236}">
                <a16:creationId xmlns:a16="http://schemas.microsoft.com/office/drawing/2014/main" id="{C5140D2C-E422-0049-A3EF-6ACAE384BEF6}"/>
              </a:ext>
            </a:extLst>
          </p:cNvPr>
          <p:cNvSpPr/>
          <p:nvPr/>
        </p:nvSpPr>
        <p:spPr>
          <a:xfrm>
            <a:off x="631323" y="5517414"/>
            <a:ext cx="974576" cy="311979"/>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latin typeface="Microsoft YaHei" panose="020B0503020204020204" pitchFamily="34" charset="-122"/>
                <a:ea typeface="Microsoft YaHei" panose="020B0503020204020204" pitchFamily="34" charset="-122"/>
              </a:rPr>
              <a:t>生活服务云</a:t>
            </a:r>
          </a:p>
        </p:txBody>
      </p:sp>
      <p:sp>
        <p:nvSpPr>
          <p:cNvPr id="126" name="矩形 125">
            <a:extLst>
              <a:ext uri="{FF2B5EF4-FFF2-40B4-BE49-F238E27FC236}">
                <a16:creationId xmlns:a16="http://schemas.microsoft.com/office/drawing/2014/main" id="{FC365E18-CF48-8D4D-8C9A-82101A22D11A}"/>
              </a:ext>
            </a:extLst>
          </p:cNvPr>
          <p:cNvSpPr/>
          <p:nvPr/>
        </p:nvSpPr>
        <p:spPr>
          <a:xfrm>
            <a:off x="629143" y="5910986"/>
            <a:ext cx="974576" cy="311979"/>
          </a:xfrm>
          <a:prstGeom prst="rect">
            <a:avLst/>
          </a:prstGeom>
          <a:solidFill>
            <a:srgbClr val="4E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latin typeface="Microsoft YaHei" panose="020B0503020204020204" pitchFamily="34" charset="-122"/>
                <a:ea typeface="Microsoft YaHei" panose="020B0503020204020204" pitchFamily="34" charset="-122"/>
              </a:rPr>
              <a:t>智慧厨房</a:t>
            </a:r>
          </a:p>
        </p:txBody>
      </p:sp>
      <p:grpSp>
        <p:nvGrpSpPr>
          <p:cNvPr id="100" name="组合 99">
            <a:extLst>
              <a:ext uri="{FF2B5EF4-FFF2-40B4-BE49-F238E27FC236}">
                <a16:creationId xmlns:a16="http://schemas.microsoft.com/office/drawing/2014/main" id="{3F0A95FC-D109-494C-8A61-BE37B84BDBB6}"/>
              </a:ext>
            </a:extLst>
          </p:cNvPr>
          <p:cNvGrpSpPr/>
          <p:nvPr/>
        </p:nvGrpSpPr>
        <p:grpSpPr>
          <a:xfrm>
            <a:off x="175850" y="3041410"/>
            <a:ext cx="10792684" cy="3432962"/>
            <a:chOff x="175850" y="3041410"/>
            <a:chExt cx="10792684" cy="3432962"/>
          </a:xfrm>
        </p:grpSpPr>
        <p:cxnSp>
          <p:nvCxnSpPr>
            <p:cNvPr id="65" name="直线连接符 64">
              <a:extLst>
                <a:ext uri="{FF2B5EF4-FFF2-40B4-BE49-F238E27FC236}">
                  <a16:creationId xmlns:a16="http://schemas.microsoft.com/office/drawing/2014/main" id="{75B9FC0B-1DDF-B347-9435-0BD96F7B1B6E}"/>
                </a:ext>
              </a:extLst>
            </p:cNvPr>
            <p:cNvCxnSpPr>
              <a:cxnSpLocks/>
              <a:stCxn id="8" idx="1"/>
            </p:cNvCxnSpPr>
            <p:nvPr/>
          </p:nvCxnSpPr>
          <p:spPr>
            <a:xfrm flipH="1">
              <a:off x="189186" y="3041410"/>
              <a:ext cx="31124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线连接符 129">
              <a:extLst>
                <a:ext uri="{FF2B5EF4-FFF2-40B4-BE49-F238E27FC236}">
                  <a16:creationId xmlns:a16="http://schemas.microsoft.com/office/drawing/2014/main" id="{6E7AD1C3-57C3-A145-8048-C52DF77A9A07}"/>
                </a:ext>
              </a:extLst>
            </p:cNvPr>
            <p:cNvCxnSpPr>
              <a:cxnSpLocks/>
            </p:cNvCxnSpPr>
            <p:nvPr/>
          </p:nvCxnSpPr>
          <p:spPr>
            <a:xfrm flipV="1">
              <a:off x="189186" y="3041410"/>
              <a:ext cx="0" cy="34329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直线连接符 131">
              <a:extLst>
                <a:ext uri="{FF2B5EF4-FFF2-40B4-BE49-F238E27FC236}">
                  <a16:creationId xmlns:a16="http://schemas.microsoft.com/office/drawing/2014/main" id="{1D262F7A-5401-F343-BC6D-A933E0F1092E}"/>
                </a:ext>
              </a:extLst>
            </p:cNvPr>
            <p:cNvCxnSpPr>
              <a:cxnSpLocks/>
            </p:cNvCxnSpPr>
            <p:nvPr/>
          </p:nvCxnSpPr>
          <p:spPr>
            <a:xfrm flipH="1">
              <a:off x="175850" y="6474372"/>
              <a:ext cx="107926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直线连接符 134">
              <a:extLst>
                <a:ext uri="{FF2B5EF4-FFF2-40B4-BE49-F238E27FC236}">
                  <a16:creationId xmlns:a16="http://schemas.microsoft.com/office/drawing/2014/main" id="{D11BCF36-EED7-CE45-B538-840522017446}"/>
                </a:ext>
              </a:extLst>
            </p:cNvPr>
            <p:cNvCxnSpPr>
              <a:cxnSpLocks/>
              <a:stCxn id="110" idx="2"/>
            </p:cNvCxnSpPr>
            <p:nvPr/>
          </p:nvCxnSpPr>
          <p:spPr>
            <a:xfrm>
              <a:off x="10968534" y="6185660"/>
              <a:ext cx="0" cy="2887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6085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A0AAA29-7B80-0C48-A8BC-D2D7C6A0F0C8}"/>
              </a:ext>
            </a:extLst>
          </p:cNvPr>
          <p:cNvPicPr>
            <a:picLocks noChangeAspect="1"/>
          </p:cNvPicPr>
          <p:nvPr/>
        </p:nvPicPr>
        <p:blipFill>
          <a:blip r:embed="rId2"/>
          <a:stretch>
            <a:fillRect/>
          </a:stretch>
        </p:blipFill>
        <p:spPr>
          <a:xfrm>
            <a:off x="5910655" y="983114"/>
            <a:ext cx="4063723" cy="2310148"/>
          </a:xfrm>
          <a:prstGeom prst="rect">
            <a:avLst/>
          </a:prstGeom>
        </p:spPr>
      </p:pic>
      <p:pic>
        <p:nvPicPr>
          <p:cNvPr id="379" name="图片 378">
            <a:extLst>
              <a:ext uri="{FF2B5EF4-FFF2-40B4-BE49-F238E27FC236}">
                <a16:creationId xmlns:a16="http://schemas.microsoft.com/office/drawing/2014/main" id="{35DE0CEB-3BE9-B448-94DD-8C156CAEC873}"/>
              </a:ext>
            </a:extLst>
          </p:cNvPr>
          <p:cNvPicPr>
            <a:picLocks noChangeAspect="1"/>
          </p:cNvPicPr>
          <p:nvPr/>
        </p:nvPicPr>
        <p:blipFill>
          <a:blip r:embed="rId3"/>
          <a:stretch>
            <a:fillRect/>
          </a:stretch>
        </p:blipFill>
        <p:spPr>
          <a:xfrm>
            <a:off x="2947653" y="970849"/>
            <a:ext cx="2576224" cy="2280003"/>
          </a:xfrm>
          <a:prstGeom prst="rect">
            <a:avLst/>
          </a:prstGeom>
        </p:spPr>
      </p:pic>
      <p:pic>
        <p:nvPicPr>
          <p:cNvPr id="15" name="图片 14"/>
          <p:cNvPicPr>
            <a:picLocks noChangeAspect="1"/>
          </p:cNvPicPr>
          <p:nvPr userDrawn="1"/>
        </p:nvPicPr>
        <p:blipFill>
          <a:blip r:embed="rId4"/>
          <a:stretch>
            <a:fillRect/>
          </a:stretch>
        </p:blipFill>
        <p:spPr>
          <a:xfrm>
            <a:off x="9206731" y="334605"/>
            <a:ext cx="1588169" cy="431684"/>
          </a:xfrm>
          <a:prstGeom prst="rect">
            <a:avLst/>
          </a:prstGeom>
        </p:spPr>
      </p:pic>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lvl="0" algn="l">
              <a:buClrTx/>
              <a:buSzTx/>
              <a:buFontTx/>
            </a:pPr>
            <a:r>
              <a:rPr dirty="0">
                <a:sym typeface="+mn-ea"/>
              </a:rPr>
              <a:t>集团</a:t>
            </a:r>
            <a:r>
              <a:rPr lang="zh-CN" altLang="en-US" dirty="0">
                <a:sym typeface="+mn-ea"/>
              </a:rPr>
              <a:t>集成现状梳理（系统集成）</a:t>
            </a:r>
            <a:endParaRPr dirty="0">
              <a:sym typeface="Arial" panose="020B0604020202020204" pitchFamily="34" charset="0"/>
            </a:endParaRPr>
          </a:p>
        </p:txBody>
      </p:sp>
      <p:pic>
        <p:nvPicPr>
          <p:cNvPr id="349" name="图片 348">
            <a:extLst>
              <a:ext uri="{FF2B5EF4-FFF2-40B4-BE49-F238E27FC236}">
                <a16:creationId xmlns:a16="http://schemas.microsoft.com/office/drawing/2014/main" id="{CC82B65F-70BC-B346-A929-8BB05B66481F}"/>
              </a:ext>
            </a:extLst>
          </p:cNvPr>
          <p:cNvPicPr>
            <a:picLocks noChangeAspect="1"/>
          </p:cNvPicPr>
          <p:nvPr/>
        </p:nvPicPr>
        <p:blipFill>
          <a:blip r:embed="rId5"/>
          <a:stretch>
            <a:fillRect/>
          </a:stretch>
        </p:blipFill>
        <p:spPr>
          <a:xfrm>
            <a:off x="434168" y="949564"/>
            <a:ext cx="2508421" cy="1705012"/>
          </a:xfrm>
          <a:prstGeom prst="rect">
            <a:avLst/>
          </a:prstGeom>
        </p:spPr>
      </p:pic>
      <p:pic>
        <p:nvPicPr>
          <p:cNvPr id="352" name="图片 351">
            <a:extLst>
              <a:ext uri="{FF2B5EF4-FFF2-40B4-BE49-F238E27FC236}">
                <a16:creationId xmlns:a16="http://schemas.microsoft.com/office/drawing/2014/main" id="{E03878E3-BFBA-C44E-96A2-1FDA96A887A6}"/>
              </a:ext>
            </a:extLst>
          </p:cNvPr>
          <p:cNvPicPr>
            <a:picLocks noChangeAspect="1"/>
          </p:cNvPicPr>
          <p:nvPr/>
        </p:nvPicPr>
        <p:blipFill>
          <a:blip r:embed="rId6"/>
          <a:stretch>
            <a:fillRect/>
          </a:stretch>
        </p:blipFill>
        <p:spPr>
          <a:xfrm>
            <a:off x="6171632" y="3583740"/>
            <a:ext cx="4140678" cy="3005209"/>
          </a:xfrm>
          <a:prstGeom prst="rect">
            <a:avLst/>
          </a:prstGeom>
        </p:spPr>
      </p:pic>
      <p:pic>
        <p:nvPicPr>
          <p:cNvPr id="353" name="图片 352">
            <a:extLst>
              <a:ext uri="{FF2B5EF4-FFF2-40B4-BE49-F238E27FC236}">
                <a16:creationId xmlns:a16="http://schemas.microsoft.com/office/drawing/2014/main" id="{F9C2A5DD-1A79-3244-8B75-501C5FD2AA3E}"/>
              </a:ext>
            </a:extLst>
          </p:cNvPr>
          <p:cNvPicPr>
            <a:picLocks noChangeAspect="1"/>
          </p:cNvPicPr>
          <p:nvPr/>
        </p:nvPicPr>
        <p:blipFill>
          <a:blip r:embed="rId7"/>
          <a:stretch>
            <a:fillRect/>
          </a:stretch>
        </p:blipFill>
        <p:spPr>
          <a:xfrm>
            <a:off x="69850" y="3980405"/>
            <a:ext cx="6026150" cy="2565019"/>
          </a:xfrm>
          <a:prstGeom prst="rect">
            <a:avLst/>
          </a:prstGeom>
        </p:spPr>
      </p:pic>
      <p:pic>
        <p:nvPicPr>
          <p:cNvPr id="355" name="图片 354">
            <a:extLst>
              <a:ext uri="{FF2B5EF4-FFF2-40B4-BE49-F238E27FC236}">
                <a16:creationId xmlns:a16="http://schemas.microsoft.com/office/drawing/2014/main" id="{D044A941-6C48-DA45-97B9-933557A16F3E}"/>
              </a:ext>
            </a:extLst>
          </p:cNvPr>
          <p:cNvPicPr>
            <a:picLocks noChangeAspect="1"/>
          </p:cNvPicPr>
          <p:nvPr/>
        </p:nvPicPr>
        <p:blipFill>
          <a:blip r:embed="rId8"/>
          <a:stretch>
            <a:fillRect/>
          </a:stretch>
        </p:blipFill>
        <p:spPr>
          <a:xfrm>
            <a:off x="10238114" y="1214064"/>
            <a:ext cx="1931584" cy="2145255"/>
          </a:xfrm>
          <a:prstGeom prst="rect">
            <a:avLst/>
          </a:prstGeom>
        </p:spPr>
      </p:pic>
      <p:sp>
        <p:nvSpPr>
          <p:cNvPr id="357" name="圆角矩形 356">
            <a:extLst>
              <a:ext uri="{FF2B5EF4-FFF2-40B4-BE49-F238E27FC236}">
                <a16:creationId xmlns:a16="http://schemas.microsoft.com/office/drawing/2014/main" id="{339E69FE-3786-D745-8A04-A728ECBA2618}"/>
              </a:ext>
            </a:extLst>
          </p:cNvPr>
          <p:cNvSpPr/>
          <p:nvPr/>
        </p:nvSpPr>
        <p:spPr>
          <a:xfrm>
            <a:off x="534899" y="3096838"/>
            <a:ext cx="1326995" cy="4301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DW</a:t>
            </a:r>
            <a:endParaRPr kumimoji="1" lang="zh-CN" altLang="en-US" sz="1400" b="1" dirty="0">
              <a:latin typeface="Microsoft YaHei" panose="020B0503020204020204" pitchFamily="34" charset="-122"/>
              <a:ea typeface="Microsoft YaHei" panose="020B0503020204020204" pitchFamily="34" charset="-122"/>
            </a:endParaRPr>
          </a:p>
        </p:txBody>
      </p:sp>
      <p:cxnSp>
        <p:nvCxnSpPr>
          <p:cNvPr id="358" name="直线连接符 357">
            <a:extLst>
              <a:ext uri="{FF2B5EF4-FFF2-40B4-BE49-F238E27FC236}">
                <a16:creationId xmlns:a16="http://schemas.microsoft.com/office/drawing/2014/main" id="{794D30C0-72CA-EB42-AFA2-E1CD2E5612B4}"/>
              </a:ext>
            </a:extLst>
          </p:cNvPr>
          <p:cNvCxnSpPr>
            <a:cxnSpLocks/>
          </p:cNvCxnSpPr>
          <p:nvPr/>
        </p:nvCxnSpPr>
        <p:spPr>
          <a:xfrm flipV="1">
            <a:off x="1326995" y="2528125"/>
            <a:ext cx="398326" cy="557562"/>
          </a:xfrm>
          <a:prstGeom prst="line">
            <a:avLst/>
          </a:prstGeom>
          <a:ln>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0" name="直线连接符 359">
            <a:extLst>
              <a:ext uri="{FF2B5EF4-FFF2-40B4-BE49-F238E27FC236}">
                <a16:creationId xmlns:a16="http://schemas.microsoft.com/office/drawing/2014/main" id="{C99D0C3F-0158-6F44-8963-60F38F3AA492}"/>
              </a:ext>
            </a:extLst>
          </p:cNvPr>
          <p:cNvCxnSpPr>
            <a:cxnSpLocks/>
          </p:cNvCxnSpPr>
          <p:nvPr/>
        </p:nvCxnSpPr>
        <p:spPr>
          <a:xfrm flipH="1" flipV="1">
            <a:off x="731785" y="2441577"/>
            <a:ext cx="334251" cy="644110"/>
          </a:xfrm>
          <a:prstGeom prst="line">
            <a:avLst/>
          </a:prstGeom>
          <a:ln>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3" name="文本框 362">
            <a:extLst>
              <a:ext uri="{FF2B5EF4-FFF2-40B4-BE49-F238E27FC236}">
                <a16:creationId xmlns:a16="http://schemas.microsoft.com/office/drawing/2014/main" id="{CB5E0980-C522-8644-B023-A1355111F0E7}"/>
              </a:ext>
            </a:extLst>
          </p:cNvPr>
          <p:cNvSpPr txBox="1"/>
          <p:nvPr/>
        </p:nvSpPr>
        <p:spPr>
          <a:xfrm>
            <a:off x="556542" y="2588914"/>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数据抽取</a:t>
            </a:r>
          </a:p>
        </p:txBody>
      </p:sp>
      <p:sp>
        <p:nvSpPr>
          <p:cNvPr id="364" name="文本框 363">
            <a:extLst>
              <a:ext uri="{FF2B5EF4-FFF2-40B4-BE49-F238E27FC236}">
                <a16:creationId xmlns:a16="http://schemas.microsoft.com/office/drawing/2014/main" id="{04C91FD0-7997-034E-94C7-18A0645BDD52}"/>
              </a:ext>
            </a:extLst>
          </p:cNvPr>
          <p:cNvSpPr txBox="1"/>
          <p:nvPr/>
        </p:nvSpPr>
        <p:spPr>
          <a:xfrm>
            <a:off x="1256986" y="2655910"/>
            <a:ext cx="595035"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数据抽取</a:t>
            </a:r>
          </a:p>
        </p:txBody>
      </p:sp>
      <p:sp>
        <p:nvSpPr>
          <p:cNvPr id="365" name="圆角矩形 364">
            <a:extLst>
              <a:ext uri="{FF2B5EF4-FFF2-40B4-BE49-F238E27FC236}">
                <a16:creationId xmlns:a16="http://schemas.microsoft.com/office/drawing/2014/main" id="{6EEE508C-5683-264D-84A6-5001741C3D90}"/>
              </a:ext>
            </a:extLst>
          </p:cNvPr>
          <p:cNvSpPr/>
          <p:nvPr/>
        </p:nvSpPr>
        <p:spPr>
          <a:xfrm>
            <a:off x="2655597" y="3102413"/>
            <a:ext cx="1326995" cy="430154"/>
          </a:xfrm>
          <a:prstGeom prst="round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panose="020B0503020204020204" pitchFamily="34" charset="-122"/>
                <a:ea typeface="Microsoft YaHei" panose="020B0503020204020204" pitchFamily="34" charset="-122"/>
              </a:rPr>
              <a:t>AD</a:t>
            </a:r>
            <a:r>
              <a:rPr kumimoji="1" lang="zh-CN" altLang="en-US" sz="1400" b="1" dirty="0">
                <a:latin typeface="Microsoft YaHei" panose="020B0503020204020204" pitchFamily="34" charset="-122"/>
                <a:ea typeface="Microsoft YaHei" panose="020B0503020204020204" pitchFamily="34" charset="-122"/>
              </a:rPr>
              <a:t>域</a:t>
            </a:r>
          </a:p>
        </p:txBody>
      </p:sp>
      <p:sp>
        <p:nvSpPr>
          <p:cNvPr id="368" name="任意形状 367">
            <a:extLst>
              <a:ext uri="{FF2B5EF4-FFF2-40B4-BE49-F238E27FC236}">
                <a16:creationId xmlns:a16="http://schemas.microsoft.com/office/drawing/2014/main" id="{DFA806F8-759A-1F40-8531-26FAF0CA82B4}"/>
              </a:ext>
            </a:extLst>
          </p:cNvPr>
          <p:cNvSpPr/>
          <p:nvPr/>
        </p:nvSpPr>
        <p:spPr>
          <a:xfrm>
            <a:off x="2040673" y="2531327"/>
            <a:ext cx="2553629" cy="2453268"/>
          </a:xfrm>
          <a:custGeom>
            <a:avLst/>
            <a:gdLst>
              <a:gd name="connsiteX0" fmla="*/ 0 w 2553629"/>
              <a:gd name="connsiteY0" fmla="*/ 0 h 2453268"/>
              <a:gd name="connsiteX1" fmla="*/ 379142 w 2553629"/>
              <a:gd name="connsiteY1" fmla="*/ 814039 h 2453268"/>
              <a:gd name="connsiteX2" fmla="*/ 669073 w 2553629"/>
              <a:gd name="connsiteY2" fmla="*/ 1293541 h 2453268"/>
              <a:gd name="connsiteX3" fmla="*/ 1371600 w 2553629"/>
              <a:gd name="connsiteY3" fmla="*/ 1416205 h 2453268"/>
              <a:gd name="connsiteX4" fmla="*/ 2553629 w 2553629"/>
              <a:gd name="connsiteY4" fmla="*/ 2453268 h 245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629" h="2453268">
                <a:moveTo>
                  <a:pt x="0" y="0"/>
                </a:moveTo>
                <a:cubicBezTo>
                  <a:pt x="133815" y="299224"/>
                  <a:pt x="267630" y="598449"/>
                  <a:pt x="379142" y="814039"/>
                </a:cubicBezTo>
                <a:cubicBezTo>
                  <a:pt x="490654" y="1029629"/>
                  <a:pt x="503663" y="1193180"/>
                  <a:pt x="669073" y="1293541"/>
                </a:cubicBezTo>
                <a:cubicBezTo>
                  <a:pt x="834483" y="1393902"/>
                  <a:pt x="1057507" y="1222917"/>
                  <a:pt x="1371600" y="1416205"/>
                </a:cubicBezTo>
                <a:cubicBezTo>
                  <a:pt x="1685693" y="1609493"/>
                  <a:pt x="2119661" y="2031380"/>
                  <a:pt x="2553629" y="2453268"/>
                </a:cubicBezTo>
              </a:path>
            </a:pathLst>
          </a:custGeom>
          <a:noFill/>
          <a:ln>
            <a:solidFill>
              <a:srgbClr val="FF0000"/>
            </a:solidFill>
            <a:prstDash val="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0" name="文本框 369">
            <a:extLst>
              <a:ext uri="{FF2B5EF4-FFF2-40B4-BE49-F238E27FC236}">
                <a16:creationId xmlns:a16="http://schemas.microsoft.com/office/drawing/2014/main" id="{E28AAE39-5D28-3646-8ABB-222B9B69A8D4}"/>
              </a:ext>
            </a:extLst>
          </p:cNvPr>
          <p:cNvSpPr txBox="1"/>
          <p:nvPr/>
        </p:nvSpPr>
        <p:spPr>
          <a:xfrm>
            <a:off x="2895737" y="3708471"/>
            <a:ext cx="84350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基础档案</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收款和应收单</a:t>
            </a:r>
          </a:p>
        </p:txBody>
      </p:sp>
      <p:cxnSp>
        <p:nvCxnSpPr>
          <p:cNvPr id="372" name="直线箭头连接符 371">
            <a:extLst>
              <a:ext uri="{FF2B5EF4-FFF2-40B4-BE49-F238E27FC236}">
                <a16:creationId xmlns:a16="http://schemas.microsoft.com/office/drawing/2014/main" id="{250D1ED9-620F-7B4F-98FB-1A13F2E101E0}"/>
              </a:ext>
            </a:extLst>
          </p:cNvPr>
          <p:cNvCxnSpPr/>
          <p:nvPr/>
        </p:nvCxnSpPr>
        <p:spPr>
          <a:xfrm>
            <a:off x="4256636" y="2528125"/>
            <a:ext cx="471481" cy="2456470"/>
          </a:xfrm>
          <a:prstGeom prst="straightConnector1">
            <a:avLst/>
          </a:prstGeom>
          <a:ln w="127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3" name="文本框 372">
            <a:extLst>
              <a:ext uri="{FF2B5EF4-FFF2-40B4-BE49-F238E27FC236}">
                <a16:creationId xmlns:a16="http://schemas.microsoft.com/office/drawing/2014/main" id="{AFF95F68-527F-7347-B5A4-FEE40D5C313F}"/>
              </a:ext>
            </a:extLst>
          </p:cNvPr>
          <p:cNvSpPr txBox="1"/>
          <p:nvPr/>
        </p:nvSpPr>
        <p:spPr>
          <a:xfrm>
            <a:off x="4173218" y="3616452"/>
            <a:ext cx="638316"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用户信息</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气量信息</a:t>
            </a:r>
          </a:p>
        </p:txBody>
      </p:sp>
      <p:sp>
        <p:nvSpPr>
          <p:cNvPr id="374" name="文本框 373">
            <a:extLst>
              <a:ext uri="{FF2B5EF4-FFF2-40B4-BE49-F238E27FC236}">
                <a16:creationId xmlns:a16="http://schemas.microsoft.com/office/drawing/2014/main" id="{4DF13FEA-0CB4-AE45-8577-473D4417E9B5}"/>
              </a:ext>
            </a:extLst>
          </p:cNvPr>
          <p:cNvSpPr txBox="1"/>
          <p:nvPr/>
        </p:nvSpPr>
        <p:spPr>
          <a:xfrm>
            <a:off x="1733283" y="3625062"/>
            <a:ext cx="843500" cy="33855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基础档案</a:t>
            </a:r>
            <a:endPar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收款和应收单</a:t>
            </a:r>
          </a:p>
        </p:txBody>
      </p:sp>
      <p:sp>
        <p:nvSpPr>
          <p:cNvPr id="377" name="任意形状 376">
            <a:extLst>
              <a:ext uri="{FF2B5EF4-FFF2-40B4-BE49-F238E27FC236}">
                <a16:creationId xmlns:a16="http://schemas.microsoft.com/office/drawing/2014/main" id="{73145AE0-395F-E746-AE75-CE1AA06C78D1}"/>
              </a:ext>
            </a:extLst>
          </p:cNvPr>
          <p:cNvSpPr/>
          <p:nvPr/>
        </p:nvSpPr>
        <p:spPr>
          <a:xfrm>
            <a:off x="2252546" y="2274849"/>
            <a:ext cx="4527395" cy="1063564"/>
          </a:xfrm>
          <a:custGeom>
            <a:avLst/>
            <a:gdLst>
              <a:gd name="connsiteX0" fmla="*/ 0 w 4527395"/>
              <a:gd name="connsiteY0" fmla="*/ 0 h 1063564"/>
              <a:gd name="connsiteX1" fmla="*/ 1338147 w 4527395"/>
              <a:gd name="connsiteY1" fmla="*/ 323385 h 1063564"/>
              <a:gd name="connsiteX2" fmla="*/ 2364059 w 4527395"/>
              <a:gd name="connsiteY2" fmla="*/ 1048214 h 1063564"/>
              <a:gd name="connsiteX3" fmla="*/ 2932771 w 4527395"/>
              <a:gd name="connsiteY3" fmla="*/ 758283 h 1063564"/>
              <a:gd name="connsiteX4" fmla="*/ 4527395 w 4527395"/>
              <a:gd name="connsiteY4" fmla="*/ 66907 h 1063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395" h="1063564">
                <a:moveTo>
                  <a:pt x="0" y="0"/>
                </a:moveTo>
                <a:cubicBezTo>
                  <a:pt x="472068" y="74341"/>
                  <a:pt x="944137" y="148683"/>
                  <a:pt x="1338147" y="323385"/>
                </a:cubicBezTo>
                <a:cubicBezTo>
                  <a:pt x="1732157" y="498087"/>
                  <a:pt x="2098288" y="975731"/>
                  <a:pt x="2364059" y="1048214"/>
                </a:cubicBezTo>
                <a:cubicBezTo>
                  <a:pt x="2629830" y="1120697"/>
                  <a:pt x="2572215" y="921834"/>
                  <a:pt x="2932771" y="758283"/>
                </a:cubicBezTo>
                <a:cubicBezTo>
                  <a:pt x="3293327" y="594732"/>
                  <a:pt x="3910361" y="330819"/>
                  <a:pt x="4527395" y="66907"/>
                </a:cubicBezTo>
              </a:path>
            </a:pathLst>
          </a:custGeom>
          <a:noFill/>
          <a:ln>
            <a:solidFill>
              <a:srgbClr val="FF0000"/>
            </a:solidFill>
            <a:prstDash val="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8" name="文本框 377">
            <a:extLst>
              <a:ext uri="{FF2B5EF4-FFF2-40B4-BE49-F238E27FC236}">
                <a16:creationId xmlns:a16="http://schemas.microsoft.com/office/drawing/2014/main" id="{2003DB25-35E0-7342-9E2D-C147C96D7125}"/>
              </a:ext>
            </a:extLst>
          </p:cNvPr>
          <p:cNvSpPr txBox="1"/>
          <p:nvPr/>
        </p:nvSpPr>
        <p:spPr>
          <a:xfrm>
            <a:off x="2611134" y="2303970"/>
            <a:ext cx="886782"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收款</a:t>
            </a: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应收</a:t>
            </a:r>
            <a:r>
              <a:rPr kumimoji="1" lang="en-US" altLang="zh-CN" sz="800"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暂估</a:t>
            </a:r>
          </a:p>
        </p:txBody>
      </p:sp>
      <p:cxnSp>
        <p:nvCxnSpPr>
          <p:cNvPr id="381" name="直线箭头连接符 380">
            <a:extLst>
              <a:ext uri="{FF2B5EF4-FFF2-40B4-BE49-F238E27FC236}">
                <a16:creationId xmlns:a16="http://schemas.microsoft.com/office/drawing/2014/main" id="{848220CD-EEE0-234E-9316-3131389269EE}"/>
              </a:ext>
            </a:extLst>
          </p:cNvPr>
          <p:cNvCxnSpPr>
            <a:cxnSpLocks/>
          </p:cNvCxnSpPr>
          <p:nvPr/>
        </p:nvCxnSpPr>
        <p:spPr>
          <a:xfrm>
            <a:off x="2152185" y="2441577"/>
            <a:ext cx="657026" cy="64372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3" name="直线箭头连接符 382">
            <a:extLst>
              <a:ext uri="{FF2B5EF4-FFF2-40B4-BE49-F238E27FC236}">
                <a16:creationId xmlns:a16="http://schemas.microsoft.com/office/drawing/2014/main" id="{2F55598B-158C-0A44-857D-357DF0A4526F}"/>
              </a:ext>
            </a:extLst>
          </p:cNvPr>
          <p:cNvCxnSpPr>
            <a:cxnSpLocks/>
          </p:cNvCxnSpPr>
          <p:nvPr/>
        </p:nvCxnSpPr>
        <p:spPr>
          <a:xfrm flipV="1">
            <a:off x="1706624" y="3585844"/>
            <a:ext cx="1329264" cy="138814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9" name="任意形状 388">
            <a:extLst>
              <a:ext uri="{FF2B5EF4-FFF2-40B4-BE49-F238E27FC236}">
                <a16:creationId xmlns:a16="http://schemas.microsoft.com/office/drawing/2014/main" id="{B89BF34D-43CB-9848-ADA3-7694D3313FE3}"/>
              </a:ext>
            </a:extLst>
          </p:cNvPr>
          <p:cNvSpPr/>
          <p:nvPr/>
        </p:nvSpPr>
        <p:spPr>
          <a:xfrm>
            <a:off x="3568390" y="3557239"/>
            <a:ext cx="1092820" cy="1393902"/>
          </a:xfrm>
          <a:custGeom>
            <a:avLst/>
            <a:gdLst>
              <a:gd name="connsiteX0" fmla="*/ 0 w 1092820"/>
              <a:gd name="connsiteY0" fmla="*/ 0 h 1393902"/>
              <a:gd name="connsiteX1" fmla="*/ 446049 w 1092820"/>
              <a:gd name="connsiteY1" fmla="*/ 390293 h 1393902"/>
              <a:gd name="connsiteX2" fmla="*/ 880947 w 1092820"/>
              <a:gd name="connsiteY2" fmla="*/ 501805 h 1393902"/>
              <a:gd name="connsiteX3" fmla="*/ 1092820 w 1092820"/>
              <a:gd name="connsiteY3" fmla="*/ 1393902 h 1393902"/>
            </a:gdLst>
            <a:ahLst/>
            <a:cxnLst>
              <a:cxn ang="0">
                <a:pos x="connsiteX0" y="connsiteY0"/>
              </a:cxn>
              <a:cxn ang="0">
                <a:pos x="connsiteX1" y="connsiteY1"/>
              </a:cxn>
              <a:cxn ang="0">
                <a:pos x="connsiteX2" y="connsiteY2"/>
              </a:cxn>
              <a:cxn ang="0">
                <a:pos x="connsiteX3" y="connsiteY3"/>
              </a:cxn>
            </a:cxnLst>
            <a:rect l="l" t="t" r="r" b="b"/>
            <a:pathLst>
              <a:path w="1092820" h="1393902">
                <a:moveTo>
                  <a:pt x="0" y="0"/>
                </a:moveTo>
                <a:cubicBezTo>
                  <a:pt x="149612" y="153329"/>
                  <a:pt x="299225" y="306659"/>
                  <a:pt x="446049" y="390293"/>
                </a:cubicBezTo>
                <a:cubicBezTo>
                  <a:pt x="592873" y="473927"/>
                  <a:pt x="773152" y="334537"/>
                  <a:pt x="880947" y="501805"/>
                </a:cubicBezTo>
                <a:cubicBezTo>
                  <a:pt x="988742" y="669073"/>
                  <a:pt x="1040781" y="1031487"/>
                  <a:pt x="1092820" y="1393902"/>
                </a:cubicBezTo>
              </a:path>
            </a:pathLst>
          </a:custGeom>
          <a:noFill/>
          <a:ln>
            <a:solidFill>
              <a:srgbClr val="FF0000"/>
            </a:solidFill>
            <a:prstDash val="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0" name="直线箭头连接符 389">
            <a:extLst>
              <a:ext uri="{FF2B5EF4-FFF2-40B4-BE49-F238E27FC236}">
                <a16:creationId xmlns:a16="http://schemas.microsoft.com/office/drawing/2014/main" id="{32CBB93C-8CBC-674C-8DF1-67ADAE951AE0}"/>
              </a:ext>
            </a:extLst>
          </p:cNvPr>
          <p:cNvCxnSpPr>
            <a:cxnSpLocks/>
          </p:cNvCxnSpPr>
          <p:nvPr/>
        </p:nvCxnSpPr>
        <p:spPr>
          <a:xfrm flipH="1">
            <a:off x="3343342" y="2473101"/>
            <a:ext cx="569437" cy="6135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95" name="任意形状 394">
            <a:extLst>
              <a:ext uri="{FF2B5EF4-FFF2-40B4-BE49-F238E27FC236}">
                <a16:creationId xmlns:a16="http://schemas.microsoft.com/office/drawing/2014/main" id="{39ADB946-699E-B542-A515-87479C8884A8}"/>
              </a:ext>
            </a:extLst>
          </p:cNvPr>
          <p:cNvSpPr/>
          <p:nvPr/>
        </p:nvSpPr>
        <p:spPr>
          <a:xfrm>
            <a:off x="4014439" y="2453268"/>
            <a:ext cx="2899317" cy="970156"/>
          </a:xfrm>
          <a:custGeom>
            <a:avLst/>
            <a:gdLst>
              <a:gd name="connsiteX0" fmla="*/ 0 w 2899317"/>
              <a:gd name="connsiteY0" fmla="*/ 735981 h 970156"/>
              <a:gd name="connsiteX1" fmla="*/ 780585 w 2899317"/>
              <a:gd name="connsiteY1" fmla="*/ 970156 h 970156"/>
              <a:gd name="connsiteX2" fmla="*/ 2219093 w 2899317"/>
              <a:gd name="connsiteY2" fmla="*/ 735981 h 970156"/>
              <a:gd name="connsiteX3" fmla="*/ 2899317 w 2899317"/>
              <a:gd name="connsiteY3" fmla="*/ 0 h 970156"/>
            </a:gdLst>
            <a:ahLst/>
            <a:cxnLst>
              <a:cxn ang="0">
                <a:pos x="connsiteX0" y="connsiteY0"/>
              </a:cxn>
              <a:cxn ang="0">
                <a:pos x="connsiteX1" y="connsiteY1"/>
              </a:cxn>
              <a:cxn ang="0">
                <a:pos x="connsiteX2" y="connsiteY2"/>
              </a:cxn>
              <a:cxn ang="0">
                <a:pos x="connsiteX3" y="connsiteY3"/>
              </a:cxn>
            </a:cxnLst>
            <a:rect l="l" t="t" r="r" b="b"/>
            <a:pathLst>
              <a:path w="2899317" h="970156">
                <a:moveTo>
                  <a:pt x="0" y="735981"/>
                </a:moveTo>
                <a:cubicBezTo>
                  <a:pt x="205368" y="853068"/>
                  <a:pt x="410736" y="970156"/>
                  <a:pt x="780585" y="970156"/>
                </a:cubicBezTo>
                <a:cubicBezTo>
                  <a:pt x="1150434" y="970156"/>
                  <a:pt x="1865971" y="897674"/>
                  <a:pt x="2219093" y="735981"/>
                </a:cubicBezTo>
                <a:cubicBezTo>
                  <a:pt x="2572215" y="574288"/>
                  <a:pt x="2735766" y="287144"/>
                  <a:pt x="2899317" y="0"/>
                </a:cubicBezTo>
              </a:path>
            </a:pathLst>
          </a:custGeom>
          <a:noFill/>
          <a:ln>
            <a:solidFill>
              <a:srgbClr val="FF0000"/>
            </a:solidFill>
            <a:prstDash val="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9" name="任意形状 398">
            <a:extLst>
              <a:ext uri="{FF2B5EF4-FFF2-40B4-BE49-F238E27FC236}">
                <a16:creationId xmlns:a16="http://schemas.microsoft.com/office/drawing/2014/main" id="{B59F9773-8C30-324C-967E-155CE13E6435}"/>
              </a:ext>
            </a:extLst>
          </p:cNvPr>
          <p:cNvSpPr/>
          <p:nvPr/>
        </p:nvSpPr>
        <p:spPr>
          <a:xfrm>
            <a:off x="3980985" y="2520176"/>
            <a:ext cx="4583152" cy="988818"/>
          </a:xfrm>
          <a:custGeom>
            <a:avLst/>
            <a:gdLst>
              <a:gd name="connsiteX0" fmla="*/ 0 w 4583152"/>
              <a:gd name="connsiteY0" fmla="*/ 747131 h 988818"/>
              <a:gd name="connsiteX1" fmla="*/ 479503 w 4583152"/>
              <a:gd name="connsiteY1" fmla="*/ 925551 h 988818"/>
              <a:gd name="connsiteX2" fmla="*/ 1025913 w 4583152"/>
              <a:gd name="connsiteY2" fmla="*/ 970156 h 988818"/>
              <a:gd name="connsiteX3" fmla="*/ 1817649 w 4583152"/>
              <a:gd name="connsiteY3" fmla="*/ 959004 h 988818"/>
              <a:gd name="connsiteX4" fmla="*/ 3088888 w 4583152"/>
              <a:gd name="connsiteY4" fmla="*/ 903248 h 988818"/>
              <a:gd name="connsiteX5" fmla="*/ 4583152 w 4583152"/>
              <a:gd name="connsiteY5" fmla="*/ 0 h 98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3152" h="988818">
                <a:moveTo>
                  <a:pt x="0" y="747131"/>
                </a:moveTo>
                <a:cubicBezTo>
                  <a:pt x="154258" y="817755"/>
                  <a:pt x="308517" y="888380"/>
                  <a:pt x="479503" y="925551"/>
                </a:cubicBezTo>
                <a:cubicBezTo>
                  <a:pt x="650489" y="962722"/>
                  <a:pt x="802889" y="964581"/>
                  <a:pt x="1025913" y="970156"/>
                </a:cubicBezTo>
                <a:cubicBezTo>
                  <a:pt x="1248937" y="975732"/>
                  <a:pt x="1473820" y="970155"/>
                  <a:pt x="1817649" y="959004"/>
                </a:cubicBezTo>
                <a:cubicBezTo>
                  <a:pt x="2161478" y="947853"/>
                  <a:pt x="2627971" y="1063082"/>
                  <a:pt x="3088888" y="903248"/>
                </a:cubicBezTo>
                <a:cubicBezTo>
                  <a:pt x="3549805" y="743414"/>
                  <a:pt x="4066478" y="371707"/>
                  <a:pt x="4583152" y="0"/>
                </a:cubicBezTo>
              </a:path>
            </a:pathLst>
          </a:custGeom>
          <a:noFill/>
          <a:ln>
            <a:solidFill>
              <a:srgbClr val="FF0000"/>
            </a:solidFill>
            <a:prstDash val="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0" name="任意形状 399">
            <a:extLst>
              <a:ext uri="{FF2B5EF4-FFF2-40B4-BE49-F238E27FC236}">
                <a16:creationId xmlns:a16="http://schemas.microsoft.com/office/drawing/2014/main" id="{67FAED96-9FA3-5942-BB69-924B6C883CCF}"/>
              </a:ext>
            </a:extLst>
          </p:cNvPr>
          <p:cNvSpPr/>
          <p:nvPr/>
        </p:nvSpPr>
        <p:spPr>
          <a:xfrm>
            <a:off x="3969834" y="2553629"/>
            <a:ext cx="6657278" cy="1070591"/>
          </a:xfrm>
          <a:custGeom>
            <a:avLst/>
            <a:gdLst>
              <a:gd name="connsiteX0" fmla="*/ 0 w 6657278"/>
              <a:gd name="connsiteY0" fmla="*/ 836342 h 1070591"/>
              <a:gd name="connsiteX1" fmla="*/ 858644 w 6657278"/>
              <a:gd name="connsiteY1" fmla="*/ 1003610 h 1070591"/>
              <a:gd name="connsiteX2" fmla="*/ 2185639 w 6657278"/>
              <a:gd name="connsiteY2" fmla="*/ 1070517 h 1070591"/>
              <a:gd name="connsiteX3" fmla="*/ 3925229 w 6657278"/>
              <a:gd name="connsiteY3" fmla="*/ 1014761 h 1070591"/>
              <a:gd name="connsiteX4" fmla="*/ 5475249 w 6657278"/>
              <a:gd name="connsiteY4" fmla="*/ 925551 h 1070591"/>
              <a:gd name="connsiteX5" fmla="*/ 6657278 w 6657278"/>
              <a:gd name="connsiteY5" fmla="*/ 0 h 107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7278" h="1070591">
                <a:moveTo>
                  <a:pt x="0" y="836342"/>
                </a:moveTo>
                <a:cubicBezTo>
                  <a:pt x="247185" y="900461"/>
                  <a:pt x="494371" y="964581"/>
                  <a:pt x="858644" y="1003610"/>
                </a:cubicBezTo>
                <a:cubicBezTo>
                  <a:pt x="1222917" y="1042639"/>
                  <a:pt x="1674542" y="1068659"/>
                  <a:pt x="2185639" y="1070517"/>
                </a:cubicBezTo>
                <a:cubicBezTo>
                  <a:pt x="2696736" y="1072375"/>
                  <a:pt x="3376961" y="1038922"/>
                  <a:pt x="3925229" y="1014761"/>
                </a:cubicBezTo>
                <a:cubicBezTo>
                  <a:pt x="4473497" y="990600"/>
                  <a:pt x="5019907" y="1094678"/>
                  <a:pt x="5475249" y="925551"/>
                </a:cubicBezTo>
                <a:cubicBezTo>
                  <a:pt x="5930591" y="756424"/>
                  <a:pt x="6293934" y="378212"/>
                  <a:pt x="6657278" y="0"/>
                </a:cubicBezTo>
              </a:path>
            </a:pathLst>
          </a:custGeom>
          <a:noFill/>
          <a:ln>
            <a:solidFill>
              <a:srgbClr val="FF0000"/>
            </a:solidFill>
            <a:prstDash val="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1" name="矩形 400">
            <a:extLst>
              <a:ext uri="{FF2B5EF4-FFF2-40B4-BE49-F238E27FC236}">
                <a16:creationId xmlns:a16="http://schemas.microsoft.com/office/drawing/2014/main" id="{D6608A94-EB96-6E48-85CF-3BA5A8598168}"/>
              </a:ext>
            </a:extLst>
          </p:cNvPr>
          <p:cNvSpPr/>
          <p:nvPr/>
        </p:nvSpPr>
        <p:spPr>
          <a:xfrm>
            <a:off x="10381785" y="4254190"/>
            <a:ext cx="1639230" cy="2202366"/>
          </a:xfrm>
          <a:prstGeom prst="rect">
            <a:avLst/>
          </a:prstGeom>
          <a:solidFill>
            <a:schemeClr val="bg1">
              <a:lumMod val="85000"/>
              <a:alpha val="198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2" name="直线连接符 401">
            <a:extLst>
              <a:ext uri="{FF2B5EF4-FFF2-40B4-BE49-F238E27FC236}">
                <a16:creationId xmlns:a16="http://schemas.microsoft.com/office/drawing/2014/main" id="{4C9D0E58-0521-FF4B-8515-E2465AC4E596}"/>
              </a:ext>
            </a:extLst>
          </p:cNvPr>
          <p:cNvCxnSpPr>
            <a:cxnSpLocks/>
          </p:cNvCxnSpPr>
          <p:nvPr/>
        </p:nvCxnSpPr>
        <p:spPr>
          <a:xfrm flipV="1">
            <a:off x="10761538" y="4728115"/>
            <a:ext cx="913879" cy="1"/>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4" name="直线连接符 403">
            <a:extLst>
              <a:ext uri="{FF2B5EF4-FFF2-40B4-BE49-F238E27FC236}">
                <a16:creationId xmlns:a16="http://schemas.microsoft.com/office/drawing/2014/main" id="{87F48C68-0F8C-1341-AACF-1DCC5489E910}"/>
              </a:ext>
            </a:extLst>
          </p:cNvPr>
          <p:cNvCxnSpPr>
            <a:cxnSpLocks/>
          </p:cNvCxnSpPr>
          <p:nvPr/>
        </p:nvCxnSpPr>
        <p:spPr>
          <a:xfrm flipV="1">
            <a:off x="10761538" y="5622986"/>
            <a:ext cx="913879" cy="1"/>
          </a:xfrm>
          <a:prstGeom prst="line">
            <a:avLst/>
          </a:prstGeom>
          <a:ln>
            <a:solidFill>
              <a:srgbClr val="36609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5" name="文本框 404">
            <a:extLst>
              <a:ext uri="{FF2B5EF4-FFF2-40B4-BE49-F238E27FC236}">
                <a16:creationId xmlns:a16="http://schemas.microsoft.com/office/drawing/2014/main" id="{8B9224ED-049B-B749-A3B1-F601DC8EDEA9}"/>
              </a:ext>
            </a:extLst>
          </p:cNvPr>
          <p:cNvSpPr txBox="1"/>
          <p:nvPr/>
        </p:nvSpPr>
        <p:spPr>
          <a:xfrm>
            <a:off x="10698705" y="4785430"/>
            <a:ext cx="1005403"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通过连接集成平台</a:t>
            </a:r>
          </a:p>
        </p:txBody>
      </p:sp>
      <p:sp>
        <p:nvSpPr>
          <p:cNvPr id="406" name="文本框 405">
            <a:extLst>
              <a:ext uri="{FF2B5EF4-FFF2-40B4-BE49-F238E27FC236}">
                <a16:creationId xmlns:a16="http://schemas.microsoft.com/office/drawing/2014/main" id="{E663081C-0FB6-DE45-96B1-737331ED1439}"/>
              </a:ext>
            </a:extLst>
          </p:cNvPr>
          <p:cNvSpPr txBox="1"/>
          <p:nvPr/>
        </p:nvSpPr>
        <p:spPr>
          <a:xfrm>
            <a:off x="10809019" y="5641272"/>
            <a:ext cx="800219" cy="215444"/>
          </a:xfrm>
          <a:prstGeom prst="rect">
            <a:avLst/>
          </a:prstGeom>
          <a:noFill/>
        </p:spPr>
        <p:txBody>
          <a:bodyPr wrap="none" rtlCol="0">
            <a:spAutoFit/>
          </a:bodyPr>
          <a:lstStyle/>
          <a:p>
            <a:pPr algn="ctr"/>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板块自建连接</a:t>
            </a:r>
          </a:p>
        </p:txBody>
      </p:sp>
      <p:sp>
        <p:nvSpPr>
          <p:cNvPr id="407" name="任意形状 406">
            <a:extLst>
              <a:ext uri="{FF2B5EF4-FFF2-40B4-BE49-F238E27FC236}">
                <a16:creationId xmlns:a16="http://schemas.microsoft.com/office/drawing/2014/main" id="{C6237D28-B1D6-B743-90E4-B6A41DFCA6EA}"/>
              </a:ext>
            </a:extLst>
          </p:cNvPr>
          <p:cNvSpPr/>
          <p:nvPr/>
        </p:nvSpPr>
        <p:spPr>
          <a:xfrm>
            <a:off x="3992137" y="3479180"/>
            <a:ext cx="4293219" cy="1639230"/>
          </a:xfrm>
          <a:custGeom>
            <a:avLst/>
            <a:gdLst>
              <a:gd name="connsiteX0" fmla="*/ 0 w 4293219"/>
              <a:gd name="connsiteY0" fmla="*/ 0 h 1639230"/>
              <a:gd name="connsiteX1" fmla="*/ 1025912 w 4293219"/>
              <a:gd name="connsiteY1" fmla="*/ 189571 h 1639230"/>
              <a:gd name="connsiteX2" fmla="*/ 1873404 w 4293219"/>
              <a:gd name="connsiteY2" fmla="*/ 256479 h 1639230"/>
              <a:gd name="connsiteX3" fmla="*/ 3557239 w 4293219"/>
              <a:gd name="connsiteY3" fmla="*/ 334537 h 1639230"/>
              <a:gd name="connsiteX4" fmla="*/ 4137102 w 4293219"/>
              <a:gd name="connsiteY4" fmla="*/ 735981 h 1639230"/>
              <a:gd name="connsiteX5" fmla="*/ 4293219 w 4293219"/>
              <a:gd name="connsiteY5" fmla="*/ 1639230 h 163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3219" h="1639230">
                <a:moveTo>
                  <a:pt x="0" y="0"/>
                </a:moveTo>
                <a:cubicBezTo>
                  <a:pt x="356839" y="73412"/>
                  <a:pt x="713678" y="146825"/>
                  <a:pt x="1025912" y="189571"/>
                </a:cubicBezTo>
                <a:cubicBezTo>
                  <a:pt x="1338146" y="232317"/>
                  <a:pt x="1451516" y="232318"/>
                  <a:pt x="1873404" y="256479"/>
                </a:cubicBezTo>
                <a:cubicBezTo>
                  <a:pt x="2295292" y="280640"/>
                  <a:pt x="3179956" y="254620"/>
                  <a:pt x="3557239" y="334537"/>
                </a:cubicBezTo>
                <a:cubicBezTo>
                  <a:pt x="3934522" y="414454"/>
                  <a:pt x="4014439" y="518532"/>
                  <a:pt x="4137102" y="735981"/>
                </a:cubicBezTo>
                <a:cubicBezTo>
                  <a:pt x="4259765" y="953430"/>
                  <a:pt x="4276492" y="1296330"/>
                  <a:pt x="4293219" y="1639230"/>
                </a:cubicBezTo>
              </a:path>
            </a:pathLst>
          </a:custGeom>
          <a:noFill/>
          <a:ln>
            <a:solidFill>
              <a:srgbClr val="FF0000"/>
            </a:solidFill>
            <a:prstDash val="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08" name="直线连接符 407">
            <a:extLst>
              <a:ext uri="{FF2B5EF4-FFF2-40B4-BE49-F238E27FC236}">
                <a16:creationId xmlns:a16="http://schemas.microsoft.com/office/drawing/2014/main" id="{B2EC5638-05F6-2B4C-9793-92AA0C3FD806}"/>
              </a:ext>
            </a:extLst>
          </p:cNvPr>
          <p:cNvCxnSpPr>
            <a:cxnSpLocks/>
            <a:stCxn id="365" idx="1"/>
            <a:endCxn id="357" idx="3"/>
          </p:cNvCxnSpPr>
          <p:nvPr/>
        </p:nvCxnSpPr>
        <p:spPr>
          <a:xfrm flipH="1" flipV="1">
            <a:off x="1861894" y="3311915"/>
            <a:ext cx="793703" cy="5575"/>
          </a:xfrm>
          <a:prstGeom prst="line">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2" name="任意形状 411">
            <a:extLst>
              <a:ext uri="{FF2B5EF4-FFF2-40B4-BE49-F238E27FC236}">
                <a16:creationId xmlns:a16="http://schemas.microsoft.com/office/drawing/2014/main" id="{6B21984D-1C88-914C-9B47-3EDF5A41EDCC}"/>
              </a:ext>
            </a:extLst>
          </p:cNvPr>
          <p:cNvSpPr/>
          <p:nvPr/>
        </p:nvSpPr>
        <p:spPr>
          <a:xfrm>
            <a:off x="1639229" y="2587083"/>
            <a:ext cx="512964" cy="2319454"/>
          </a:xfrm>
          <a:custGeom>
            <a:avLst/>
            <a:gdLst>
              <a:gd name="connsiteX0" fmla="*/ 245327 w 512964"/>
              <a:gd name="connsiteY0" fmla="*/ 0 h 2319454"/>
              <a:gd name="connsiteX1" fmla="*/ 490654 w 512964"/>
              <a:gd name="connsiteY1" fmla="*/ 1159727 h 2319454"/>
              <a:gd name="connsiteX2" fmla="*/ 446049 w 512964"/>
              <a:gd name="connsiteY2" fmla="*/ 1739590 h 2319454"/>
              <a:gd name="connsiteX3" fmla="*/ 0 w 512964"/>
              <a:gd name="connsiteY3" fmla="*/ 2319454 h 2319454"/>
            </a:gdLst>
            <a:ahLst/>
            <a:cxnLst>
              <a:cxn ang="0">
                <a:pos x="connsiteX0" y="connsiteY0"/>
              </a:cxn>
              <a:cxn ang="0">
                <a:pos x="connsiteX1" y="connsiteY1"/>
              </a:cxn>
              <a:cxn ang="0">
                <a:pos x="connsiteX2" y="connsiteY2"/>
              </a:cxn>
              <a:cxn ang="0">
                <a:pos x="connsiteX3" y="connsiteY3"/>
              </a:cxn>
            </a:cxnLst>
            <a:rect l="l" t="t" r="r" b="b"/>
            <a:pathLst>
              <a:path w="512964" h="2319454">
                <a:moveTo>
                  <a:pt x="245327" y="0"/>
                </a:moveTo>
                <a:cubicBezTo>
                  <a:pt x="351263" y="434897"/>
                  <a:pt x="457200" y="869795"/>
                  <a:pt x="490654" y="1159727"/>
                </a:cubicBezTo>
                <a:cubicBezTo>
                  <a:pt x="524108" y="1449659"/>
                  <a:pt x="527825" y="1546302"/>
                  <a:pt x="446049" y="1739590"/>
                </a:cubicBezTo>
                <a:cubicBezTo>
                  <a:pt x="364273" y="1932878"/>
                  <a:pt x="182136" y="2126166"/>
                  <a:pt x="0" y="2319454"/>
                </a:cubicBezTo>
              </a:path>
            </a:pathLst>
          </a:custGeom>
          <a:noFill/>
          <a:ln>
            <a:solidFill>
              <a:srgbClr val="FF0000"/>
            </a:solidFill>
            <a:prstDash val="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柱体 3">
            <a:extLst>
              <a:ext uri="{FF2B5EF4-FFF2-40B4-BE49-F238E27FC236}">
                <a16:creationId xmlns:a16="http://schemas.microsoft.com/office/drawing/2014/main" id="{CAB094EA-A66E-804E-BE06-4401E5A86E74}"/>
              </a:ext>
            </a:extLst>
          </p:cNvPr>
          <p:cNvSpPr/>
          <p:nvPr/>
        </p:nvSpPr>
        <p:spPr>
          <a:xfrm>
            <a:off x="580830" y="3684474"/>
            <a:ext cx="1164215" cy="338554"/>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latin typeface="Microsoft YaHei" panose="020B0503020204020204" pitchFamily="34" charset="-122"/>
                <a:ea typeface="Microsoft YaHei" panose="020B0503020204020204" pitchFamily="34" charset="-122"/>
              </a:rPr>
              <a:t>数据分析平台</a:t>
            </a:r>
          </a:p>
        </p:txBody>
      </p:sp>
      <p:cxnSp>
        <p:nvCxnSpPr>
          <p:cNvPr id="39" name="直线连接符 38">
            <a:extLst>
              <a:ext uri="{FF2B5EF4-FFF2-40B4-BE49-F238E27FC236}">
                <a16:creationId xmlns:a16="http://schemas.microsoft.com/office/drawing/2014/main" id="{9FD9CCA1-1CBB-8741-AB46-C43D3765259B}"/>
              </a:ext>
            </a:extLst>
          </p:cNvPr>
          <p:cNvCxnSpPr>
            <a:cxnSpLocks/>
          </p:cNvCxnSpPr>
          <p:nvPr/>
        </p:nvCxnSpPr>
        <p:spPr>
          <a:xfrm>
            <a:off x="1149466" y="3496194"/>
            <a:ext cx="0" cy="273093"/>
          </a:xfrm>
          <a:prstGeom prst="line">
            <a:avLst/>
          </a:prstGeom>
          <a:ln>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任意形状 5">
            <a:extLst>
              <a:ext uri="{FF2B5EF4-FFF2-40B4-BE49-F238E27FC236}">
                <a16:creationId xmlns:a16="http://schemas.microsoft.com/office/drawing/2014/main" id="{708AF017-CECD-E74E-8737-A1DCFD61AEC0}"/>
              </a:ext>
            </a:extLst>
          </p:cNvPr>
          <p:cNvSpPr/>
          <p:nvPr/>
        </p:nvSpPr>
        <p:spPr>
          <a:xfrm>
            <a:off x="1760220" y="3474720"/>
            <a:ext cx="868680" cy="365760"/>
          </a:xfrm>
          <a:custGeom>
            <a:avLst/>
            <a:gdLst>
              <a:gd name="connsiteX0" fmla="*/ 0 w 868680"/>
              <a:gd name="connsiteY0" fmla="*/ 365760 h 365760"/>
              <a:gd name="connsiteX1" fmla="*/ 76200 w 868680"/>
              <a:gd name="connsiteY1" fmla="*/ 220980 h 365760"/>
              <a:gd name="connsiteX2" fmla="*/ 274320 w 868680"/>
              <a:gd name="connsiteY2" fmla="*/ 114300 h 365760"/>
              <a:gd name="connsiteX3" fmla="*/ 868680 w 868680"/>
              <a:gd name="connsiteY3" fmla="*/ 0 h 365760"/>
            </a:gdLst>
            <a:ahLst/>
            <a:cxnLst>
              <a:cxn ang="0">
                <a:pos x="connsiteX0" y="connsiteY0"/>
              </a:cxn>
              <a:cxn ang="0">
                <a:pos x="connsiteX1" y="connsiteY1"/>
              </a:cxn>
              <a:cxn ang="0">
                <a:pos x="connsiteX2" y="connsiteY2"/>
              </a:cxn>
              <a:cxn ang="0">
                <a:pos x="connsiteX3" y="connsiteY3"/>
              </a:cxn>
            </a:cxnLst>
            <a:rect l="l" t="t" r="r" b="b"/>
            <a:pathLst>
              <a:path w="868680" h="365760">
                <a:moveTo>
                  <a:pt x="0" y="365760"/>
                </a:moveTo>
                <a:cubicBezTo>
                  <a:pt x="15240" y="314325"/>
                  <a:pt x="30480" y="262890"/>
                  <a:pt x="76200" y="220980"/>
                </a:cubicBezTo>
                <a:cubicBezTo>
                  <a:pt x="121920" y="179070"/>
                  <a:pt x="142240" y="151130"/>
                  <a:pt x="274320" y="114300"/>
                </a:cubicBezTo>
                <a:cubicBezTo>
                  <a:pt x="406400" y="77470"/>
                  <a:pt x="637540" y="38735"/>
                  <a:pt x="868680" y="0"/>
                </a:cubicBezTo>
              </a:path>
            </a:pathLst>
          </a:custGeom>
          <a:noFill/>
          <a:ln>
            <a:solidFill>
              <a:srgbClr val="FF000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03689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ln>
        </p:spPr>
        <p:txBody>
          <a:bodyPr vert="horz" wrap="none" lIns="0" tIns="45720" rIns="91440" bIns="45720" rtlCol="0" anchor="ctr">
            <a:noAutofit/>
          </a:bodyPr>
          <a:lstStyle/>
          <a:p>
            <a:pPr algn="l"/>
            <a:r>
              <a:rPr lang="zh-CN" altLang="en-US" dirty="0">
                <a:sym typeface="Arial" panose="020B0604020202020204" pitchFamily="34" charset="0"/>
              </a:rPr>
              <a:t>现状总结</a:t>
            </a:r>
            <a:endParaRPr dirty="0">
              <a:sym typeface="Arial" panose="020B0604020202020204" pitchFamily="34" charset="0"/>
            </a:endParaRPr>
          </a:p>
        </p:txBody>
      </p:sp>
      <p:pic>
        <p:nvPicPr>
          <p:cNvPr id="15" name="图片 14"/>
          <p:cNvPicPr>
            <a:picLocks noChangeAspect="1"/>
          </p:cNvPicPr>
          <p:nvPr userDrawn="1"/>
        </p:nvPicPr>
        <p:blipFill>
          <a:blip r:embed="rId3"/>
          <a:stretch>
            <a:fillRect/>
          </a:stretch>
        </p:blipFill>
        <p:spPr>
          <a:xfrm>
            <a:off x="9206731" y="334605"/>
            <a:ext cx="1588169" cy="431684"/>
          </a:xfrm>
          <a:prstGeom prst="rect">
            <a:avLst/>
          </a:prstGeom>
        </p:spPr>
      </p:pic>
      <p:sp>
        <p:nvSpPr>
          <p:cNvPr id="16" name="文本框 15">
            <a:extLst>
              <a:ext uri="{FF2B5EF4-FFF2-40B4-BE49-F238E27FC236}">
                <a16:creationId xmlns:a16="http://schemas.microsoft.com/office/drawing/2014/main" id="{E06F148D-4815-1F47-849C-E1064D898C9C}"/>
              </a:ext>
            </a:extLst>
          </p:cNvPr>
          <p:cNvSpPr txBox="1"/>
          <p:nvPr/>
        </p:nvSpPr>
        <p:spPr>
          <a:xfrm>
            <a:off x="662940" y="1164590"/>
            <a:ext cx="10808335" cy="5358765"/>
          </a:xfrm>
          <a:prstGeom prst="rect">
            <a:avLst/>
          </a:prstGeom>
          <a:solidFill>
            <a:schemeClr val="bg1">
              <a:lumMod val="95000"/>
            </a:schemeClr>
          </a:solidFill>
        </p:spPr>
        <p:txBody>
          <a:bodyPr wrap="square" anchor="ctr" anchorCtr="0">
            <a:noAutofit/>
          </a:bodyPr>
          <a:lstStyle/>
          <a:p>
            <a:pPr indent="0" fontAlgn="auto">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、港华系统众多，集成管理复杂，管理成本高</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kumimoji="1" lang="zh-CN" altLang="en-US" sz="1600" b="0" i="0" u="none" strike="noStrike" kern="1200" cap="none" spc="0" normalizeH="0" baseline="0" noProof="0" dirty="0">
                <a:ln>
                  <a:noFill/>
                </a:ln>
                <a:solidFill>
                  <a:schemeClr val="bg2">
                    <a:lumMod val="1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目前在用系统</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，涉及的集成对接</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，集团层面统一管理困难，运维成本高</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spcBef>
                <a:spcPts val="600"/>
              </a:spcBef>
              <a:spcAft>
                <a:spcPts val="600"/>
              </a:spcAft>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、各板块业务相对独立，也有一定的共享能力</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燃气板块以</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TMS</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为核心，再生板块以碳汭星云为核心，延伸板块以</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TLC</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为核心，组成板块数据交换共享网络，各个板块之间通过核心系统之间的接口，实现信息共享</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spcBef>
                <a:spcPts val="600"/>
              </a:spcBef>
              <a:spcAft>
                <a:spcPts val="600"/>
              </a:spcAft>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、系统之间以点对点（</a:t>
            </a: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P2P</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）对接的方式集成，问题排查困难</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各板块业务以核心系统为主体，实现信息交流，业务交互。但基本采用点对点的对接方式，存在强关联性，且缺乏有效的流量管控能力，面对流量突发和调用问题，定位排查困难</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、缺乏全局共享的集成平台，安全管理缺失</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目前业务耦合度高，缺乏全局共享的集成平台，需构建</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L1</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L2</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级别的数据交换共享平台，实现接口解耦，构建全局监控平台和</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共享开放门户，下游板块业务系统可以根据需求灵活调用</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，接入共享交换平台</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226977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53699-35F4-EDA1-5FD0-C420571BA2B9}"/>
            </a:ext>
          </a:extLst>
        </p:cNvPr>
        <p:cNvGrpSpPr/>
        <p:nvPr/>
      </p:nvGrpSpPr>
      <p:grpSpPr>
        <a:xfrm>
          <a:off x="0" y="0"/>
          <a:ext cx="0" cy="0"/>
          <a:chOff x="0" y="0"/>
          <a:chExt cx="0" cy="0"/>
        </a:xfrm>
      </p:grpSpPr>
      <p:sp>
        <p:nvSpPr>
          <p:cNvPr id="66" name="文本框 6">
            <a:extLst>
              <a:ext uri="{FF2B5EF4-FFF2-40B4-BE49-F238E27FC236}">
                <a16:creationId xmlns:a16="http://schemas.microsoft.com/office/drawing/2014/main" id="{7F8DCE35-3A79-7C9B-139E-9DC81EEBA724}"/>
              </a:ext>
            </a:extLst>
          </p:cNvPr>
          <p:cNvSpPr txBox="1"/>
          <p:nvPr/>
        </p:nvSpPr>
        <p:spPr>
          <a:xfrm>
            <a:off x="1408105" y="2470866"/>
            <a:ext cx="1763041" cy="1299210"/>
          </a:xfrm>
          <a:prstGeom prst="rect">
            <a:avLst/>
          </a:prstGeom>
          <a:noFill/>
        </p:spPr>
        <p:txBody>
          <a:bodyPr wrap="square" lIns="68580" tIns="34290" rIns="68580" bIns="3429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8000" b="0" i="0" u="none" strike="noStrike" kern="0" cap="none" spc="0" normalizeH="0" baseline="0" noProof="0" dirty="0">
                <a:ln>
                  <a:noFill/>
                </a:ln>
                <a:solidFill>
                  <a:schemeClr val="bg1"/>
                </a:solidFill>
                <a:effectLst/>
                <a:uLnTx/>
                <a:uFillTx/>
                <a:latin typeface="Impact" panose="020B0806030902050204" pitchFamily="34" charset="0"/>
                <a:ea typeface="宋体" panose="02010600030101010101" pitchFamily="2" charset="-122"/>
              </a:rPr>
              <a:t>2</a:t>
            </a:r>
            <a:endParaRPr kumimoji="0" lang="zh-CN" altLang="en-US" sz="8000" b="0" i="0" u="none" strike="noStrike" kern="0" cap="none" spc="0" normalizeH="0" baseline="0" noProof="0" dirty="0">
              <a:ln>
                <a:noFill/>
              </a:ln>
              <a:solidFill>
                <a:schemeClr val="bg1"/>
              </a:solidFill>
              <a:effectLst/>
              <a:uLnTx/>
              <a:uFillTx/>
              <a:latin typeface="Impact" panose="020B0806030902050204" pitchFamily="34" charset="0"/>
              <a:ea typeface="宋体" panose="02010600030101010101" pitchFamily="2" charset="-122"/>
            </a:endParaRPr>
          </a:p>
        </p:txBody>
      </p:sp>
      <p:pic>
        <p:nvPicPr>
          <p:cNvPr id="12" name="图形 11">
            <a:extLst>
              <a:ext uri="{FF2B5EF4-FFF2-40B4-BE49-F238E27FC236}">
                <a16:creationId xmlns:a16="http://schemas.microsoft.com/office/drawing/2014/main" id="{F2878232-A846-C8A6-CA55-3986151A1F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7663" y="364121"/>
            <a:ext cx="655200" cy="431395"/>
          </a:xfrm>
          <a:prstGeom prst="rect">
            <a:avLst/>
          </a:prstGeom>
        </p:spPr>
      </p:pic>
      <p:sp>
        <p:nvSpPr>
          <p:cNvPr id="6" name="标题 5">
            <a:extLst>
              <a:ext uri="{FF2B5EF4-FFF2-40B4-BE49-F238E27FC236}">
                <a16:creationId xmlns:a16="http://schemas.microsoft.com/office/drawing/2014/main" id="{5E16F20C-5AE5-E321-EE23-7A91BA2B3E8F}"/>
              </a:ext>
            </a:extLst>
          </p:cNvPr>
          <p:cNvSpPr>
            <a:spLocks noGrp="1"/>
          </p:cNvSpPr>
          <p:nvPr>
            <p:ph type="title"/>
          </p:nvPr>
        </p:nvSpPr>
        <p:spPr>
          <a:xfrm>
            <a:off x="3970800" y="2837261"/>
            <a:ext cx="6735600" cy="566420"/>
          </a:xfrm>
        </p:spPr>
        <p:txBody>
          <a:bodyPr/>
          <a:lstStyle/>
          <a:p>
            <a:r>
              <a:rPr lang="zh-CN" altLang="en-US" dirty="0"/>
              <a:t>规划</a:t>
            </a:r>
            <a:r>
              <a:rPr dirty="0"/>
              <a:t>设计</a:t>
            </a:r>
            <a:r>
              <a:rPr lang="en-US" altLang="zh-CN" dirty="0"/>
              <a:t> </a:t>
            </a:r>
          </a:p>
        </p:txBody>
      </p:sp>
      <p:pic>
        <p:nvPicPr>
          <p:cNvPr id="15" name="图片 14">
            <a:extLst>
              <a:ext uri="{FF2B5EF4-FFF2-40B4-BE49-F238E27FC236}">
                <a16:creationId xmlns:a16="http://schemas.microsoft.com/office/drawing/2014/main" id="{9156A189-C00B-DB58-3973-CD9AB6FAA7AE}"/>
              </a:ext>
            </a:extLst>
          </p:cNvPr>
          <p:cNvPicPr>
            <a:picLocks noChangeAspect="1"/>
          </p:cNvPicPr>
          <p:nvPr userDrawn="1"/>
        </p:nvPicPr>
        <p:blipFill>
          <a:blip r:embed="rId4"/>
          <a:stretch>
            <a:fillRect/>
          </a:stretch>
        </p:blipFill>
        <p:spPr>
          <a:xfrm>
            <a:off x="9206731" y="334605"/>
            <a:ext cx="1588169" cy="431684"/>
          </a:xfrm>
          <a:prstGeom prst="rect">
            <a:avLst/>
          </a:prstGeom>
        </p:spPr>
      </p:pic>
    </p:spTree>
    <p:extLst>
      <p:ext uri="{BB962C8B-B14F-4D97-AF65-F5344CB8AC3E}">
        <p14:creationId xmlns:p14="http://schemas.microsoft.com/office/powerpoint/2010/main" val="14522145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84e6ae42-041c-40ef-9495-9b12c5589c72"/>
  <p:tag name="COMMONDATA" val="eyJoZGlkIjoiZTI4ZGZlNWYxNmZlYzk0ZGI2NGZmYjE1MzI4NjY1Mj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11.3006299212598,&quot;left&quot;:325.05,&quot;top&quot;:115.93307086614172,&quot;width&quot;:460.16559055118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426.98984251968506,&quot;left&quot;:20.3,&quot;top&quot;:91.06015748031494,&quot;width&quot;:937.978735351562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11.3006299212598,&quot;left&quot;:325.05,&quot;top&quot;:115.93307086614172,&quot;width&quot;:460.1655905511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11.3006299212598,&quot;left&quot;:325.05,&quot;top&quot;:115.93307086614172,&quot;width&quot;:460.16559055118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11.3006299212598,&quot;left&quot;:325.05,&quot;top&quot;:115.93307086614172,&quot;width&quot;:460.16559055118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11.3006299212598,&quot;left&quot;:325.05,&quot;top&quot;:115.93307086614172,&quot;width&quot;:460.16559055118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11.3006299212598,&quot;left&quot;:325.05,&quot;top&quot;:115.93307086614172,&quot;width&quot;:460.16559055118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11.3006299212598,&quot;left&quot;:325.05,&quot;top&quot;:115.93307086614172,&quot;width&quot;:460.16559055118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11.3006299212598,&quot;left&quot;:325.05,&quot;top&quot;:115.93307086614172,&quot;width&quot;:460.16559055118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6_Office 主题​​">
  <a:themeElements>
    <a:clrScheme name="自定义 2">
      <a:dk1>
        <a:srgbClr val="E60012"/>
      </a:dk1>
      <a:lt1>
        <a:srgbClr val="FFFFFF"/>
      </a:lt1>
      <a:dk2>
        <a:srgbClr val="717071"/>
      </a:dk2>
      <a:lt2>
        <a:srgbClr val="E7E6E6"/>
      </a:lt2>
      <a:accent1>
        <a:srgbClr val="C82828"/>
      </a:accent1>
      <a:accent2>
        <a:srgbClr val="FA322D"/>
      </a:accent2>
      <a:accent3>
        <a:srgbClr val="ED6C00"/>
      </a:accent3>
      <a:accent4>
        <a:srgbClr val="8477AA"/>
      </a:accent4>
      <a:accent5>
        <a:srgbClr val="5A77A9"/>
      </a:accent5>
      <a:accent6>
        <a:srgbClr val="AAB0BB"/>
      </a:accent6>
      <a:hlink>
        <a:srgbClr val="717071"/>
      </a:hlink>
      <a:folHlink>
        <a:srgbClr val="E60012"/>
      </a:folHlink>
    </a:clrScheme>
    <a:fontScheme name="g0bwkah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7_Office 主题​​">
  <a:themeElements>
    <a:clrScheme name="自定义 1">
      <a:dk1>
        <a:srgbClr val="E60012"/>
      </a:dk1>
      <a:lt1>
        <a:srgbClr val="FFFFFF"/>
      </a:lt1>
      <a:dk2>
        <a:srgbClr val="CCCACA"/>
      </a:dk2>
      <a:lt2>
        <a:srgbClr val="E7E6E6"/>
      </a:lt2>
      <a:accent1>
        <a:srgbClr val="E60012"/>
      </a:accent1>
      <a:accent2>
        <a:srgbClr val="E9491E"/>
      </a:accent2>
      <a:accent3>
        <a:srgbClr val="F5A54E"/>
      </a:accent3>
      <a:accent4>
        <a:srgbClr val="D667A3"/>
      </a:accent4>
      <a:accent5>
        <a:srgbClr val="3885C7"/>
      </a:accent5>
      <a:accent6>
        <a:srgbClr val="6B55A2"/>
      </a:accent6>
      <a:hlink>
        <a:srgbClr val="717171"/>
      </a:hlink>
      <a:folHlink>
        <a:srgbClr val="E6001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prstDash val="dash"/>
          <a:headEnd type="arrow"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
      <a:dk1>
        <a:srgbClr val="E60012"/>
      </a:dk1>
      <a:lt1>
        <a:srgbClr val="FFFFFF"/>
      </a:lt1>
      <a:dk2>
        <a:srgbClr val="717071"/>
      </a:dk2>
      <a:lt2>
        <a:srgbClr val="E7E6E6"/>
      </a:lt2>
      <a:accent1>
        <a:srgbClr val="C82828"/>
      </a:accent1>
      <a:accent2>
        <a:srgbClr val="FA322D"/>
      </a:accent2>
      <a:accent3>
        <a:srgbClr val="ED6C00"/>
      </a:accent3>
      <a:accent4>
        <a:srgbClr val="8477AA"/>
      </a:accent4>
      <a:accent5>
        <a:srgbClr val="5A77A9"/>
      </a:accent5>
      <a:accent6>
        <a:srgbClr val="AAB0BB"/>
      </a:accent6>
      <a:hlink>
        <a:srgbClr val="717071"/>
      </a:hlink>
      <a:folHlink>
        <a:srgbClr val="E60012"/>
      </a:folHlink>
    </a:clrScheme>
    <a:fontScheme name="xw4eygp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yonyou">
      <a:dk1>
        <a:srgbClr val="E60012"/>
      </a:dk1>
      <a:lt1>
        <a:srgbClr val="FFFFFF"/>
      </a:lt1>
      <a:dk2>
        <a:srgbClr val="CCCACA"/>
      </a:dk2>
      <a:lt2>
        <a:srgbClr val="E7E6E6"/>
      </a:lt2>
      <a:accent1>
        <a:srgbClr val="E60012"/>
      </a:accent1>
      <a:accent2>
        <a:srgbClr val="E9491E"/>
      </a:accent2>
      <a:accent3>
        <a:srgbClr val="F5A54E"/>
      </a:accent3>
      <a:accent4>
        <a:srgbClr val="D667A3"/>
      </a:accent4>
      <a:accent5>
        <a:srgbClr val="3885C7"/>
      </a:accent5>
      <a:accent6>
        <a:srgbClr val="6B55A2"/>
      </a:accent6>
      <a:hlink>
        <a:srgbClr val="717171"/>
      </a:hlink>
      <a:folHlink>
        <a:srgbClr val="E6001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yonyou">
      <a:dk1>
        <a:srgbClr val="E60012"/>
      </a:dk1>
      <a:lt1>
        <a:srgbClr val="FFFFFF"/>
      </a:lt1>
      <a:dk2>
        <a:srgbClr val="CCCACA"/>
      </a:dk2>
      <a:lt2>
        <a:srgbClr val="E7E6E6"/>
      </a:lt2>
      <a:accent1>
        <a:srgbClr val="E60012"/>
      </a:accent1>
      <a:accent2>
        <a:srgbClr val="E9491E"/>
      </a:accent2>
      <a:accent3>
        <a:srgbClr val="F5A54E"/>
      </a:accent3>
      <a:accent4>
        <a:srgbClr val="D667A3"/>
      </a:accent4>
      <a:accent5>
        <a:srgbClr val="3885C7"/>
      </a:accent5>
      <a:accent6>
        <a:srgbClr val="6B55A2"/>
      </a:accent6>
      <a:hlink>
        <a:srgbClr val="717171"/>
      </a:hlink>
      <a:folHlink>
        <a:srgbClr val="E6001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4_Office 主题​​">
  <a:themeElements>
    <a:clrScheme name="yonyou">
      <a:dk1>
        <a:srgbClr val="E60012"/>
      </a:dk1>
      <a:lt1>
        <a:srgbClr val="FFFFFF"/>
      </a:lt1>
      <a:dk2>
        <a:srgbClr val="CCCACA"/>
      </a:dk2>
      <a:lt2>
        <a:srgbClr val="E7E6E6"/>
      </a:lt2>
      <a:accent1>
        <a:srgbClr val="E60012"/>
      </a:accent1>
      <a:accent2>
        <a:srgbClr val="E9491E"/>
      </a:accent2>
      <a:accent3>
        <a:srgbClr val="F5A54E"/>
      </a:accent3>
      <a:accent4>
        <a:srgbClr val="D667A3"/>
      </a:accent4>
      <a:accent5>
        <a:srgbClr val="3885C7"/>
      </a:accent5>
      <a:accent6>
        <a:srgbClr val="6B55A2"/>
      </a:accent6>
      <a:hlink>
        <a:srgbClr val="717171"/>
      </a:hlink>
      <a:folHlink>
        <a:srgbClr val="E6001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自定义 1">
      <a:dk1>
        <a:srgbClr val="E60012"/>
      </a:dk1>
      <a:lt1>
        <a:srgbClr val="FFFFFF"/>
      </a:lt1>
      <a:dk2>
        <a:srgbClr val="CCCACA"/>
      </a:dk2>
      <a:lt2>
        <a:srgbClr val="E7E6E6"/>
      </a:lt2>
      <a:accent1>
        <a:srgbClr val="E60012"/>
      </a:accent1>
      <a:accent2>
        <a:srgbClr val="E9491E"/>
      </a:accent2>
      <a:accent3>
        <a:srgbClr val="F5A54E"/>
      </a:accent3>
      <a:accent4>
        <a:srgbClr val="D667A3"/>
      </a:accent4>
      <a:accent5>
        <a:srgbClr val="3885C7"/>
      </a:accent5>
      <a:accent6>
        <a:srgbClr val="6B55A2"/>
      </a:accent6>
      <a:hlink>
        <a:srgbClr val="717171"/>
      </a:hlink>
      <a:folHlink>
        <a:srgbClr val="E6001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prstDash val="dash"/>
          <a:headEnd type="arrow"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自定义 1">
      <a:dk1>
        <a:srgbClr val="E60012"/>
      </a:dk1>
      <a:lt1>
        <a:srgbClr val="FFFFFF"/>
      </a:lt1>
      <a:dk2>
        <a:srgbClr val="CCCACA"/>
      </a:dk2>
      <a:lt2>
        <a:srgbClr val="E7E6E6"/>
      </a:lt2>
      <a:accent1>
        <a:srgbClr val="E60012"/>
      </a:accent1>
      <a:accent2>
        <a:srgbClr val="E9491E"/>
      </a:accent2>
      <a:accent3>
        <a:srgbClr val="F5A54E"/>
      </a:accent3>
      <a:accent4>
        <a:srgbClr val="D667A3"/>
      </a:accent4>
      <a:accent5>
        <a:srgbClr val="3885C7"/>
      </a:accent5>
      <a:accent6>
        <a:srgbClr val="6B55A2"/>
      </a:accent6>
      <a:hlink>
        <a:srgbClr val="717171"/>
      </a:hlink>
      <a:folHlink>
        <a:srgbClr val="E6001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prstDash val="dash"/>
          <a:headEnd type="arrow"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Office 主题​​">
  <a:themeElements>
    <a:clrScheme name="自定义 1">
      <a:dk1>
        <a:srgbClr val="E60012"/>
      </a:dk1>
      <a:lt1>
        <a:srgbClr val="FFFFFF"/>
      </a:lt1>
      <a:dk2>
        <a:srgbClr val="CCCACA"/>
      </a:dk2>
      <a:lt2>
        <a:srgbClr val="E7E6E6"/>
      </a:lt2>
      <a:accent1>
        <a:srgbClr val="E60012"/>
      </a:accent1>
      <a:accent2>
        <a:srgbClr val="E9491E"/>
      </a:accent2>
      <a:accent3>
        <a:srgbClr val="F5A54E"/>
      </a:accent3>
      <a:accent4>
        <a:srgbClr val="D667A3"/>
      </a:accent4>
      <a:accent5>
        <a:srgbClr val="3885C7"/>
      </a:accent5>
      <a:accent6>
        <a:srgbClr val="6B55A2"/>
      </a:accent6>
      <a:hlink>
        <a:srgbClr val="717171"/>
      </a:hlink>
      <a:folHlink>
        <a:srgbClr val="E6001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prstDash val="dash"/>
          <a:headEnd type="arrow"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_Office 主题​​">
  <a:themeElements>
    <a:clrScheme name="自定义 1">
      <a:dk1>
        <a:srgbClr val="E60012"/>
      </a:dk1>
      <a:lt1>
        <a:srgbClr val="FFFFFF"/>
      </a:lt1>
      <a:dk2>
        <a:srgbClr val="CCCACA"/>
      </a:dk2>
      <a:lt2>
        <a:srgbClr val="E7E6E6"/>
      </a:lt2>
      <a:accent1>
        <a:srgbClr val="E60012"/>
      </a:accent1>
      <a:accent2>
        <a:srgbClr val="E9491E"/>
      </a:accent2>
      <a:accent3>
        <a:srgbClr val="F5A54E"/>
      </a:accent3>
      <a:accent4>
        <a:srgbClr val="D667A3"/>
      </a:accent4>
      <a:accent5>
        <a:srgbClr val="3885C7"/>
      </a:accent5>
      <a:accent6>
        <a:srgbClr val="6B55A2"/>
      </a:accent6>
      <a:hlink>
        <a:srgbClr val="717171"/>
      </a:hlink>
      <a:folHlink>
        <a:srgbClr val="E6001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prstDash val="dash"/>
          <a:headEnd type="arrow"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2022用友 PPT 演示标准模板</Template>
  <TotalTime>19219</TotalTime>
  <Words>5212</Words>
  <Application>Microsoft Macintosh PowerPoint</Application>
  <PresentationFormat>宽屏</PresentationFormat>
  <Paragraphs>1088</Paragraphs>
  <Slides>36</Slides>
  <Notes>3</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36</vt:i4>
      </vt:variant>
    </vt:vector>
  </HeadingPairs>
  <TitlesOfParts>
    <vt:vector size="59" baseType="lpstr">
      <vt:lpstr>阿里巴巴普惠体 B</vt:lpstr>
      <vt:lpstr>等线</vt:lpstr>
      <vt:lpstr>等线 Light</vt:lpstr>
      <vt:lpstr>华文细黑</vt:lpstr>
      <vt:lpstr>Microsoft YaHei</vt:lpstr>
      <vt:lpstr>Microsoft YaHei</vt:lpstr>
      <vt:lpstr>Arial</vt:lpstr>
      <vt:lpstr>Arial Black</vt:lpstr>
      <vt:lpstr>Arial Narrow</vt:lpstr>
      <vt:lpstr>Calibri</vt:lpstr>
      <vt:lpstr>Impact</vt:lpstr>
      <vt:lpstr>Wingdings</vt:lpstr>
      <vt:lpstr>Wingdings 2</vt:lpstr>
      <vt:lpstr>6_Office 主题​​</vt:lpstr>
      <vt:lpstr>1_Office 主题​​</vt:lpstr>
      <vt:lpstr>4_Office 主题​​</vt:lpstr>
      <vt:lpstr>5_Office 主题​​</vt:lpstr>
      <vt:lpstr>14_Office 主题​​</vt:lpstr>
      <vt:lpstr>2_Office 主题​​</vt:lpstr>
      <vt:lpstr>7_Office 主题​​</vt:lpstr>
      <vt:lpstr>12_Office 主题​​</vt:lpstr>
      <vt:lpstr>16_Office 主题​​</vt:lpstr>
      <vt:lpstr>17_Office 主题​​</vt:lpstr>
      <vt:lpstr>港华集团信息化建设及TMS升迁项目 系统集成专项方案</vt:lpstr>
      <vt:lpstr>PowerPoint 演示文稿</vt:lpstr>
      <vt:lpstr>现状分析</vt:lpstr>
      <vt:lpstr>前期工作回顾（调整为集成的调研资料汇总情况）</vt:lpstr>
      <vt:lpstr>集团集成现状梳理（系统统计）</vt:lpstr>
      <vt:lpstr>集团集成现状梳理（业务逻辑）</vt:lpstr>
      <vt:lpstr>集团集成现状梳理（系统集成）</vt:lpstr>
      <vt:lpstr>现状总结</vt:lpstr>
      <vt:lpstr>规划设计 </vt:lpstr>
      <vt:lpstr>集团集成平台的目标及原则</vt:lpstr>
      <vt:lpstr>集团连接集成平台定位</vt:lpstr>
      <vt:lpstr>港华集团整体集成架构</vt:lpstr>
      <vt:lpstr>1-门户集成：信息聚合，协同办公</vt:lpstr>
      <vt:lpstr>2-服务集成</vt:lpstr>
      <vt:lpstr>2-服务集成-API集成</vt:lpstr>
      <vt:lpstr>2-服务集成-体系建设：能力共享运营体系</vt:lpstr>
      <vt:lpstr>2-服务集成-能力共享平台：能力分类（示例）</vt:lpstr>
      <vt:lpstr>2-服务集成-能力共享平台： 能力排行榜及官方推荐（示例）</vt:lpstr>
      <vt:lpstr>3-系统集成-燃气板块业务系统集成</vt:lpstr>
      <vt:lpstr>3-系统集成-气源板块业务系统集成</vt:lpstr>
      <vt:lpstr>3-系统集成-绿燃板块业务系统集成</vt:lpstr>
      <vt:lpstr>3-系统集成-再生板块业务系统集成</vt:lpstr>
      <vt:lpstr>3-系统集成-延伸板块业务系统集成</vt:lpstr>
      <vt:lpstr>3-系统集成-水务板块业务系统集成</vt:lpstr>
      <vt:lpstr>3-系统集成：财务总体集成架构（规划）</vt:lpstr>
      <vt:lpstr>3-系统集成：TMS相关接口清单及未来系统并行方案</vt:lpstr>
      <vt:lpstr>3-系统集成：业务解耦方案</vt:lpstr>
      <vt:lpstr>3-系统集成：城市生命线对接方案</vt:lpstr>
      <vt:lpstr>4-数据集成-商业分析BI</vt:lpstr>
      <vt:lpstr>4-数据集成-主数据管理MDM：规范数据流向，实现主数据高效运营</vt:lpstr>
      <vt:lpstr>4-数据集成-数据中台：一站式数据采集、开发、治理、应用的数据底座</vt:lpstr>
      <vt:lpstr>4-数据集成-数据同步ETL：数据的汇聚、萃取、价值提升</vt:lpstr>
      <vt:lpstr>推进建议</vt:lpstr>
      <vt:lpstr>规范先行，集成项目实施关键点</vt:lpstr>
      <vt:lpstr>集成规范示例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用友数据中台解决方案</dc:title>
  <dc:creator>Eamon Tang</dc:creator>
  <cp:lastModifiedBy>Microsoft Office User</cp:lastModifiedBy>
  <cp:revision>787</cp:revision>
  <dcterms:created xsi:type="dcterms:W3CDTF">2022-02-11T03:14:00Z</dcterms:created>
  <dcterms:modified xsi:type="dcterms:W3CDTF">2025-01-14T09:49:52Z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D8791497ECAF4F3D82CC4D4C6B1B646D_13</vt:lpwstr>
  </property>
  <property fmtid="{D5CDD505-2E9C-101B-9397-08002B2CF9AE}" pid="3" name="KSOProductBuildVer">
    <vt:lpwstr>2052-12.1.0.19302</vt:lpwstr>
  </property>
</Properties>
</file>